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1787" r:id="rId3"/>
    <p:sldId id="1803" r:id="rId4"/>
    <p:sldId id="1802" r:id="rId5"/>
    <p:sldId id="1772" r:id="rId6"/>
    <p:sldId id="275" r:id="rId7"/>
    <p:sldId id="368" r:id="rId8"/>
    <p:sldId id="482" r:id="rId9"/>
    <p:sldId id="1725" r:id="rId10"/>
    <p:sldId id="1726" r:id="rId11"/>
    <p:sldId id="1727" r:id="rId12"/>
    <p:sldId id="1708" r:id="rId13"/>
    <p:sldId id="1731" r:id="rId14"/>
    <p:sldId id="1709" r:id="rId15"/>
    <p:sldId id="1764" r:id="rId16"/>
    <p:sldId id="1782" r:id="rId17"/>
    <p:sldId id="552" r:id="rId18"/>
    <p:sldId id="1783" r:id="rId19"/>
    <p:sldId id="1801" r:id="rId20"/>
    <p:sldId id="366" r:id="rId21"/>
    <p:sldId id="363" r:id="rId22"/>
    <p:sldId id="465" r:id="rId23"/>
    <p:sldId id="1793" r:id="rId24"/>
    <p:sldId id="1804" r:id="rId25"/>
    <p:sldId id="4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87755" autoAdjust="0"/>
  </p:normalViewPr>
  <p:slideViewPr>
    <p:cSldViewPr snapToGrid="0">
      <p:cViewPr varScale="1">
        <p:scale>
          <a:sx n="55" d="100"/>
          <a:sy n="55" d="100"/>
        </p:scale>
        <p:origin x="400" y="32"/>
      </p:cViewPr>
      <p:guideLst/>
    </p:cSldViewPr>
  </p:slideViewPr>
  <p:notesTextViewPr>
    <p:cViewPr>
      <p:scale>
        <a:sx n="1" d="1"/>
        <a:sy n="1" d="1"/>
      </p:scale>
      <p:origin x="0" y="0"/>
    </p:cViewPr>
  </p:notesTextViewPr>
  <p:notesViewPr>
    <p:cSldViewPr snapToGrid="0">
      <p:cViewPr varScale="1">
        <p:scale>
          <a:sx n="48" d="100"/>
          <a:sy n="48" d="100"/>
        </p:scale>
        <p:origin x="2684"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22CEB-E882-418D-8B09-3A5D13F2683C}" type="doc">
      <dgm:prSet loTypeId="urn:microsoft.com/office/officeart/2005/8/layout/target1" loCatId="relationship" qsTypeId="urn:microsoft.com/office/officeart/2005/8/quickstyle/3d3" qsCatId="3D" csTypeId="urn:microsoft.com/office/officeart/2005/8/colors/accent1_2" csCatId="accent1" phldr="1"/>
      <dgm:spPr/>
    </dgm:pt>
    <dgm:pt modelId="{88C0CE0E-9EC8-4634-A5FB-776544F6621A}">
      <dgm:prSet phldrT="[Text]" custT="1"/>
      <dgm:spPr/>
      <dgm:t>
        <a:bodyPr/>
        <a:lstStyle/>
        <a:p>
          <a:r>
            <a:rPr lang="en-US" sz="1800" b="1" dirty="0">
              <a:latin typeface="Arial Narrow" pitchFamily="34" charset="0"/>
            </a:rPr>
            <a:t>Risk evaluation</a:t>
          </a:r>
        </a:p>
      </dgm:t>
    </dgm:pt>
    <dgm:pt modelId="{10AA2DEF-CECC-47C8-94BC-CA5463484815}" type="parTrans" cxnId="{AB37C1A6-7801-40BC-83D0-A29B94AFD0EC}">
      <dgm:prSet/>
      <dgm:spPr/>
      <dgm:t>
        <a:bodyPr/>
        <a:lstStyle/>
        <a:p>
          <a:endParaRPr lang="en-US" sz="4000"/>
        </a:p>
      </dgm:t>
    </dgm:pt>
    <dgm:pt modelId="{57239843-6141-4A36-BE4D-EE7AE5DABC31}" type="sibTrans" cxnId="{AB37C1A6-7801-40BC-83D0-A29B94AFD0EC}">
      <dgm:prSet/>
      <dgm:spPr/>
      <dgm:t>
        <a:bodyPr/>
        <a:lstStyle/>
        <a:p>
          <a:endParaRPr lang="en-US" sz="4000"/>
        </a:p>
      </dgm:t>
    </dgm:pt>
    <dgm:pt modelId="{3058A70F-DC70-475A-8A4A-0B20ED20BB9A}">
      <dgm:prSet phldrT="[Text]" custT="1"/>
      <dgm:spPr/>
      <dgm:t>
        <a:bodyPr/>
        <a:lstStyle/>
        <a:p>
          <a:r>
            <a:rPr lang="en-US" sz="1800" b="1" dirty="0">
              <a:latin typeface="Arial Narrow" pitchFamily="34" charset="0"/>
            </a:rPr>
            <a:t>Internal Control System</a:t>
          </a:r>
        </a:p>
      </dgm:t>
    </dgm:pt>
    <dgm:pt modelId="{34D501D2-3C91-487A-A67F-057F5429A9E5}" type="parTrans" cxnId="{0D994B7C-93AD-4EEC-A928-B4D36A63EDB4}">
      <dgm:prSet/>
      <dgm:spPr/>
      <dgm:t>
        <a:bodyPr/>
        <a:lstStyle/>
        <a:p>
          <a:endParaRPr lang="en-US" sz="4000"/>
        </a:p>
      </dgm:t>
    </dgm:pt>
    <dgm:pt modelId="{FD8BA8DF-9295-4CC3-AAFB-85CB655E7F4D}" type="sibTrans" cxnId="{0D994B7C-93AD-4EEC-A928-B4D36A63EDB4}">
      <dgm:prSet/>
      <dgm:spPr/>
      <dgm:t>
        <a:bodyPr/>
        <a:lstStyle/>
        <a:p>
          <a:endParaRPr lang="en-US" sz="4000"/>
        </a:p>
      </dgm:t>
    </dgm:pt>
    <dgm:pt modelId="{1473D6BD-66D1-4D76-A12B-65B0AB656BC4}">
      <dgm:prSet phldrT="[Text]" custT="1"/>
      <dgm:spPr/>
      <dgm:t>
        <a:bodyPr/>
        <a:lstStyle/>
        <a:p>
          <a:r>
            <a:rPr lang="en-US" sz="1800" b="1" dirty="0">
              <a:latin typeface="Arial Narrow" pitchFamily="34" charset="0"/>
            </a:rPr>
            <a:t>Governance</a:t>
          </a:r>
        </a:p>
      </dgm:t>
    </dgm:pt>
    <dgm:pt modelId="{0A7DA84F-0F30-449E-82C2-82DF2605FE94}" type="parTrans" cxnId="{3E85C312-229A-4C8D-8ADA-1956D9D24FAB}">
      <dgm:prSet/>
      <dgm:spPr/>
      <dgm:t>
        <a:bodyPr/>
        <a:lstStyle/>
        <a:p>
          <a:endParaRPr lang="en-US" sz="4000"/>
        </a:p>
      </dgm:t>
    </dgm:pt>
    <dgm:pt modelId="{F1941E9D-C6A1-438E-B53C-BEA1F345D28D}" type="sibTrans" cxnId="{3E85C312-229A-4C8D-8ADA-1956D9D24FAB}">
      <dgm:prSet/>
      <dgm:spPr/>
      <dgm:t>
        <a:bodyPr/>
        <a:lstStyle/>
        <a:p>
          <a:endParaRPr lang="en-US" sz="4000"/>
        </a:p>
      </dgm:t>
    </dgm:pt>
    <dgm:pt modelId="{D1A91D27-63D8-4C2E-86E7-0F1462D64252}" type="pres">
      <dgm:prSet presAssocID="{12422CEB-E882-418D-8B09-3A5D13F2683C}" presName="composite" presStyleCnt="0">
        <dgm:presLayoutVars>
          <dgm:chMax val="5"/>
          <dgm:dir/>
          <dgm:resizeHandles val="exact"/>
        </dgm:presLayoutVars>
      </dgm:prSet>
      <dgm:spPr/>
    </dgm:pt>
    <dgm:pt modelId="{CA1DC971-0269-40FD-B400-68274CC4F44A}" type="pres">
      <dgm:prSet presAssocID="{88C0CE0E-9EC8-4634-A5FB-776544F6621A}" presName="circle1" presStyleLbl="lnNode1" presStyleIdx="0" presStyleCnt="3"/>
      <dgm:spPr>
        <a:solidFill>
          <a:srgbClr val="00CCFF"/>
        </a:solidFill>
      </dgm:spPr>
    </dgm:pt>
    <dgm:pt modelId="{0EBE26F3-ECB3-4018-B20D-8E5974378336}" type="pres">
      <dgm:prSet presAssocID="{88C0CE0E-9EC8-4634-A5FB-776544F6621A}" presName="text1" presStyleLbl="revTx" presStyleIdx="0" presStyleCnt="3">
        <dgm:presLayoutVars>
          <dgm:bulletEnabled val="1"/>
        </dgm:presLayoutVars>
      </dgm:prSet>
      <dgm:spPr/>
    </dgm:pt>
    <dgm:pt modelId="{3459CED5-7F0C-4E44-9DCF-40E6E6F8043E}" type="pres">
      <dgm:prSet presAssocID="{88C0CE0E-9EC8-4634-A5FB-776544F6621A}" presName="line1" presStyleLbl="callout" presStyleIdx="0" presStyleCnt="6"/>
      <dgm:spPr>
        <a:ln>
          <a:solidFill>
            <a:srgbClr val="FF0000"/>
          </a:solidFill>
        </a:ln>
      </dgm:spPr>
    </dgm:pt>
    <dgm:pt modelId="{9F232309-CDA9-44B5-A513-08B7858AC2DD}" type="pres">
      <dgm:prSet presAssocID="{88C0CE0E-9EC8-4634-A5FB-776544F6621A}" presName="d1" presStyleLbl="callout" presStyleIdx="1" presStyleCnt="6"/>
      <dgm:spPr>
        <a:ln>
          <a:solidFill>
            <a:srgbClr val="FF0000"/>
          </a:solidFill>
        </a:ln>
      </dgm:spPr>
    </dgm:pt>
    <dgm:pt modelId="{71C02BF5-98B6-40C7-B931-02488F08ADB3}" type="pres">
      <dgm:prSet presAssocID="{3058A70F-DC70-475A-8A4A-0B20ED20BB9A}" presName="circle2" presStyleLbl="lnNode1" presStyleIdx="1" presStyleCnt="3"/>
      <dgm:spPr>
        <a:solidFill>
          <a:srgbClr val="92D050"/>
        </a:solidFill>
      </dgm:spPr>
    </dgm:pt>
    <dgm:pt modelId="{8645B29D-95E2-4B51-9371-10FA5858840A}" type="pres">
      <dgm:prSet presAssocID="{3058A70F-DC70-475A-8A4A-0B20ED20BB9A}" presName="text2" presStyleLbl="revTx" presStyleIdx="1" presStyleCnt="3">
        <dgm:presLayoutVars>
          <dgm:bulletEnabled val="1"/>
        </dgm:presLayoutVars>
      </dgm:prSet>
      <dgm:spPr/>
    </dgm:pt>
    <dgm:pt modelId="{C77592A0-91C2-409A-A170-A99323F7E417}" type="pres">
      <dgm:prSet presAssocID="{3058A70F-DC70-475A-8A4A-0B20ED20BB9A}" presName="line2" presStyleLbl="callout" presStyleIdx="2" presStyleCnt="6"/>
      <dgm:spPr>
        <a:ln>
          <a:solidFill>
            <a:srgbClr val="FF0000"/>
          </a:solidFill>
        </a:ln>
      </dgm:spPr>
    </dgm:pt>
    <dgm:pt modelId="{1C147674-4D1C-437A-953E-8B4951CD2743}" type="pres">
      <dgm:prSet presAssocID="{3058A70F-DC70-475A-8A4A-0B20ED20BB9A}" presName="d2" presStyleLbl="callout" presStyleIdx="3" presStyleCnt="6"/>
      <dgm:spPr>
        <a:ln>
          <a:solidFill>
            <a:srgbClr val="FF0000"/>
          </a:solidFill>
        </a:ln>
      </dgm:spPr>
    </dgm:pt>
    <dgm:pt modelId="{98926E0F-8B88-4584-93C1-6487AA923F39}" type="pres">
      <dgm:prSet presAssocID="{1473D6BD-66D1-4D76-A12B-65B0AB656BC4}" presName="circle3" presStyleLbl="lnNode1" presStyleIdx="2" presStyleCnt="3"/>
      <dgm:spPr>
        <a:solidFill>
          <a:srgbClr val="7030A0"/>
        </a:solidFill>
      </dgm:spPr>
    </dgm:pt>
    <dgm:pt modelId="{E3C861AF-07C2-4BAE-B610-B5D8EFC05A2A}" type="pres">
      <dgm:prSet presAssocID="{1473D6BD-66D1-4D76-A12B-65B0AB656BC4}" presName="text3" presStyleLbl="revTx" presStyleIdx="2" presStyleCnt="3">
        <dgm:presLayoutVars>
          <dgm:bulletEnabled val="1"/>
        </dgm:presLayoutVars>
      </dgm:prSet>
      <dgm:spPr/>
    </dgm:pt>
    <dgm:pt modelId="{C6F7A299-4E29-42F6-8C65-708B08D3BDF2}" type="pres">
      <dgm:prSet presAssocID="{1473D6BD-66D1-4D76-A12B-65B0AB656BC4}" presName="line3" presStyleLbl="callout" presStyleIdx="4" presStyleCnt="6"/>
      <dgm:spPr>
        <a:ln>
          <a:solidFill>
            <a:srgbClr val="FF0000"/>
          </a:solidFill>
        </a:ln>
      </dgm:spPr>
    </dgm:pt>
    <dgm:pt modelId="{BE6CFABA-B4DE-4DD5-A4BD-2E8852008272}" type="pres">
      <dgm:prSet presAssocID="{1473D6BD-66D1-4D76-A12B-65B0AB656BC4}" presName="d3" presStyleLbl="callout" presStyleIdx="5" presStyleCnt="6"/>
      <dgm:spPr>
        <a:ln>
          <a:solidFill>
            <a:srgbClr val="FF0000"/>
          </a:solidFill>
        </a:ln>
      </dgm:spPr>
    </dgm:pt>
  </dgm:ptLst>
  <dgm:cxnLst>
    <dgm:cxn modelId="{67C4F90E-EA3A-4240-BBA6-EB5CEC83635A}" type="presOf" srcId="{88C0CE0E-9EC8-4634-A5FB-776544F6621A}" destId="{0EBE26F3-ECB3-4018-B20D-8E5974378336}" srcOrd="0" destOrd="0" presId="urn:microsoft.com/office/officeart/2005/8/layout/target1"/>
    <dgm:cxn modelId="{3E85C312-229A-4C8D-8ADA-1956D9D24FAB}" srcId="{12422CEB-E882-418D-8B09-3A5D13F2683C}" destId="{1473D6BD-66D1-4D76-A12B-65B0AB656BC4}" srcOrd="2" destOrd="0" parTransId="{0A7DA84F-0F30-449E-82C2-82DF2605FE94}" sibTransId="{F1941E9D-C6A1-438E-B53C-BEA1F345D28D}"/>
    <dgm:cxn modelId="{ADBF6446-3300-4E8A-B7EC-AA5A78EA0960}" type="presOf" srcId="{12422CEB-E882-418D-8B09-3A5D13F2683C}" destId="{D1A91D27-63D8-4C2E-86E7-0F1462D64252}" srcOrd="0" destOrd="0" presId="urn:microsoft.com/office/officeart/2005/8/layout/target1"/>
    <dgm:cxn modelId="{7DA28077-F35E-4468-8400-2FF7196DAC41}" type="presOf" srcId="{3058A70F-DC70-475A-8A4A-0B20ED20BB9A}" destId="{8645B29D-95E2-4B51-9371-10FA5858840A}" srcOrd="0" destOrd="0" presId="urn:microsoft.com/office/officeart/2005/8/layout/target1"/>
    <dgm:cxn modelId="{0D994B7C-93AD-4EEC-A928-B4D36A63EDB4}" srcId="{12422CEB-E882-418D-8B09-3A5D13F2683C}" destId="{3058A70F-DC70-475A-8A4A-0B20ED20BB9A}" srcOrd="1" destOrd="0" parTransId="{34D501D2-3C91-487A-A67F-057F5429A9E5}" sibTransId="{FD8BA8DF-9295-4CC3-AAFB-85CB655E7F4D}"/>
    <dgm:cxn modelId="{AB37C1A6-7801-40BC-83D0-A29B94AFD0EC}" srcId="{12422CEB-E882-418D-8B09-3A5D13F2683C}" destId="{88C0CE0E-9EC8-4634-A5FB-776544F6621A}" srcOrd="0" destOrd="0" parTransId="{10AA2DEF-CECC-47C8-94BC-CA5463484815}" sibTransId="{57239843-6141-4A36-BE4D-EE7AE5DABC31}"/>
    <dgm:cxn modelId="{85207CD8-F0D1-4EE0-BDF1-8E7626145E92}" type="presOf" srcId="{1473D6BD-66D1-4D76-A12B-65B0AB656BC4}" destId="{E3C861AF-07C2-4BAE-B610-B5D8EFC05A2A}" srcOrd="0" destOrd="0" presId="urn:microsoft.com/office/officeart/2005/8/layout/target1"/>
    <dgm:cxn modelId="{8F16BDAE-FE56-4933-B991-70C2B5B78866}" type="presParOf" srcId="{D1A91D27-63D8-4C2E-86E7-0F1462D64252}" destId="{CA1DC971-0269-40FD-B400-68274CC4F44A}" srcOrd="0" destOrd="0" presId="urn:microsoft.com/office/officeart/2005/8/layout/target1"/>
    <dgm:cxn modelId="{DF53F4B4-9EF2-4308-92D5-F7F76687E825}" type="presParOf" srcId="{D1A91D27-63D8-4C2E-86E7-0F1462D64252}" destId="{0EBE26F3-ECB3-4018-B20D-8E5974378336}" srcOrd="1" destOrd="0" presId="urn:microsoft.com/office/officeart/2005/8/layout/target1"/>
    <dgm:cxn modelId="{4EE6F8E8-72E1-42E0-83F7-A67844312093}" type="presParOf" srcId="{D1A91D27-63D8-4C2E-86E7-0F1462D64252}" destId="{3459CED5-7F0C-4E44-9DCF-40E6E6F8043E}" srcOrd="2" destOrd="0" presId="urn:microsoft.com/office/officeart/2005/8/layout/target1"/>
    <dgm:cxn modelId="{FA10FE59-D228-4785-B5E5-F2D1D4CCF3D1}" type="presParOf" srcId="{D1A91D27-63D8-4C2E-86E7-0F1462D64252}" destId="{9F232309-CDA9-44B5-A513-08B7858AC2DD}" srcOrd="3" destOrd="0" presId="urn:microsoft.com/office/officeart/2005/8/layout/target1"/>
    <dgm:cxn modelId="{A033C0D2-052F-4DE8-8B60-11034E1ECB1B}" type="presParOf" srcId="{D1A91D27-63D8-4C2E-86E7-0F1462D64252}" destId="{71C02BF5-98B6-40C7-B931-02488F08ADB3}" srcOrd="4" destOrd="0" presId="urn:microsoft.com/office/officeart/2005/8/layout/target1"/>
    <dgm:cxn modelId="{42048314-647C-4762-8D0A-3CA2FCFD0BBE}" type="presParOf" srcId="{D1A91D27-63D8-4C2E-86E7-0F1462D64252}" destId="{8645B29D-95E2-4B51-9371-10FA5858840A}" srcOrd="5" destOrd="0" presId="urn:microsoft.com/office/officeart/2005/8/layout/target1"/>
    <dgm:cxn modelId="{EFD1083E-7207-4475-A3BB-07D21B950B98}" type="presParOf" srcId="{D1A91D27-63D8-4C2E-86E7-0F1462D64252}" destId="{C77592A0-91C2-409A-A170-A99323F7E417}" srcOrd="6" destOrd="0" presId="urn:microsoft.com/office/officeart/2005/8/layout/target1"/>
    <dgm:cxn modelId="{ADB0D963-CD17-4EC0-8BA8-5E832DF0CC9B}" type="presParOf" srcId="{D1A91D27-63D8-4C2E-86E7-0F1462D64252}" destId="{1C147674-4D1C-437A-953E-8B4951CD2743}" srcOrd="7" destOrd="0" presId="urn:microsoft.com/office/officeart/2005/8/layout/target1"/>
    <dgm:cxn modelId="{CFFA1B6F-7AA4-44AA-9190-EDFA29E91564}" type="presParOf" srcId="{D1A91D27-63D8-4C2E-86E7-0F1462D64252}" destId="{98926E0F-8B88-4584-93C1-6487AA923F39}" srcOrd="8" destOrd="0" presId="urn:microsoft.com/office/officeart/2005/8/layout/target1"/>
    <dgm:cxn modelId="{1984B567-692A-4953-8CC0-3C6EB4B92F75}" type="presParOf" srcId="{D1A91D27-63D8-4C2E-86E7-0F1462D64252}" destId="{E3C861AF-07C2-4BAE-B610-B5D8EFC05A2A}" srcOrd="9" destOrd="0" presId="urn:microsoft.com/office/officeart/2005/8/layout/target1"/>
    <dgm:cxn modelId="{1128B28E-3362-44CF-8448-E1929FD5E7BD}" type="presParOf" srcId="{D1A91D27-63D8-4C2E-86E7-0F1462D64252}" destId="{C6F7A299-4E29-42F6-8C65-708B08D3BDF2}" srcOrd="10" destOrd="0" presId="urn:microsoft.com/office/officeart/2005/8/layout/target1"/>
    <dgm:cxn modelId="{B0D57FAE-9240-4E90-8B41-CCFF42DCA335}" type="presParOf" srcId="{D1A91D27-63D8-4C2E-86E7-0F1462D64252}" destId="{BE6CFABA-B4DE-4DD5-A4BD-2E8852008272}"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EC6F7-CF0B-42BF-9E10-609F1B2D6DAF}" type="doc">
      <dgm:prSet loTypeId="urn:microsoft.com/office/officeart/2005/8/layout/bList2" loCatId="list" qsTypeId="urn:microsoft.com/office/officeart/2005/8/quickstyle/3d4" qsCatId="3D" csTypeId="urn:microsoft.com/office/officeart/2005/8/colors/colorful5" csCatId="colorful" phldr="1"/>
      <dgm:spPr/>
      <dgm:t>
        <a:bodyPr/>
        <a:lstStyle/>
        <a:p>
          <a:endParaRPr lang="en-ID"/>
        </a:p>
      </dgm:t>
    </dgm:pt>
    <dgm:pt modelId="{B4FDBC3F-6D96-4E38-8865-24E77AB12B57}">
      <dgm:prSet phldrT="[Text]" custT="1"/>
      <dgm:spPr/>
      <dgm:t>
        <a:bodyPr/>
        <a:lstStyle/>
        <a:p>
          <a:pPr>
            <a:spcBef>
              <a:spcPts val="600"/>
            </a:spcBef>
            <a:spcAft>
              <a:spcPts val="600"/>
            </a:spcAft>
          </a:pPr>
          <a:r>
            <a:rPr lang="en-US" sz="1600">
              <a:latin typeface="+mn-lt"/>
            </a:rPr>
            <a:t>Governance</a:t>
          </a:r>
          <a:endParaRPr lang="en-ID" sz="1600">
            <a:latin typeface="+mn-lt"/>
          </a:endParaRPr>
        </a:p>
      </dgm:t>
    </dgm:pt>
    <dgm:pt modelId="{3E5BE374-0013-48A8-B1B9-5DC44C64A3E0}" type="parTrans" cxnId="{91BB0C32-7EBB-40F1-B459-92E275032548}">
      <dgm:prSet/>
      <dgm:spPr/>
      <dgm:t>
        <a:bodyPr/>
        <a:lstStyle/>
        <a:p>
          <a:pPr>
            <a:spcBef>
              <a:spcPts val="600"/>
            </a:spcBef>
            <a:spcAft>
              <a:spcPts val="600"/>
            </a:spcAft>
          </a:pPr>
          <a:endParaRPr lang="en-ID" sz="1200">
            <a:latin typeface="+mn-lt"/>
          </a:endParaRPr>
        </a:p>
      </dgm:t>
    </dgm:pt>
    <dgm:pt modelId="{09C74980-4023-4A7C-B532-393F55736920}" type="sibTrans" cxnId="{91BB0C32-7EBB-40F1-B459-92E275032548}">
      <dgm:prSet/>
      <dgm:spPr/>
      <dgm:t>
        <a:bodyPr/>
        <a:lstStyle/>
        <a:p>
          <a:pPr>
            <a:spcBef>
              <a:spcPts val="600"/>
            </a:spcBef>
            <a:spcAft>
              <a:spcPts val="600"/>
            </a:spcAft>
          </a:pPr>
          <a:endParaRPr lang="en-ID" sz="1200">
            <a:latin typeface="+mn-lt"/>
          </a:endParaRPr>
        </a:p>
      </dgm:t>
    </dgm:pt>
    <dgm:pt modelId="{618DE61E-C87C-4229-A215-2A0B2A2C68EF}">
      <dgm:prSet phldrT="[Text]" custT="1"/>
      <dgm:spPr/>
      <dgm:t>
        <a:bodyPr/>
        <a:lstStyle/>
        <a:p>
          <a:pPr>
            <a:spcBef>
              <a:spcPts val="600"/>
            </a:spcBef>
            <a:spcAft>
              <a:spcPts val="600"/>
            </a:spcAft>
          </a:pPr>
          <a:r>
            <a:rPr lang="en-US" sz="1600">
              <a:latin typeface="+mn-lt"/>
            </a:rPr>
            <a:t>Risk</a:t>
          </a:r>
          <a:endParaRPr lang="en-ID" sz="1600">
            <a:latin typeface="+mn-lt"/>
          </a:endParaRPr>
        </a:p>
      </dgm:t>
    </dgm:pt>
    <dgm:pt modelId="{2BAA91CB-688D-4A2C-94AD-AB18E1A2F726}" type="parTrans" cxnId="{CC62F504-2214-4C91-A595-9B72EC5C77B9}">
      <dgm:prSet/>
      <dgm:spPr/>
      <dgm:t>
        <a:bodyPr/>
        <a:lstStyle/>
        <a:p>
          <a:pPr>
            <a:spcBef>
              <a:spcPts val="600"/>
            </a:spcBef>
            <a:spcAft>
              <a:spcPts val="600"/>
            </a:spcAft>
          </a:pPr>
          <a:endParaRPr lang="en-ID" sz="1200">
            <a:latin typeface="+mn-lt"/>
          </a:endParaRPr>
        </a:p>
      </dgm:t>
    </dgm:pt>
    <dgm:pt modelId="{4B942D2B-D032-4E32-A462-153568307EE2}" type="sibTrans" cxnId="{CC62F504-2214-4C91-A595-9B72EC5C77B9}">
      <dgm:prSet/>
      <dgm:spPr/>
      <dgm:t>
        <a:bodyPr/>
        <a:lstStyle/>
        <a:p>
          <a:pPr>
            <a:spcBef>
              <a:spcPts val="600"/>
            </a:spcBef>
            <a:spcAft>
              <a:spcPts val="600"/>
            </a:spcAft>
          </a:pPr>
          <a:endParaRPr lang="en-ID" sz="1200">
            <a:latin typeface="+mn-lt"/>
          </a:endParaRPr>
        </a:p>
      </dgm:t>
    </dgm:pt>
    <dgm:pt modelId="{3B0B6F5A-8112-49DB-BC78-F3915DFDDCA9}">
      <dgm:prSet phldrT="[Text]" custT="1"/>
      <dgm:spPr/>
      <dgm:t>
        <a:bodyPr/>
        <a:lstStyle/>
        <a:p>
          <a:pPr>
            <a:spcBef>
              <a:spcPts val="600"/>
            </a:spcBef>
            <a:spcAft>
              <a:spcPts val="600"/>
            </a:spcAft>
          </a:pPr>
          <a:r>
            <a:rPr lang="en-US" sz="1600">
              <a:latin typeface="+mn-lt"/>
            </a:rPr>
            <a:t>Control</a:t>
          </a:r>
          <a:endParaRPr lang="en-ID" sz="1600">
            <a:latin typeface="+mn-lt"/>
          </a:endParaRPr>
        </a:p>
      </dgm:t>
    </dgm:pt>
    <dgm:pt modelId="{F1F48B0F-38BE-4D36-BBDE-8444F3FD383C}" type="parTrans" cxnId="{91A12DD7-B32E-430A-9B27-038F21B8C9B6}">
      <dgm:prSet/>
      <dgm:spPr/>
      <dgm:t>
        <a:bodyPr/>
        <a:lstStyle/>
        <a:p>
          <a:pPr>
            <a:spcBef>
              <a:spcPts val="600"/>
            </a:spcBef>
            <a:spcAft>
              <a:spcPts val="600"/>
            </a:spcAft>
          </a:pPr>
          <a:endParaRPr lang="en-ID" sz="1200">
            <a:latin typeface="+mn-lt"/>
          </a:endParaRPr>
        </a:p>
      </dgm:t>
    </dgm:pt>
    <dgm:pt modelId="{EEB1F5D2-A73F-40D3-8558-A7FDBA00B0A0}" type="sibTrans" cxnId="{91A12DD7-B32E-430A-9B27-038F21B8C9B6}">
      <dgm:prSet/>
      <dgm:spPr/>
      <dgm:t>
        <a:bodyPr/>
        <a:lstStyle/>
        <a:p>
          <a:pPr>
            <a:spcBef>
              <a:spcPts val="600"/>
            </a:spcBef>
            <a:spcAft>
              <a:spcPts val="600"/>
            </a:spcAft>
          </a:pPr>
          <a:endParaRPr lang="en-ID" sz="1200">
            <a:latin typeface="+mn-lt"/>
          </a:endParaRPr>
        </a:p>
      </dgm:t>
    </dgm:pt>
    <dgm:pt modelId="{E0C45CA1-9D1A-4811-AD48-A96A6C38E232}">
      <dgm:prSet custT="1"/>
      <dgm:spPr/>
      <dgm:t>
        <a:bodyPr/>
        <a:lstStyle/>
        <a:p>
          <a:pPr>
            <a:spcBef>
              <a:spcPts val="600"/>
            </a:spcBef>
            <a:spcAft>
              <a:spcPts val="600"/>
            </a:spcAft>
          </a:pPr>
          <a:r>
            <a:rPr lang="en-US" sz="1600">
              <a:latin typeface="+mn-lt"/>
            </a:rPr>
            <a:t>SAIPI: </a:t>
          </a:r>
          <a:r>
            <a:rPr lang="en-ID" sz="1600" b="0" i="0" u="none" strike="noStrike" baseline="0">
              <a:latin typeface="+mn-lt"/>
            </a:rPr>
            <a:t>kombinasi proses dan struktur yang dilaksanakan oleh manajemen untuk menginformasikan, mengarahkan, mengelola, dan memantau kegiatan organisasi menuju pencapaian tujuannya</a:t>
          </a:r>
          <a:r>
            <a:rPr lang="en-US" sz="1600">
              <a:latin typeface="+mn-lt"/>
            </a:rPr>
            <a:t> </a:t>
          </a:r>
          <a:endParaRPr lang="en-ID" sz="1600">
            <a:latin typeface="+mn-lt"/>
          </a:endParaRPr>
        </a:p>
      </dgm:t>
    </dgm:pt>
    <dgm:pt modelId="{9F57A086-275F-443B-9B8D-FCE43ADCC159}" type="parTrans" cxnId="{E0F98DF9-CC66-4F43-85AD-21D2B0CD9AB5}">
      <dgm:prSet/>
      <dgm:spPr/>
      <dgm:t>
        <a:bodyPr/>
        <a:lstStyle/>
        <a:p>
          <a:pPr>
            <a:spcBef>
              <a:spcPts val="600"/>
            </a:spcBef>
            <a:spcAft>
              <a:spcPts val="600"/>
            </a:spcAft>
          </a:pPr>
          <a:endParaRPr lang="en-ID" sz="1200">
            <a:latin typeface="+mn-lt"/>
          </a:endParaRPr>
        </a:p>
      </dgm:t>
    </dgm:pt>
    <dgm:pt modelId="{44ACAAB4-F55F-4B62-8920-4B357CD253CA}" type="sibTrans" cxnId="{E0F98DF9-CC66-4F43-85AD-21D2B0CD9AB5}">
      <dgm:prSet/>
      <dgm:spPr/>
      <dgm:t>
        <a:bodyPr/>
        <a:lstStyle/>
        <a:p>
          <a:pPr>
            <a:spcBef>
              <a:spcPts val="600"/>
            </a:spcBef>
            <a:spcAft>
              <a:spcPts val="600"/>
            </a:spcAft>
          </a:pPr>
          <a:endParaRPr lang="en-ID" sz="1200">
            <a:latin typeface="+mn-lt"/>
          </a:endParaRPr>
        </a:p>
      </dgm:t>
    </dgm:pt>
    <dgm:pt modelId="{37D133E3-4BD5-484C-94AC-A4C90E13D7CC}">
      <dgm:prSet custT="1"/>
      <dgm:spPr/>
      <dgm:t>
        <a:bodyPr/>
        <a:lstStyle/>
        <a:p>
          <a:pPr>
            <a:spcBef>
              <a:spcPts val="600"/>
            </a:spcBef>
            <a:spcAft>
              <a:spcPts val="600"/>
            </a:spcAft>
          </a:pPr>
          <a:r>
            <a:rPr lang="en-US" sz="1600">
              <a:latin typeface="+mn-lt"/>
            </a:rPr>
            <a:t>SAIPI: </a:t>
          </a:r>
          <a:r>
            <a:rPr lang="en-ID" sz="1600" b="0" i="0" u="none" strike="noStrike" baseline="0">
              <a:latin typeface="+mn-lt"/>
            </a:rPr>
            <a:t>sebuah proses untuk mengidentifikasi, menilai, mengelola, dan mengendalikan peristiwa atau situasi potensial untuk memberikan keyakinan </a:t>
          </a:r>
          <a:r>
            <a:rPr lang="fi-FI" sz="1600" b="0" i="0" u="none" strike="noStrike" baseline="0">
              <a:latin typeface="+mn-lt"/>
            </a:rPr>
            <a:t>memadai tentang pencapaian tujuan organisasi</a:t>
          </a:r>
          <a:endParaRPr lang="en-ID" sz="1600">
            <a:latin typeface="+mn-lt"/>
          </a:endParaRPr>
        </a:p>
      </dgm:t>
    </dgm:pt>
    <dgm:pt modelId="{4E26F42B-3540-48F0-AB7C-95523B0A0964}" type="parTrans" cxnId="{48586196-DA5C-469F-9150-7E441C5319F9}">
      <dgm:prSet/>
      <dgm:spPr/>
      <dgm:t>
        <a:bodyPr/>
        <a:lstStyle/>
        <a:p>
          <a:pPr>
            <a:spcBef>
              <a:spcPts val="600"/>
            </a:spcBef>
            <a:spcAft>
              <a:spcPts val="600"/>
            </a:spcAft>
          </a:pPr>
          <a:endParaRPr lang="en-ID" sz="1200">
            <a:latin typeface="+mn-lt"/>
          </a:endParaRPr>
        </a:p>
      </dgm:t>
    </dgm:pt>
    <dgm:pt modelId="{2C2E549D-E34C-4715-AAB3-FE4114DB6705}" type="sibTrans" cxnId="{48586196-DA5C-469F-9150-7E441C5319F9}">
      <dgm:prSet/>
      <dgm:spPr/>
      <dgm:t>
        <a:bodyPr/>
        <a:lstStyle/>
        <a:p>
          <a:pPr>
            <a:spcBef>
              <a:spcPts val="600"/>
            </a:spcBef>
            <a:spcAft>
              <a:spcPts val="600"/>
            </a:spcAft>
          </a:pPr>
          <a:endParaRPr lang="en-ID" sz="1200">
            <a:latin typeface="+mn-lt"/>
          </a:endParaRPr>
        </a:p>
      </dgm:t>
    </dgm:pt>
    <dgm:pt modelId="{084C2C22-A8CB-45AC-9F3C-E888B9D821A0}">
      <dgm:prSet custT="1"/>
      <dgm:spPr/>
      <dgm:t>
        <a:bodyPr/>
        <a:lstStyle/>
        <a:p>
          <a:pPr>
            <a:spcBef>
              <a:spcPts val="600"/>
            </a:spcBef>
            <a:spcAft>
              <a:spcPts val="600"/>
            </a:spcAft>
          </a:pPr>
          <a:r>
            <a:rPr lang="en-US" sz="1600">
              <a:latin typeface="+mn-lt"/>
            </a:rPr>
            <a:t>SAIPI: </a:t>
          </a:r>
          <a:r>
            <a:rPr lang="sv-SE" sz="1600" b="0" i="0" u="none" strike="noStrike" baseline="0">
              <a:latin typeface="+mn-lt"/>
            </a:rPr>
            <a:t>tindakan apapun yang diambil oleh manajemen dan/atau pihak </a:t>
          </a:r>
          <a:r>
            <a:rPr lang="en-ID" sz="1600" b="0" i="0" u="none" strike="noStrike" baseline="0">
              <a:latin typeface="+mn-lt"/>
            </a:rPr>
            <a:t>lain untuk mengelola risiko dan memberikan masukan yang dapat meningkatkan kemungkinan bahwa tujuan dan sasaran akan dicapai. </a:t>
          </a:r>
          <a:endParaRPr lang="en-ID" sz="1600">
            <a:latin typeface="+mn-lt"/>
          </a:endParaRPr>
        </a:p>
      </dgm:t>
    </dgm:pt>
    <dgm:pt modelId="{677F9636-A909-4F90-A538-7FAAA81DD89A}" type="parTrans" cxnId="{688370D8-25BA-403A-9955-5057E8FEE907}">
      <dgm:prSet/>
      <dgm:spPr/>
      <dgm:t>
        <a:bodyPr/>
        <a:lstStyle/>
        <a:p>
          <a:pPr>
            <a:spcBef>
              <a:spcPts val="600"/>
            </a:spcBef>
            <a:spcAft>
              <a:spcPts val="600"/>
            </a:spcAft>
          </a:pPr>
          <a:endParaRPr lang="en-ID" sz="1200">
            <a:latin typeface="+mn-lt"/>
          </a:endParaRPr>
        </a:p>
      </dgm:t>
    </dgm:pt>
    <dgm:pt modelId="{690E137B-A208-4E50-AC0D-360062EAAC0C}" type="sibTrans" cxnId="{688370D8-25BA-403A-9955-5057E8FEE907}">
      <dgm:prSet/>
      <dgm:spPr/>
      <dgm:t>
        <a:bodyPr/>
        <a:lstStyle/>
        <a:p>
          <a:pPr>
            <a:spcBef>
              <a:spcPts val="600"/>
            </a:spcBef>
            <a:spcAft>
              <a:spcPts val="600"/>
            </a:spcAft>
          </a:pPr>
          <a:endParaRPr lang="en-ID" sz="1200">
            <a:latin typeface="+mn-lt"/>
          </a:endParaRPr>
        </a:p>
      </dgm:t>
    </dgm:pt>
    <dgm:pt modelId="{1D1B0DC4-EE97-4867-986A-0CB8A80B21CA}" type="pres">
      <dgm:prSet presAssocID="{E60EC6F7-CF0B-42BF-9E10-609F1B2D6DAF}" presName="diagram" presStyleCnt="0">
        <dgm:presLayoutVars>
          <dgm:dir/>
          <dgm:animLvl val="lvl"/>
          <dgm:resizeHandles val="exact"/>
        </dgm:presLayoutVars>
      </dgm:prSet>
      <dgm:spPr/>
    </dgm:pt>
    <dgm:pt modelId="{4B3E6C13-FFF9-41E3-939C-8174699E696E}" type="pres">
      <dgm:prSet presAssocID="{B4FDBC3F-6D96-4E38-8865-24E77AB12B57}" presName="compNode" presStyleCnt="0"/>
      <dgm:spPr/>
    </dgm:pt>
    <dgm:pt modelId="{EEB236E8-F11F-4BDD-826A-C03CD9810D92}" type="pres">
      <dgm:prSet presAssocID="{B4FDBC3F-6D96-4E38-8865-24E77AB12B57}" presName="childRect" presStyleLbl="bgAcc1" presStyleIdx="0" presStyleCnt="3" custScaleY="178162" custLinFactNeighborX="-838" custLinFactNeighborY="-50">
        <dgm:presLayoutVars>
          <dgm:bulletEnabled val="1"/>
        </dgm:presLayoutVars>
      </dgm:prSet>
      <dgm:spPr/>
    </dgm:pt>
    <dgm:pt modelId="{A8DF211F-C228-46A9-8F70-7DFE01E888EC}" type="pres">
      <dgm:prSet presAssocID="{B4FDBC3F-6D96-4E38-8865-24E77AB12B57}" presName="parentText" presStyleLbl="node1" presStyleIdx="0" presStyleCnt="0">
        <dgm:presLayoutVars>
          <dgm:chMax val="0"/>
          <dgm:bulletEnabled val="1"/>
        </dgm:presLayoutVars>
      </dgm:prSet>
      <dgm:spPr/>
    </dgm:pt>
    <dgm:pt modelId="{E55B0495-4137-42B7-94C5-7FBA3FDBD843}" type="pres">
      <dgm:prSet presAssocID="{B4FDBC3F-6D96-4E38-8865-24E77AB12B57}" presName="parentRect" presStyleLbl="alignNode1" presStyleIdx="0" presStyleCnt="3" custLinFactNeighborY="67324"/>
      <dgm:spPr/>
    </dgm:pt>
    <dgm:pt modelId="{22AFE891-2FB2-45F3-B374-530D069BA985}" type="pres">
      <dgm:prSet presAssocID="{B4FDBC3F-6D96-4E38-8865-24E77AB12B57}" presName="adorn" presStyleLbl="fgAccFollowNode1" presStyleIdx="0" presStyleCnt="3"/>
      <dgm:spPr/>
    </dgm:pt>
    <dgm:pt modelId="{D455EBB5-73CE-4489-BD42-0250FB136F0D}" type="pres">
      <dgm:prSet presAssocID="{09C74980-4023-4A7C-B532-393F55736920}" presName="sibTrans" presStyleLbl="sibTrans2D1" presStyleIdx="0" presStyleCnt="0"/>
      <dgm:spPr/>
    </dgm:pt>
    <dgm:pt modelId="{48E64359-722B-4586-9038-F14A310F4B4C}" type="pres">
      <dgm:prSet presAssocID="{618DE61E-C87C-4229-A215-2A0B2A2C68EF}" presName="compNode" presStyleCnt="0"/>
      <dgm:spPr/>
    </dgm:pt>
    <dgm:pt modelId="{5F3810F0-15E8-4B48-A55E-B25CB596A288}" type="pres">
      <dgm:prSet presAssocID="{618DE61E-C87C-4229-A215-2A0B2A2C68EF}" presName="childRect" presStyleLbl="bgAcc1" presStyleIdx="1" presStyleCnt="3" custScaleY="178162" custLinFactNeighborX="-1720">
        <dgm:presLayoutVars>
          <dgm:bulletEnabled val="1"/>
        </dgm:presLayoutVars>
      </dgm:prSet>
      <dgm:spPr/>
    </dgm:pt>
    <dgm:pt modelId="{7AA58672-9F19-4BBB-9BDA-DDC5DB87F401}" type="pres">
      <dgm:prSet presAssocID="{618DE61E-C87C-4229-A215-2A0B2A2C68EF}" presName="parentText" presStyleLbl="node1" presStyleIdx="0" presStyleCnt="0">
        <dgm:presLayoutVars>
          <dgm:chMax val="0"/>
          <dgm:bulletEnabled val="1"/>
        </dgm:presLayoutVars>
      </dgm:prSet>
      <dgm:spPr/>
    </dgm:pt>
    <dgm:pt modelId="{C26855C8-062B-41E1-8A10-E039F46E817E}" type="pres">
      <dgm:prSet presAssocID="{618DE61E-C87C-4229-A215-2A0B2A2C68EF}" presName="parentRect" presStyleLbl="alignNode1" presStyleIdx="1" presStyleCnt="3" custLinFactNeighborY="67324"/>
      <dgm:spPr/>
    </dgm:pt>
    <dgm:pt modelId="{9E6A7B61-4866-4167-8375-10197D55E6CF}" type="pres">
      <dgm:prSet presAssocID="{618DE61E-C87C-4229-A215-2A0B2A2C68EF}" presName="adorn" presStyleLbl="fgAccFollowNode1" presStyleIdx="1" presStyleCnt="3"/>
      <dgm:spPr/>
    </dgm:pt>
    <dgm:pt modelId="{8BE925C7-4B69-4D75-BE2B-71BA8D305958}" type="pres">
      <dgm:prSet presAssocID="{4B942D2B-D032-4E32-A462-153568307EE2}" presName="sibTrans" presStyleLbl="sibTrans2D1" presStyleIdx="0" presStyleCnt="0"/>
      <dgm:spPr/>
    </dgm:pt>
    <dgm:pt modelId="{B7CA83D4-23ED-4A6C-AA09-6A91522D06BE}" type="pres">
      <dgm:prSet presAssocID="{3B0B6F5A-8112-49DB-BC78-F3915DFDDCA9}" presName="compNode" presStyleCnt="0"/>
      <dgm:spPr/>
    </dgm:pt>
    <dgm:pt modelId="{BC762F81-5EF9-4987-8A4D-822F943653FA}" type="pres">
      <dgm:prSet presAssocID="{3B0B6F5A-8112-49DB-BC78-F3915DFDDCA9}" presName="childRect" presStyleLbl="bgAcc1" presStyleIdx="2" presStyleCnt="3" custScaleY="178162">
        <dgm:presLayoutVars>
          <dgm:bulletEnabled val="1"/>
        </dgm:presLayoutVars>
      </dgm:prSet>
      <dgm:spPr/>
    </dgm:pt>
    <dgm:pt modelId="{D30C312D-E1EC-4722-846A-584B71C1E913}" type="pres">
      <dgm:prSet presAssocID="{3B0B6F5A-8112-49DB-BC78-F3915DFDDCA9}" presName="parentText" presStyleLbl="node1" presStyleIdx="0" presStyleCnt="0">
        <dgm:presLayoutVars>
          <dgm:chMax val="0"/>
          <dgm:bulletEnabled val="1"/>
        </dgm:presLayoutVars>
      </dgm:prSet>
      <dgm:spPr/>
    </dgm:pt>
    <dgm:pt modelId="{42511DB2-94F9-4987-A072-C27E97A32D9C}" type="pres">
      <dgm:prSet presAssocID="{3B0B6F5A-8112-49DB-BC78-F3915DFDDCA9}" presName="parentRect" presStyleLbl="alignNode1" presStyleIdx="2" presStyleCnt="3" custLinFactNeighborY="67324"/>
      <dgm:spPr/>
    </dgm:pt>
    <dgm:pt modelId="{7DD722E6-E27A-4074-9B05-8F7A329F10CA}" type="pres">
      <dgm:prSet presAssocID="{3B0B6F5A-8112-49DB-BC78-F3915DFDDCA9}" presName="adorn" presStyleLbl="fgAccFollowNode1" presStyleIdx="2" presStyleCnt="3"/>
      <dgm:spPr/>
    </dgm:pt>
  </dgm:ptLst>
  <dgm:cxnLst>
    <dgm:cxn modelId="{19220204-30E5-4314-B497-42EE7356AC4D}" type="presOf" srcId="{37D133E3-4BD5-484C-94AC-A4C90E13D7CC}" destId="{5F3810F0-15E8-4B48-A55E-B25CB596A288}" srcOrd="0" destOrd="0" presId="urn:microsoft.com/office/officeart/2005/8/layout/bList2"/>
    <dgm:cxn modelId="{CC62F504-2214-4C91-A595-9B72EC5C77B9}" srcId="{E60EC6F7-CF0B-42BF-9E10-609F1B2D6DAF}" destId="{618DE61E-C87C-4229-A215-2A0B2A2C68EF}" srcOrd="1" destOrd="0" parTransId="{2BAA91CB-688D-4A2C-94AD-AB18E1A2F726}" sibTransId="{4B942D2B-D032-4E32-A462-153568307EE2}"/>
    <dgm:cxn modelId="{2332D61A-4956-4D31-A91B-5632528F6045}" type="presOf" srcId="{E60EC6F7-CF0B-42BF-9E10-609F1B2D6DAF}" destId="{1D1B0DC4-EE97-4867-986A-0CB8A80B21CA}" srcOrd="0" destOrd="0" presId="urn:microsoft.com/office/officeart/2005/8/layout/bList2"/>
    <dgm:cxn modelId="{91BB0C32-7EBB-40F1-B459-92E275032548}" srcId="{E60EC6F7-CF0B-42BF-9E10-609F1B2D6DAF}" destId="{B4FDBC3F-6D96-4E38-8865-24E77AB12B57}" srcOrd="0" destOrd="0" parTransId="{3E5BE374-0013-48A8-B1B9-5DC44C64A3E0}" sibTransId="{09C74980-4023-4A7C-B532-393F55736920}"/>
    <dgm:cxn modelId="{CAAF7B61-27EB-4C51-892B-D15DC4A2CA38}" type="presOf" srcId="{B4FDBC3F-6D96-4E38-8865-24E77AB12B57}" destId="{E55B0495-4137-42B7-94C5-7FBA3FDBD843}" srcOrd="1" destOrd="0" presId="urn:microsoft.com/office/officeart/2005/8/layout/bList2"/>
    <dgm:cxn modelId="{383D5643-34F8-411E-AF1D-E7A9B066D2FD}" type="presOf" srcId="{3B0B6F5A-8112-49DB-BC78-F3915DFDDCA9}" destId="{D30C312D-E1EC-4722-846A-584B71C1E913}" srcOrd="0" destOrd="0" presId="urn:microsoft.com/office/officeart/2005/8/layout/bList2"/>
    <dgm:cxn modelId="{BCBCE167-DB65-4ADE-910A-89C615DA6002}" type="presOf" srcId="{E0C45CA1-9D1A-4811-AD48-A96A6C38E232}" destId="{EEB236E8-F11F-4BDD-826A-C03CD9810D92}" srcOrd="0" destOrd="0" presId="urn:microsoft.com/office/officeart/2005/8/layout/bList2"/>
    <dgm:cxn modelId="{4456A56D-9BED-439B-97AD-90DD4C040893}" type="presOf" srcId="{4B942D2B-D032-4E32-A462-153568307EE2}" destId="{8BE925C7-4B69-4D75-BE2B-71BA8D305958}" srcOrd="0" destOrd="0" presId="urn:microsoft.com/office/officeart/2005/8/layout/bList2"/>
    <dgm:cxn modelId="{C708AB6E-A5C3-4B92-BAC7-4CB161166E59}" type="presOf" srcId="{618DE61E-C87C-4229-A215-2A0B2A2C68EF}" destId="{7AA58672-9F19-4BBB-9BDA-DDC5DB87F401}" srcOrd="0" destOrd="0" presId="urn:microsoft.com/office/officeart/2005/8/layout/bList2"/>
    <dgm:cxn modelId="{7AD1177F-4B7E-4ACC-9030-D0294507131E}" type="presOf" srcId="{618DE61E-C87C-4229-A215-2A0B2A2C68EF}" destId="{C26855C8-062B-41E1-8A10-E039F46E817E}" srcOrd="1" destOrd="0" presId="urn:microsoft.com/office/officeart/2005/8/layout/bList2"/>
    <dgm:cxn modelId="{48586196-DA5C-469F-9150-7E441C5319F9}" srcId="{618DE61E-C87C-4229-A215-2A0B2A2C68EF}" destId="{37D133E3-4BD5-484C-94AC-A4C90E13D7CC}" srcOrd="0" destOrd="0" parTransId="{4E26F42B-3540-48F0-AB7C-95523B0A0964}" sibTransId="{2C2E549D-E34C-4715-AAB3-FE4114DB6705}"/>
    <dgm:cxn modelId="{5E9C86A8-C64C-443C-9664-0EEA7EDF30EC}" type="presOf" srcId="{B4FDBC3F-6D96-4E38-8865-24E77AB12B57}" destId="{A8DF211F-C228-46A9-8F70-7DFE01E888EC}" srcOrd="0" destOrd="0" presId="urn:microsoft.com/office/officeart/2005/8/layout/bList2"/>
    <dgm:cxn modelId="{A5FF8DB9-30C9-4EFC-B2B6-7808FDA3241E}" type="presOf" srcId="{084C2C22-A8CB-45AC-9F3C-E888B9D821A0}" destId="{BC762F81-5EF9-4987-8A4D-822F943653FA}" srcOrd="0" destOrd="0" presId="urn:microsoft.com/office/officeart/2005/8/layout/bList2"/>
    <dgm:cxn modelId="{91A12DD7-B32E-430A-9B27-038F21B8C9B6}" srcId="{E60EC6F7-CF0B-42BF-9E10-609F1B2D6DAF}" destId="{3B0B6F5A-8112-49DB-BC78-F3915DFDDCA9}" srcOrd="2" destOrd="0" parTransId="{F1F48B0F-38BE-4D36-BBDE-8444F3FD383C}" sibTransId="{EEB1F5D2-A73F-40D3-8558-A7FDBA00B0A0}"/>
    <dgm:cxn modelId="{688370D8-25BA-403A-9955-5057E8FEE907}" srcId="{3B0B6F5A-8112-49DB-BC78-F3915DFDDCA9}" destId="{084C2C22-A8CB-45AC-9F3C-E888B9D821A0}" srcOrd="0" destOrd="0" parTransId="{677F9636-A909-4F90-A538-7FAAA81DD89A}" sibTransId="{690E137B-A208-4E50-AC0D-360062EAAC0C}"/>
    <dgm:cxn modelId="{25CC36DF-2ECC-404A-BD16-49995C9E8E20}" type="presOf" srcId="{3B0B6F5A-8112-49DB-BC78-F3915DFDDCA9}" destId="{42511DB2-94F9-4987-A072-C27E97A32D9C}" srcOrd="1" destOrd="0" presId="urn:microsoft.com/office/officeart/2005/8/layout/bList2"/>
    <dgm:cxn modelId="{E0F98DF9-CC66-4F43-85AD-21D2B0CD9AB5}" srcId="{B4FDBC3F-6D96-4E38-8865-24E77AB12B57}" destId="{E0C45CA1-9D1A-4811-AD48-A96A6C38E232}" srcOrd="0" destOrd="0" parTransId="{9F57A086-275F-443B-9B8D-FCE43ADCC159}" sibTransId="{44ACAAB4-F55F-4B62-8920-4B357CD253CA}"/>
    <dgm:cxn modelId="{3E1B53FC-766C-4629-83F9-D0D415B903CB}" type="presOf" srcId="{09C74980-4023-4A7C-B532-393F55736920}" destId="{D455EBB5-73CE-4489-BD42-0250FB136F0D}" srcOrd="0" destOrd="0" presId="urn:microsoft.com/office/officeart/2005/8/layout/bList2"/>
    <dgm:cxn modelId="{54CD16A0-0C3B-4D4D-BDD2-B145BE2BBB49}" type="presParOf" srcId="{1D1B0DC4-EE97-4867-986A-0CB8A80B21CA}" destId="{4B3E6C13-FFF9-41E3-939C-8174699E696E}" srcOrd="0" destOrd="0" presId="urn:microsoft.com/office/officeart/2005/8/layout/bList2"/>
    <dgm:cxn modelId="{1324E6AF-3B91-4029-9893-35EE1995A6D7}" type="presParOf" srcId="{4B3E6C13-FFF9-41E3-939C-8174699E696E}" destId="{EEB236E8-F11F-4BDD-826A-C03CD9810D92}" srcOrd="0" destOrd="0" presId="urn:microsoft.com/office/officeart/2005/8/layout/bList2"/>
    <dgm:cxn modelId="{65E20F96-99B2-4797-B8BC-1597B1288D9D}" type="presParOf" srcId="{4B3E6C13-FFF9-41E3-939C-8174699E696E}" destId="{A8DF211F-C228-46A9-8F70-7DFE01E888EC}" srcOrd="1" destOrd="0" presId="urn:microsoft.com/office/officeart/2005/8/layout/bList2"/>
    <dgm:cxn modelId="{BB1287EE-0F8E-4CB1-A4A3-DC9F2AAF1CC2}" type="presParOf" srcId="{4B3E6C13-FFF9-41E3-939C-8174699E696E}" destId="{E55B0495-4137-42B7-94C5-7FBA3FDBD843}" srcOrd="2" destOrd="0" presId="urn:microsoft.com/office/officeart/2005/8/layout/bList2"/>
    <dgm:cxn modelId="{A82385D8-177E-417C-B4C5-B6937B65DBE8}" type="presParOf" srcId="{4B3E6C13-FFF9-41E3-939C-8174699E696E}" destId="{22AFE891-2FB2-45F3-B374-530D069BA985}" srcOrd="3" destOrd="0" presId="urn:microsoft.com/office/officeart/2005/8/layout/bList2"/>
    <dgm:cxn modelId="{FEE40245-E7ED-4357-8554-F39305B9DBF3}" type="presParOf" srcId="{1D1B0DC4-EE97-4867-986A-0CB8A80B21CA}" destId="{D455EBB5-73CE-4489-BD42-0250FB136F0D}" srcOrd="1" destOrd="0" presId="urn:microsoft.com/office/officeart/2005/8/layout/bList2"/>
    <dgm:cxn modelId="{2E802B16-FE59-4A12-8D68-7787024EB357}" type="presParOf" srcId="{1D1B0DC4-EE97-4867-986A-0CB8A80B21CA}" destId="{48E64359-722B-4586-9038-F14A310F4B4C}" srcOrd="2" destOrd="0" presId="urn:microsoft.com/office/officeart/2005/8/layout/bList2"/>
    <dgm:cxn modelId="{D758F93C-87E0-417E-9B71-41BE2F6CC645}" type="presParOf" srcId="{48E64359-722B-4586-9038-F14A310F4B4C}" destId="{5F3810F0-15E8-4B48-A55E-B25CB596A288}" srcOrd="0" destOrd="0" presId="urn:microsoft.com/office/officeart/2005/8/layout/bList2"/>
    <dgm:cxn modelId="{03582288-02D5-42E5-B591-5DEC66895432}" type="presParOf" srcId="{48E64359-722B-4586-9038-F14A310F4B4C}" destId="{7AA58672-9F19-4BBB-9BDA-DDC5DB87F401}" srcOrd="1" destOrd="0" presId="urn:microsoft.com/office/officeart/2005/8/layout/bList2"/>
    <dgm:cxn modelId="{C9FFA664-EF19-4F05-9778-C5FD030A9B24}" type="presParOf" srcId="{48E64359-722B-4586-9038-F14A310F4B4C}" destId="{C26855C8-062B-41E1-8A10-E039F46E817E}" srcOrd="2" destOrd="0" presId="urn:microsoft.com/office/officeart/2005/8/layout/bList2"/>
    <dgm:cxn modelId="{2D9A7CE4-829E-4233-9869-FBBBF52F3778}" type="presParOf" srcId="{48E64359-722B-4586-9038-F14A310F4B4C}" destId="{9E6A7B61-4866-4167-8375-10197D55E6CF}" srcOrd="3" destOrd="0" presId="urn:microsoft.com/office/officeart/2005/8/layout/bList2"/>
    <dgm:cxn modelId="{42E4CB0A-2D15-427C-B161-FF18F14CDBE2}" type="presParOf" srcId="{1D1B0DC4-EE97-4867-986A-0CB8A80B21CA}" destId="{8BE925C7-4B69-4D75-BE2B-71BA8D305958}" srcOrd="3" destOrd="0" presId="urn:microsoft.com/office/officeart/2005/8/layout/bList2"/>
    <dgm:cxn modelId="{5E889347-71E9-4924-A412-5BD557601A6E}" type="presParOf" srcId="{1D1B0DC4-EE97-4867-986A-0CB8A80B21CA}" destId="{B7CA83D4-23ED-4A6C-AA09-6A91522D06BE}" srcOrd="4" destOrd="0" presId="urn:microsoft.com/office/officeart/2005/8/layout/bList2"/>
    <dgm:cxn modelId="{BEF94A85-A285-48EC-920F-11452C69A806}" type="presParOf" srcId="{B7CA83D4-23ED-4A6C-AA09-6A91522D06BE}" destId="{BC762F81-5EF9-4987-8A4D-822F943653FA}" srcOrd="0" destOrd="0" presId="urn:microsoft.com/office/officeart/2005/8/layout/bList2"/>
    <dgm:cxn modelId="{4C589766-4743-4789-A402-0F198618DE83}" type="presParOf" srcId="{B7CA83D4-23ED-4A6C-AA09-6A91522D06BE}" destId="{D30C312D-E1EC-4722-846A-584B71C1E913}" srcOrd="1" destOrd="0" presId="urn:microsoft.com/office/officeart/2005/8/layout/bList2"/>
    <dgm:cxn modelId="{184C73A2-9D85-4648-8123-85E2BD17E1FD}" type="presParOf" srcId="{B7CA83D4-23ED-4A6C-AA09-6A91522D06BE}" destId="{42511DB2-94F9-4987-A072-C27E97A32D9C}" srcOrd="2" destOrd="0" presId="urn:microsoft.com/office/officeart/2005/8/layout/bList2"/>
    <dgm:cxn modelId="{D9C6B822-3F8E-42D7-BAD9-CC10741EE9D9}" type="presParOf" srcId="{B7CA83D4-23ED-4A6C-AA09-6A91522D06BE}" destId="{7DD722E6-E27A-4074-9B05-8F7A329F10CA}"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CEB99B-77F0-4C4A-AA92-46C7900B8484}" type="doc">
      <dgm:prSet loTypeId="urn:microsoft.com/office/officeart/2005/8/layout/vList2" loCatId="list" qsTypeId="urn:microsoft.com/office/officeart/2005/8/quickstyle/3d2#2" qsCatId="3D" csTypeId="urn:microsoft.com/office/officeart/2005/8/colors/colorful5" csCatId="colorful" phldr="1"/>
      <dgm:spPr/>
      <dgm:t>
        <a:bodyPr/>
        <a:lstStyle/>
        <a:p>
          <a:endParaRPr lang="en-US"/>
        </a:p>
      </dgm:t>
    </dgm:pt>
    <dgm:pt modelId="{B55533EB-EC22-406B-B650-BC4028049E78}">
      <dgm:prSet custT="1"/>
      <dgm:spPr>
        <a:xfrm>
          <a:off x="0" y="313439"/>
          <a:ext cx="8915400" cy="1319759"/>
        </a:xfrm>
        <a:prstGeom prst="roundRect">
          <a:avLst/>
        </a:prstGeom>
        <a:gradFill rotWithShape="0">
          <a:gsLst>
            <a:gs pos="0">
              <a:srgbClr val="BEC4FD">
                <a:hueOff val="0"/>
                <a:satOff val="0"/>
                <a:lumOff val="0"/>
                <a:alphaOff val="0"/>
                <a:shade val="51000"/>
                <a:satMod val="130000"/>
              </a:srgbClr>
            </a:gs>
            <a:gs pos="80000">
              <a:srgbClr val="BEC4FD">
                <a:hueOff val="0"/>
                <a:satOff val="0"/>
                <a:lumOff val="0"/>
                <a:alphaOff val="0"/>
                <a:shade val="93000"/>
                <a:satMod val="130000"/>
              </a:srgbClr>
            </a:gs>
            <a:gs pos="100000">
              <a:srgbClr val="BEC4F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rtl="0"/>
          <a:r>
            <a:rPr lang="en-US" sz="1400" dirty="0">
              <a:solidFill>
                <a:srgbClr val="000000"/>
              </a:solidFill>
              <a:latin typeface="+mn-lt"/>
              <a:ea typeface="+mn-ea"/>
              <a:cs typeface="+mn-cs"/>
            </a:rPr>
            <a:t>P</a:t>
          </a:r>
          <a:r>
            <a:rPr lang="id-ID" sz="1400" dirty="0">
              <a:solidFill>
                <a:srgbClr val="000000"/>
              </a:solidFill>
              <a:latin typeface="+mn-lt"/>
              <a:ea typeface="+mn-ea"/>
              <a:cs typeface="+mn-cs"/>
            </a:rPr>
            <a:t>engendalian yang mempengaruhi keseluruhan organisasi dan menjadi “</a:t>
          </a:r>
          <a:r>
            <a:rPr lang="id-ID" sz="1400" b="1" dirty="0">
              <a:solidFill>
                <a:srgbClr val="000000"/>
              </a:solidFill>
              <a:latin typeface="+mn-lt"/>
              <a:ea typeface="+mn-ea"/>
              <a:cs typeface="+mn-cs"/>
            </a:rPr>
            <a:t>atmosfir</a:t>
          </a:r>
          <a:r>
            <a:rPr lang="id-ID" sz="1400" dirty="0">
              <a:solidFill>
                <a:srgbClr val="000000"/>
              </a:solidFill>
              <a:latin typeface="+mn-lt"/>
              <a:ea typeface="+mn-ea"/>
              <a:cs typeface="+mn-cs"/>
            </a:rPr>
            <a:t>” individu organisasi di dalam melakukan aktivitas dan melaksanakan tanggung jawab atas pengendalian.</a:t>
          </a:r>
          <a:endParaRPr lang="en-US" sz="1400" dirty="0">
            <a:solidFill>
              <a:srgbClr val="000000"/>
            </a:solidFill>
            <a:latin typeface="+mn-lt"/>
            <a:ea typeface="+mn-ea"/>
            <a:cs typeface="+mn-cs"/>
          </a:endParaRPr>
        </a:p>
      </dgm:t>
    </dgm:pt>
    <dgm:pt modelId="{61424B74-232E-4967-A285-7E097CF20702}" type="parTrans" cxnId="{C513DEB3-D35A-496B-A72F-12B6B022B589}">
      <dgm:prSet/>
      <dgm:spPr/>
      <dgm:t>
        <a:bodyPr/>
        <a:lstStyle/>
        <a:p>
          <a:endParaRPr lang="en-US" sz="1400">
            <a:solidFill>
              <a:schemeClr val="bg1"/>
            </a:solidFill>
            <a:latin typeface="+mn-lt"/>
          </a:endParaRPr>
        </a:p>
      </dgm:t>
    </dgm:pt>
    <dgm:pt modelId="{F83B6FDD-518D-4244-B10A-A1B9AB71B7B5}" type="sibTrans" cxnId="{C513DEB3-D35A-496B-A72F-12B6B022B589}">
      <dgm:prSet/>
      <dgm:spPr/>
      <dgm:t>
        <a:bodyPr/>
        <a:lstStyle/>
        <a:p>
          <a:endParaRPr lang="en-US" sz="1400">
            <a:solidFill>
              <a:schemeClr val="bg1"/>
            </a:solidFill>
            <a:latin typeface="+mn-lt"/>
          </a:endParaRPr>
        </a:p>
      </dgm:t>
    </dgm:pt>
    <dgm:pt modelId="{87A92841-7CB5-483D-9C70-12EDB17A9E38}">
      <dgm:prSet custT="1"/>
      <dgm:spPr>
        <a:xfrm>
          <a:off x="0" y="1702320"/>
          <a:ext cx="8915400" cy="1319759"/>
        </a:xfrm>
        <a:prstGeom prst="roundRect">
          <a:avLst/>
        </a:prstGeom>
        <a:gradFill rotWithShape="0">
          <a:gsLst>
            <a:gs pos="0">
              <a:srgbClr val="BEC4FD">
                <a:hueOff val="-1671773"/>
                <a:satOff val="-16528"/>
                <a:lumOff val="-23334"/>
                <a:alphaOff val="0"/>
                <a:shade val="51000"/>
                <a:satMod val="130000"/>
              </a:srgbClr>
            </a:gs>
            <a:gs pos="80000">
              <a:srgbClr val="BEC4FD">
                <a:hueOff val="-1671773"/>
                <a:satOff val="-16528"/>
                <a:lumOff val="-23334"/>
                <a:alphaOff val="0"/>
                <a:shade val="93000"/>
                <a:satMod val="130000"/>
              </a:srgbClr>
            </a:gs>
            <a:gs pos="100000">
              <a:srgbClr val="BEC4FD">
                <a:hueOff val="-1671773"/>
                <a:satOff val="-16528"/>
                <a:lumOff val="-2333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rtl="0"/>
          <a:r>
            <a:rPr lang="en-US" sz="1400" dirty="0" err="1">
              <a:solidFill>
                <a:srgbClr val="000000"/>
              </a:solidFill>
              <a:latin typeface="+mn-lt"/>
              <a:ea typeface="+mn-ea"/>
              <a:cs typeface="+mn-cs"/>
            </a:rPr>
            <a:t>Sangat</a:t>
          </a:r>
          <a:r>
            <a:rPr lang="en-US" sz="1400" dirty="0">
              <a:solidFill>
                <a:srgbClr val="000000"/>
              </a:solidFill>
              <a:latin typeface="+mn-lt"/>
              <a:ea typeface="+mn-ea"/>
              <a:cs typeface="+mn-cs"/>
            </a:rPr>
            <a:t> </a:t>
          </a:r>
          <a:r>
            <a:rPr lang="en-US" sz="1400" dirty="0" err="1">
              <a:solidFill>
                <a:srgbClr val="000000"/>
              </a:solidFill>
              <a:latin typeface="+mn-lt"/>
              <a:ea typeface="+mn-ea"/>
              <a:cs typeface="+mn-cs"/>
            </a:rPr>
            <a:t>penting</a:t>
          </a:r>
          <a:r>
            <a:rPr lang="en-US" sz="1400" dirty="0">
              <a:solidFill>
                <a:srgbClr val="000000"/>
              </a:solidFill>
              <a:latin typeface="+mn-lt"/>
              <a:ea typeface="+mn-ea"/>
              <a:cs typeface="+mn-cs"/>
            </a:rPr>
            <a:t> </a:t>
          </a:r>
          <a:r>
            <a:rPr lang="en-US" sz="1400" dirty="0" err="1">
              <a:solidFill>
                <a:srgbClr val="000000"/>
              </a:solidFill>
              <a:latin typeface="+mn-lt"/>
              <a:ea typeface="+mn-ea"/>
              <a:cs typeface="+mn-cs"/>
            </a:rPr>
            <a:t>dan</a:t>
          </a:r>
          <a:r>
            <a:rPr lang="en-US" sz="1400" dirty="0">
              <a:solidFill>
                <a:srgbClr val="000000"/>
              </a:solidFill>
              <a:latin typeface="+mn-lt"/>
              <a:ea typeface="+mn-ea"/>
              <a:cs typeface="+mn-cs"/>
            </a:rPr>
            <a:t> </a:t>
          </a:r>
          <a:r>
            <a:rPr lang="en-US" sz="1400" dirty="0" err="1">
              <a:solidFill>
                <a:srgbClr val="000000"/>
              </a:solidFill>
              <a:latin typeface="+mn-lt"/>
              <a:ea typeface="+mn-ea"/>
              <a:cs typeface="+mn-cs"/>
            </a:rPr>
            <a:t>mempunyai</a:t>
          </a:r>
          <a:r>
            <a:rPr lang="en-US" sz="1400" dirty="0">
              <a:solidFill>
                <a:srgbClr val="000000"/>
              </a:solidFill>
              <a:latin typeface="+mn-lt"/>
              <a:ea typeface="+mn-ea"/>
              <a:cs typeface="+mn-cs"/>
            </a:rPr>
            <a:t> </a:t>
          </a:r>
          <a:r>
            <a:rPr lang="en-US" sz="1400" dirty="0" err="1">
              <a:solidFill>
                <a:srgbClr val="000000"/>
              </a:solidFill>
              <a:latin typeface="+mn-lt"/>
              <a:ea typeface="+mn-ea"/>
              <a:cs typeface="+mn-cs"/>
            </a:rPr>
            <a:t>pengaruh</a:t>
          </a:r>
          <a:r>
            <a:rPr lang="en-US" sz="1400" dirty="0">
              <a:solidFill>
                <a:srgbClr val="000000"/>
              </a:solidFill>
              <a:latin typeface="+mn-lt"/>
              <a:ea typeface="+mn-ea"/>
              <a:cs typeface="+mn-cs"/>
            </a:rPr>
            <a:t> </a:t>
          </a:r>
          <a:r>
            <a:rPr lang="en-US" sz="1400" dirty="0" err="1">
              <a:solidFill>
                <a:srgbClr val="000000"/>
              </a:solidFill>
              <a:latin typeface="+mn-lt"/>
              <a:ea typeface="+mn-ea"/>
              <a:cs typeface="+mn-cs"/>
            </a:rPr>
            <a:t>besar</a:t>
          </a:r>
          <a:r>
            <a:rPr lang="en-US" sz="1400" dirty="0">
              <a:solidFill>
                <a:srgbClr val="000000"/>
              </a:solidFill>
              <a:latin typeface="+mn-lt"/>
              <a:ea typeface="+mn-ea"/>
              <a:cs typeface="+mn-cs"/>
            </a:rPr>
            <a:t> </a:t>
          </a:r>
          <a:r>
            <a:rPr lang="en-US" sz="1400" dirty="0" err="1">
              <a:solidFill>
                <a:srgbClr val="000000"/>
              </a:solidFill>
              <a:latin typeface="+mn-lt"/>
              <a:ea typeface="+mn-ea"/>
              <a:cs typeface="+mn-cs"/>
            </a:rPr>
            <a:t>baik</a:t>
          </a:r>
          <a:r>
            <a:rPr lang="en-US" sz="1400" dirty="0">
              <a:solidFill>
                <a:srgbClr val="000000"/>
              </a:solidFill>
              <a:latin typeface="+mn-lt"/>
              <a:ea typeface="+mn-ea"/>
              <a:cs typeface="+mn-cs"/>
            </a:rPr>
            <a:t> </a:t>
          </a:r>
          <a:r>
            <a:rPr lang="en-US" sz="1400" dirty="0" err="1">
              <a:solidFill>
                <a:srgbClr val="000000"/>
              </a:solidFill>
              <a:latin typeface="+mn-lt"/>
              <a:ea typeface="+mn-ea"/>
              <a:cs typeface="+mn-cs"/>
            </a:rPr>
            <a:t>positif</a:t>
          </a:r>
          <a:r>
            <a:rPr lang="en-US" sz="1400" dirty="0">
              <a:solidFill>
                <a:srgbClr val="000000"/>
              </a:solidFill>
              <a:latin typeface="+mn-lt"/>
              <a:ea typeface="+mn-ea"/>
              <a:cs typeface="+mn-cs"/>
            </a:rPr>
            <a:t> </a:t>
          </a:r>
          <a:r>
            <a:rPr lang="en-US" sz="1400" dirty="0" err="1">
              <a:solidFill>
                <a:srgbClr val="000000"/>
              </a:solidFill>
              <a:latin typeface="+mn-lt"/>
              <a:ea typeface="+mn-ea"/>
              <a:cs typeface="+mn-cs"/>
            </a:rPr>
            <a:t>atau</a:t>
          </a:r>
          <a:r>
            <a:rPr lang="en-US" sz="1400" dirty="0">
              <a:solidFill>
                <a:srgbClr val="000000"/>
              </a:solidFill>
              <a:latin typeface="+mn-lt"/>
              <a:ea typeface="+mn-ea"/>
              <a:cs typeface="+mn-cs"/>
            </a:rPr>
            <a:t> </a:t>
          </a:r>
          <a:r>
            <a:rPr lang="en-US" sz="1400" dirty="0" err="1">
              <a:solidFill>
                <a:srgbClr val="000000"/>
              </a:solidFill>
              <a:latin typeface="+mn-lt"/>
              <a:ea typeface="+mn-ea"/>
              <a:cs typeface="+mn-cs"/>
            </a:rPr>
            <a:t>negatif</a:t>
          </a:r>
          <a:r>
            <a:rPr lang="en-US" sz="1400" dirty="0">
              <a:solidFill>
                <a:srgbClr val="000000"/>
              </a:solidFill>
              <a:latin typeface="+mn-lt"/>
              <a:ea typeface="+mn-ea"/>
              <a:cs typeface="+mn-cs"/>
            </a:rPr>
            <a:t> </a:t>
          </a:r>
          <a:r>
            <a:rPr lang="en-US" sz="1400" dirty="0" err="1">
              <a:solidFill>
                <a:srgbClr val="000000"/>
              </a:solidFill>
              <a:latin typeface="+mn-lt"/>
              <a:ea typeface="+mn-ea"/>
              <a:cs typeface="+mn-cs"/>
            </a:rPr>
            <a:t>terhadap</a:t>
          </a:r>
          <a:r>
            <a:rPr lang="en-US" sz="1400" dirty="0">
              <a:solidFill>
                <a:srgbClr val="000000"/>
              </a:solidFill>
              <a:latin typeface="+mn-lt"/>
              <a:ea typeface="+mn-ea"/>
              <a:cs typeface="+mn-cs"/>
            </a:rPr>
            <a:t> </a:t>
          </a:r>
          <a:r>
            <a:rPr lang="en-US" sz="1400" dirty="0" err="1">
              <a:solidFill>
                <a:srgbClr val="000000"/>
              </a:solidFill>
              <a:latin typeface="+mn-lt"/>
              <a:ea typeface="+mn-ea"/>
              <a:cs typeface="+mn-cs"/>
            </a:rPr>
            <a:t>pengendalian</a:t>
          </a:r>
          <a:r>
            <a:rPr lang="en-US" sz="1400" dirty="0">
              <a:solidFill>
                <a:srgbClr val="000000"/>
              </a:solidFill>
              <a:latin typeface="+mn-lt"/>
              <a:ea typeface="+mn-ea"/>
              <a:cs typeface="+mn-cs"/>
            </a:rPr>
            <a:t> intern</a:t>
          </a:r>
        </a:p>
      </dgm:t>
    </dgm:pt>
    <dgm:pt modelId="{F7FF8A18-C896-438D-9382-A918DCDA52E8}" type="parTrans" cxnId="{90E9F285-A1C0-49F0-B13E-15C8C1FD207B}">
      <dgm:prSet/>
      <dgm:spPr/>
      <dgm:t>
        <a:bodyPr/>
        <a:lstStyle/>
        <a:p>
          <a:endParaRPr lang="en-US" sz="1400">
            <a:solidFill>
              <a:schemeClr val="bg1"/>
            </a:solidFill>
            <a:latin typeface="+mn-lt"/>
          </a:endParaRPr>
        </a:p>
      </dgm:t>
    </dgm:pt>
    <dgm:pt modelId="{8A4BB997-421E-4E3B-895A-74296387D1A7}" type="sibTrans" cxnId="{90E9F285-A1C0-49F0-B13E-15C8C1FD207B}">
      <dgm:prSet/>
      <dgm:spPr/>
      <dgm:t>
        <a:bodyPr/>
        <a:lstStyle/>
        <a:p>
          <a:endParaRPr lang="en-US" sz="1400">
            <a:solidFill>
              <a:schemeClr val="bg1"/>
            </a:solidFill>
            <a:latin typeface="+mn-lt"/>
          </a:endParaRPr>
        </a:p>
      </dgm:t>
    </dgm:pt>
    <dgm:pt modelId="{E2530979-8A1A-4CAF-A690-E898C582334C}">
      <dgm:prSet custT="1"/>
      <dgm:spPr>
        <a:xfrm>
          <a:off x="0" y="3091199"/>
          <a:ext cx="8915400" cy="1319759"/>
        </a:xfrm>
        <a:prstGeom prst="roundRect">
          <a:avLst/>
        </a:prstGeom>
        <a:gradFill rotWithShape="0">
          <a:gsLst>
            <a:gs pos="0">
              <a:srgbClr val="BEC4FD">
                <a:hueOff val="-3343545"/>
                <a:satOff val="-33055"/>
                <a:lumOff val="-46667"/>
                <a:alphaOff val="0"/>
                <a:shade val="51000"/>
                <a:satMod val="130000"/>
              </a:srgbClr>
            </a:gs>
            <a:gs pos="80000">
              <a:srgbClr val="BEC4FD">
                <a:hueOff val="-3343545"/>
                <a:satOff val="-33055"/>
                <a:lumOff val="-46667"/>
                <a:alphaOff val="0"/>
                <a:shade val="93000"/>
                <a:satMod val="130000"/>
              </a:srgbClr>
            </a:gs>
            <a:gs pos="100000">
              <a:srgbClr val="BEC4FD">
                <a:hueOff val="-3343545"/>
                <a:satOff val="-33055"/>
                <a:lumOff val="-4666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rtl="0"/>
          <a:r>
            <a:rPr lang="en-US" sz="1400">
              <a:solidFill>
                <a:schemeClr val="tx1"/>
              </a:solidFill>
              <a:latin typeface="+mn-lt"/>
            </a:rPr>
            <a:t>Kesadaran semua personil akan pentingnya pengendalian</a:t>
          </a:r>
          <a:endParaRPr lang="en-US" sz="1400" dirty="0">
            <a:solidFill>
              <a:srgbClr val="000000"/>
            </a:solidFill>
            <a:latin typeface="+mn-lt"/>
            <a:ea typeface="+mn-ea"/>
            <a:cs typeface="+mn-cs"/>
          </a:endParaRPr>
        </a:p>
      </dgm:t>
    </dgm:pt>
    <dgm:pt modelId="{24C81FEB-9725-4CE2-A129-6ACCC4B1CD95}" type="parTrans" cxnId="{5FA91F23-B399-47DD-B6AB-3C2A7D46F149}">
      <dgm:prSet/>
      <dgm:spPr/>
      <dgm:t>
        <a:bodyPr/>
        <a:lstStyle/>
        <a:p>
          <a:endParaRPr lang="en-US" sz="1400">
            <a:solidFill>
              <a:schemeClr val="bg1"/>
            </a:solidFill>
            <a:latin typeface="+mn-lt"/>
          </a:endParaRPr>
        </a:p>
      </dgm:t>
    </dgm:pt>
    <dgm:pt modelId="{46337228-814E-4BF4-8104-0236289A5D26}" type="sibTrans" cxnId="{5FA91F23-B399-47DD-B6AB-3C2A7D46F149}">
      <dgm:prSet/>
      <dgm:spPr/>
      <dgm:t>
        <a:bodyPr/>
        <a:lstStyle/>
        <a:p>
          <a:endParaRPr lang="en-US" sz="1400">
            <a:solidFill>
              <a:schemeClr val="bg1"/>
            </a:solidFill>
            <a:latin typeface="+mn-lt"/>
          </a:endParaRPr>
        </a:p>
      </dgm:t>
    </dgm:pt>
    <dgm:pt modelId="{8BA8CCF6-6F80-4D53-94B1-5FCEF56BB671}" type="pres">
      <dgm:prSet presAssocID="{FDCEB99B-77F0-4C4A-AA92-46C7900B8484}" presName="linear" presStyleCnt="0">
        <dgm:presLayoutVars>
          <dgm:animLvl val="lvl"/>
          <dgm:resizeHandles val="exact"/>
        </dgm:presLayoutVars>
      </dgm:prSet>
      <dgm:spPr/>
    </dgm:pt>
    <dgm:pt modelId="{42E43B7E-6694-46EA-BD40-8CC581D8629C}" type="pres">
      <dgm:prSet presAssocID="{B55533EB-EC22-406B-B650-BC4028049E78}" presName="parentText" presStyleLbl="node1" presStyleIdx="0" presStyleCnt="3" custScaleY="75175" custLinFactNeighborY="79788">
        <dgm:presLayoutVars>
          <dgm:chMax val="0"/>
          <dgm:bulletEnabled val="1"/>
        </dgm:presLayoutVars>
      </dgm:prSet>
      <dgm:spPr/>
    </dgm:pt>
    <dgm:pt modelId="{923EAB9A-7299-4C85-9F33-10E98AC95DA4}" type="pres">
      <dgm:prSet presAssocID="{F83B6FDD-518D-4244-B10A-A1B9AB71B7B5}" presName="spacer" presStyleCnt="0"/>
      <dgm:spPr/>
    </dgm:pt>
    <dgm:pt modelId="{111379C6-C14C-47E6-88D9-30BFF462E6B5}" type="pres">
      <dgm:prSet presAssocID="{87A92841-7CB5-483D-9C70-12EDB17A9E38}" presName="parentText" presStyleLbl="node1" presStyleIdx="1" presStyleCnt="3" custScaleY="51954" custLinFactNeighborY="11228">
        <dgm:presLayoutVars>
          <dgm:chMax val="0"/>
          <dgm:bulletEnabled val="1"/>
        </dgm:presLayoutVars>
      </dgm:prSet>
      <dgm:spPr/>
    </dgm:pt>
    <dgm:pt modelId="{F9479308-C790-4659-BF6E-E729A5A30D38}" type="pres">
      <dgm:prSet presAssocID="{8A4BB997-421E-4E3B-895A-74296387D1A7}" presName="spacer" presStyleCnt="0"/>
      <dgm:spPr/>
    </dgm:pt>
    <dgm:pt modelId="{69D5847E-9463-4E66-95AD-12097661BE28}" type="pres">
      <dgm:prSet presAssocID="{E2530979-8A1A-4CAF-A690-E898C582334C}" presName="parentText" presStyleLbl="node1" presStyleIdx="2" presStyleCnt="3" custScaleY="38473" custLinFactNeighborY="-42487">
        <dgm:presLayoutVars>
          <dgm:chMax val="0"/>
          <dgm:bulletEnabled val="1"/>
        </dgm:presLayoutVars>
      </dgm:prSet>
      <dgm:spPr/>
    </dgm:pt>
  </dgm:ptLst>
  <dgm:cxnLst>
    <dgm:cxn modelId="{EAADE920-C981-47B6-AC76-452622EE346B}" type="presOf" srcId="{B55533EB-EC22-406B-B650-BC4028049E78}" destId="{42E43B7E-6694-46EA-BD40-8CC581D8629C}" srcOrd="0" destOrd="0" presId="urn:microsoft.com/office/officeart/2005/8/layout/vList2"/>
    <dgm:cxn modelId="{5FA91F23-B399-47DD-B6AB-3C2A7D46F149}" srcId="{FDCEB99B-77F0-4C4A-AA92-46C7900B8484}" destId="{E2530979-8A1A-4CAF-A690-E898C582334C}" srcOrd="2" destOrd="0" parTransId="{24C81FEB-9725-4CE2-A129-6ACCC4B1CD95}" sibTransId="{46337228-814E-4BF4-8104-0236289A5D26}"/>
    <dgm:cxn modelId="{90E9F285-A1C0-49F0-B13E-15C8C1FD207B}" srcId="{FDCEB99B-77F0-4C4A-AA92-46C7900B8484}" destId="{87A92841-7CB5-483D-9C70-12EDB17A9E38}" srcOrd="1" destOrd="0" parTransId="{F7FF8A18-C896-438D-9382-A918DCDA52E8}" sibTransId="{8A4BB997-421E-4E3B-895A-74296387D1A7}"/>
    <dgm:cxn modelId="{DDD34F91-47A5-4ACC-AACF-5572EE743276}" type="presOf" srcId="{E2530979-8A1A-4CAF-A690-E898C582334C}" destId="{69D5847E-9463-4E66-95AD-12097661BE28}" srcOrd="0" destOrd="0" presId="urn:microsoft.com/office/officeart/2005/8/layout/vList2"/>
    <dgm:cxn modelId="{C513DEB3-D35A-496B-A72F-12B6B022B589}" srcId="{FDCEB99B-77F0-4C4A-AA92-46C7900B8484}" destId="{B55533EB-EC22-406B-B650-BC4028049E78}" srcOrd="0" destOrd="0" parTransId="{61424B74-232E-4967-A285-7E097CF20702}" sibTransId="{F83B6FDD-518D-4244-B10A-A1B9AB71B7B5}"/>
    <dgm:cxn modelId="{883F8BCD-F05B-4EE7-8184-17ABDC7E0949}" type="presOf" srcId="{FDCEB99B-77F0-4C4A-AA92-46C7900B8484}" destId="{8BA8CCF6-6F80-4D53-94B1-5FCEF56BB671}" srcOrd="0" destOrd="0" presId="urn:microsoft.com/office/officeart/2005/8/layout/vList2"/>
    <dgm:cxn modelId="{AFA7F7F9-BA61-4926-A504-02EEEC43C2D8}" type="presOf" srcId="{87A92841-7CB5-483D-9C70-12EDB17A9E38}" destId="{111379C6-C14C-47E6-88D9-30BFF462E6B5}" srcOrd="0" destOrd="0" presId="urn:microsoft.com/office/officeart/2005/8/layout/vList2"/>
    <dgm:cxn modelId="{698C9B3E-EB99-4B50-BF19-EF0EDEB009B7}" type="presParOf" srcId="{8BA8CCF6-6F80-4D53-94B1-5FCEF56BB671}" destId="{42E43B7E-6694-46EA-BD40-8CC581D8629C}" srcOrd="0" destOrd="0" presId="urn:microsoft.com/office/officeart/2005/8/layout/vList2"/>
    <dgm:cxn modelId="{C672EF6E-4D22-4E98-B4CD-752C6A0293A1}" type="presParOf" srcId="{8BA8CCF6-6F80-4D53-94B1-5FCEF56BB671}" destId="{923EAB9A-7299-4C85-9F33-10E98AC95DA4}" srcOrd="1" destOrd="0" presId="urn:microsoft.com/office/officeart/2005/8/layout/vList2"/>
    <dgm:cxn modelId="{98F6D13F-0144-41C3-91DC-227563E7544D}" type="presParOf" srcId="{8BA8CCF6-6F80-4D53-94B1-5FCEF56BB671}" destId="{111379C6-C14C-47E6-88D9-30BFF462E6B5}" srcOrd="2" destOrd="0" presId="urn:microsoft.com/office/officeart/2005/8/layout/vList2"/>
    <dgm:cxn modelId="{553BC363-74CB-4DA8-9790-6F2E33DF89E7}" type="presParOf" srcId="{8BA8CCF6-6F80-4D53-94B1-5FCEF56BB671}" destId="{F9479308-C790-4659-BF6E-E729A5A30D38}" srcOrd="3" destOrd="0" presId="urn:microsoft.com/office/officeart/2005/8/layout/vList2"/>
    <dgm:cxn modelId="{1A9BE169-68A6-45D3-A274-07B52309EE96}" type="presParOf" srcId="{8BA8CCF6-6F80-4D53-94B1-5FCEF56BB671}" destId="{69D5847E-9463-4E66-95AD-12097661BE2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EA0B1F-58ED-46BF-A5AC-8326A40BA620}" type="doc">
      <dgm:prSet loTypeId="urn:microsoft.com/office/officeart/2005/8/layout/vList3" loCatId="list" qsTypeId="urn:microsoft.com/office/officeart/2005/8/quickstyle/3d3" qsCatId="3D" csTypeId="urn:microsoft.com/office/officeart/2005/8/colors/colorful1" csCatId="colorful" phldr="1"/>
      <dgm:spPr/>
    </dgm:pt>
    <dgm:pt modelId="{AFA7909C-D87A-4DF8-B55E-655D602695D2}">
      <dgm:prSet phldrT="[Text]"/>
      <dgm:spPr/>
      <dgm:t>
        <a:bodyPr/>
        <a:lstStyle/>
        <a:p>
          <a:r>
            <a:rPr lang="en-ID">
              <a:solidFill>
                <a:schemeClr val="tx1"/>
              </a:solidFill>
            </a:rPr>
            <a:t>Membantu Pemimpin dalam menyelenggarakan penilaian atas s</a:t>
          </a:r>
          <a:r>
            <a:rPr lang="id-ID">
              <a:solidFill>
                <a:schemeClr val="tx1"/>
              </a:solidFill>
            </a:rPr>
            <a:t>i</a:t>
          </a:r>
          <a:r>
            <a:rPr lang="en-ID">
              <a:solidFill>
                <a:schemeClr val="tx1"/>
              </a:solidFill>
            </a:rPr>
            <a:t>stem pengendalian, pengelolaan manajemen serta memberikan saran perbaikan</a:t>
          </a:r>
        </a:p>
      </dgm:t>
    </dgm:pt>
    <dgm:pt modelId="{4FC07C76-AC96-405E-A64B-A4068F330102}" type="parTrans" cxnId="{3B823664-6CAE-4D9F-8C32-70CFF3E1E84D}">
      <dgm:prSet/>
      <dgm:spPr/>
      <dgm:t>
        <a:bodyPr/>
        <a:lstStyle/>
        <a:p>
          <a:endParaRPr lang="en-ID">
            <a:solidFill>
              <a:schemeClr val="tx1"/>
            </a:solidFill>
          </a:endParaRPr>
        </a:p>
      </dgm:t>
    </dgm:pt>
    <dgm:pt modelId="{2BCA9502-153D-409B-AAD2-0714BF6FD35D}" type="sibTrans" cxnId="{3B823664-6CAE-4D9F-8C32-70CFF3E1E84D}">
      <dgm:prSet/>
      <dgm:spPr/>
      <dgm:t>
        <a:bodyPr/>
        <a:lstStyle/>
        <a:p>
          <a:endParaRPr lang="en-ID">
            <a:solidFill>
              <a:schemeClr val="tx1"/>
            </a:solidFill>
          </a:endParaRPr>
        </a:p>
      </dgm:t>
    </dgm:pt>
    <dgm:pt modelId="{9B0566EA-4022-47D9-AAEB-26D2C0C4D901}">
      <dgm:prSet phldrT="[Text]"/>
      <dgm:spPr/>
      <dgm:t>
        <a:bodyPr/>
        <a:lstStyle/>
        <a:p>
          <a:r>
            <a:rPr lang="en-ID">
              <a:solidFill>
                <a:schemeClr val="tx1"/>
              </a:solidFill>
            </a:rPr>
            <a:t>Sebagai konsultan dan juga melaksanakan pengawasan dalam rangka pengelolaan risiko, pengendalian dan penerapan prinsip-prinsip </a:t>
          </a:r>
          <a:r>
            <a:rPr lang="en-ID" i="1">
              <a:solidFill>
                <a:schemeClr val="tx1"/>
              </a:solidFill>
            </a:rPr>
            <a:t>good governance</a:t>
          </a:r>
        </a:p>
      </dgm:t>
    </dgm:pt>
    <dgm:pt modelId="{4DB27D1F-D019-4F84-A13E-86518754762E}" type="parTrans" cxnId="{0202AF63-C215-429B-8BE0-DE3FAA6A6281}">
      <dgm:prSet/>
      <dgm:spPr/>
      <dgm:t>
        <a:bodyPr/>
        <a:lstStyle/>
        <a:p>
          <a:endParaRPr lang="en-ID">
            <a:solidFill>
              <a:schemeClr val="tx1"/>
            </a:solidFill>
          </a:endParaRPr>
        </a:p>
      </dgm:t>
    </dgm:pt>
    <dgm:pt modelId="{5437249F-BF56-4FEF-BC9E-F41370C9C2E2}" type="sibTrans" cxnId="{0202AF63-C215-429B-8BE0-DE3FAA6A6281}">
      <dgm:prSet/>
      <dgm:spPr/>
      <dgm:t>
        <a:bodyPr/>
        <a:lstStyle/>
        <a:p>
          <a:endParaRPr lang="en-ID">
            <a:solidFill>
              <a:schemeClr val="tx1"/>
            </a:solidFill>
          </a:endParaRPr>
        </a:p>
      </dgm:t>
    </dgm:pt>
    <dgm:pt modelId="{6E77389C-9F74-41E2-B473-76F2CCF9E4EE}">
      <dgm:prSet phldrT="[Text]"/>
      <dgm:spPr/>
      <dgm:t>
        <a:bodyPr/>
        <a:lstStyle/>
        <a:p>
          <a:r>
            <a:rPr lang="fi-FI">
              <a:solidFill>
                <a:schemeClr val="tx1"/>
              </a:solidFill>
            </a:rPr>
            <a:t>Sebagai mitra kerja strategis unit kerja </a:t>
          </a:r>
          <a:r>
            <a:rPr lang="en-ID">
              <a:solidFill>
                <a:schemeClr val="tx1"/>
              </a:solidFill>
            </a:rPr>
            <a:t>dalam mencapai sasaran kegiatan</a:t>
          </a:r>
        </a:p>
      </dgm:t>
    </dgm:pt>
    <dgm:pt modelId="{657CC0BF-1C51-4D86-A51F-DACAA4BA55F1}" type="parTrans" cxnId="{9ABA9102-FB55-4F6E-BC2C-635F95E1DACF}">
      <dgm:prSet/>
      <dgm:spPr/>
      <dgm:t>
        <a:bodyPr/>
        <a:lstStyle/>
        <a:p>
          <a:endParaRPr lang="en-ID">
            <a:solidFill>
              <a:schemeClr val="tx1"/>
            </a:solidFill>
          </a:endParaRPr>
        </a:p>
      </dgm:t>
    </dgm:pt>
    <dgm:pt modelId="{466F0EA9-CA2A-4550-9D56-6C05604C7FBE}" type="sibTrans" cxnId="{9ABA9102-FB55-4F6E-BC2C-635F95E1DACF}">
      <dgm:prSet/>
      <dgm:spPr/>
      <dgm:t>
        <a:bodyPr/>
        <a:lstStyle/>
        <a:p>
          <a:endParaRPr lang="en-ID">
            <a:solidFill>
              <a:schemeClr val="tx1"/>
            </a:solidFill>
          </a:endParaRPr>
        </a:p>
      </dgm:t>
    </dgm:pt>
    <dgm:pt modelId="{5548D7EE-B3C3-4898-81F3-C17148DFF4DD}">
      <dgm:prSet/>
      <dgm:spPr/>
      <dgm:t>
        <a:bodyPr/>
        <a:lstStyle/>
        <a:p>
          <a:r>
            <a:rPr lang="en-ID">
              <a:solidFill>
                <a:schemeClr val="tx1"/>
              </a:solidFill>
            </a:rPr>
            <a:t>Sebagai mitra kerja dari auditor eksternal</a:t>
          </a:r>
        </a:p>
      </dgm:t>
    </dgm:pt>
    <dgm:pt modelId="{169E0BF1-A879-43AC-AE5B-6B7F6B25A0F5}" type="parTrans" cxnId="{FE5960E1-87C8-4999-94C1-1E8877807779}">
      <dgm:prSet/>
      <dgm:spPr/>
      <dgm:t>
        <a:bodyPr/>
        <a:lstStyle/>
        <a:p>
          <a:endParaRPr lang="en-ID">
            <a:solidFill>
              <a:schemeClr val="tx1"/>
            </a:solidFill>
          </a:endParaRPr>
        </a:p>
      </dgm:t>
    </dgm:pt>
    <dgm:pt modelId="{9F531BF7-79CF-4A49-8234-65C399075F04}" type="sibTrans" cxnId="{FE5960E1-87C8-4999-94C1-1E8877807779}">
      <dgm:prSet/>
      <dgm:spPr/>
      <dgm:t>
        <a:bodyPr/>
        <a:lstStyle/>
        <a:p>
          <a:endParaRPr lang="en-ID">
            <a:solidFill>
              <a:schemeClr val="tx1"/>
            </a:solidFill>
          </a:endParaRPr>
        </a:p>
      </dgm:t>
    </dgm:pt>
    <dgm:pt modelId="{B025B498-5E77-4219-A74D-FAC2BD91E05C}" type="pres">
      <dgm:prSet presAssocID="{04EA0B1F-58ED-46BF-A5AC-8326A40BA620}" presName="linearFlow" presStyleCnt="0">
        <dgm:presLayoutVars>
          <dgm:dir/>
          <dgm:resizeHandles val="exact"/>
        </dgm:presLayoutVars>
      </dgm:prSet>
      <dgm:spPr/>
    </dgm:pt>
    <dgm:pt modelId="{CB30670D-E6FB-422D-AB2A-82571795FF47}" type="pres">
      <dgm:prSet presAssocID="{AFA7909C-D87A-4DF8-B55E-655D602695D2}" presName="composite" presStyleCnt="0"/>
      <dgm:spPr/>
    </dgm:pt>
    <dgm:pt modelId="{4DFB03BC-C9A3-4EC0-89CF-13531038EBD8}" type="pres">
      <dgm:prSet presAssocID="{AFA7909C-D87A-4DF8-B55E-655D602695D2}" presName="imgShp" presStyleLbl="fgImgPlace1" presStyleIdx="0" presStyleCnt="4"/>
      <dgm:spPr/>
    </dgm:pt>
    <dgm:pt modelId="{87B3D663-8DD1-47FD-B1E9-2A10FFF42136}" type="pres">
      <dgm:prSet presAssocID="{AFA7909C-D87A-4DF8-B55E-655D602695D2}" presName="txShp" presStyleLbl="node1" presStyleIdx="0" presStyleCnt="4">
        <dgm:presLayoutVars>
          <dgm:bulletEnabled val="1"/>
        </dgm:presLayoutVars>
      </dgm:prSet>
      <dgm:spPr/>
    </dgm:pt>
    <dgm:pt modelId="{103478D3-1989-4BAF-A413-161807035F3C}" type="pres">
      <dgm:prSet presAssocID="{2BCA9502-153D-409B-AAD2-0714BF6FD35D}" presName="spacing" presStyleCnt="0"/>
      <dgm:spPr/>
    </dgm:pt>
    <dgm:pt modelId="{DCC4B573-8FEF-42A6-A223-A1D1C9BCECD1}" type="pres">
      <dgm:prSet presAssocID="{9B0566EA-4022-47D9-AAEB-26D2C0C4D901}" presName="composite" presStyleCnt="0"/>
      <dgm:spPr/>
    </dgm:pt>
    <dgm:pt modelId="{8C92ABAA-A81F-47ED-B260-621791A83EC4}" type="pres">
      <dgm:prSet presAssocID="{9B0566EA-4022-47D9-AAEB-26D2C0C4D901}" presName="imgShp" presStyleLbl="fgImgPlace1" presStyleIdx="1" presStyleCnt="4"/>
      <dgm:spPr/>
    </dgm:pt>
    <dgm:pt modelId="{9BDAA50C-415A-43F8-98DE-93F1AEF66650}" type="pres">
      <dgm:prSet presAssocID="{9B0566EA-4022-47D9-AAEB-26D2C0C4D901}" presName="txShp" presStyleLbl="node1" presStyleIdx="1" presStyleCnt="4">
        <dgm:presLayoutVars>
          <dgm:bulletEnabled val="1"/>
        </dgm:presLayoutVars>
      </dgm:prSet>
      <dgm:spPr/>
    </dgm:pt>
    <dgm:pt modelId="{526D2C8D-D1C6-47E4-B8C2-0FAB1D42DFF1}" type="pres">
      <dgm:prSet presAssocID="{5437249F-BF56-4FEF-BC9E-F41370C9C2E2}" presName="spacing" presStyleCnt="0"/>
      <dgm:spPr/>
    </dgm:pt>
    <dgm:pt modelId="{50650637-9BD5-46E5-A38F-8A10704058C0}" type="pres">
      <dgm:prSet presAssocID="{6E77389C-9F74-41E2-B473-76F2CCF9E4EE}" presName="composite" presStyleCnt="0"/>
      <dgm:spPr/>
    </dgm:pt>
    <dgm:pt modelId="{714012BD-2FFD-49BD-B813-5F59BD47D33E}" type="pres">
      <dgm:prSet presAssocID="{6E77389C-9F74-41E2-B473-76F2CCF9E4EE}" presName="imgShp" presStyleLbl="fgImgPlace1" presStyleIdx="2" presStyleCnt="4"/>
      <dgm:spPr/>
    </dgm:pt>
    <dgm:pt modelId="{35E93278-46E2-4427-9562-FE1B7C946566}" type="pres">
      <dgm:prSet presAssocID="{6E77389C-9F74-41E2-B473-76F2CCF9E4EE}" presName="txShp" presStyleLbl="node1" presStyleIdx="2" presStyleCnt="4">
        <dgm:presLayoutVars>
          <dgm:bulletEnabled val="1"/>
        </dgm:presLayoutVars>
      </dgm:prSet>
      <dgm:spPr/>
    </dgm:pt>
    <dgm:pt modelId="{05A1BA95-1258-4C66-82C1-3D806473C771}" type="pres">
      <dgm:prSet presAssocID="{466F0EA9-CA2A-4550-9D56-6C05604C7FBE}" presName="spacing" presStyleCnt="0"/>
      <dgm:spPr/>
    </dgm:pt>
    <dgm:pt modelId="{7362559A-9563-41BD-8251-B24DB61867AB}" type="pres">
      <dgm:prSet presAssocID="{5548D7EE-B3C3-4898-81F3-C17148DFF4DD}" presName="composite" presStyleCnt="0"/>
      <dgm:spPr/>
    </dgm:pt>
    <dgm:pt modelId="{B3D65AC3-5E1D-483F-AACA-9E8ECFFAA6A6}" type="pres">
      <dgm:prSet presAssocID="{5548D7EE-B3C3-4898-81F3-C17148DFF4DD}" presName="imgShp" presStyleLbl="fgImgPlace1" presStyleIdx="3" presStyleCnt="4"/>
      <dgm:spPr/>
    </dgm:pt>
    <dgm:pt modelId="{9A571F68-D752-467C-93CC-092C1D722688}" type="pres">
      <dgm:prSet presAssocID="{5548D7EE-B3C3-4898-81F3-C17148DFF4DD}" presName="txShp" presStyleLbl="node1" presStyleIdx="3" presStyleCnt="4">
        <dgm:presLayoutVars>
          <dgm:bulletEnabled val="1"/>
        </dgm:presLayoutVars>
      </dgm:prSet>
      <dgm:spPr/>
    </dgm:pt>
  </dgm:ptLst>
  <dgm:cxnLst>
    <dgm:cxn modelId="{9ABA9102-FB55-4F6E-BC2C-635F95E1DACF}" srcId="{04EA0B1F-58ED-46BF-A5AC-8326A40BA620}" destId="{6E77389C-9F74-41E2-B473-76F2CCF9E4EE}" srcOrd="2" destOrd="0" parTransId="{657CC0BF-1C51-4D86-A51F-DACAA4BA55F1}" sibTransId="{466F0EA9-CA2A-4550-9D56-6C05604C7FBE}"/>
    <dgm:cxn modelId="{5A26DF2A-2F7F-483A-9560-A406F79A2F79}" type="presOf" srcId="{AFA7909C-D87A-4DF8-B55E-655D602695D2}" destId="{87B3D663-8DD1-47FD-B1E9-2A10FFF42136}" srcOrd="0" destOrd="0" presId="urn:microsoft.com/office/officeart/2005/8/layout/vList3"/>
    <dgm:cxn modelId="{0202AF63-C215-429B-8BE0-DE3FAA6A6281}" srcId="{04EA0B1F-58ED-46BF-A5AC-8326A40BA620}" destId="{9B0566EA-4022-47D9-AAEB-26D2C0C4D901}" srcOrd="1" destOrd="0" parTransId="{4DB27D1F-D019-4F84-A13E-86518754762E}" sibTransId="{5437249F-BF56-4FEF-BC9E-F41370C9C2E2}"/>
    <dgm:cxn modelId="{3B823664-6CAE-4D9F-8C32-70CFF3E1E84D}" srcId="{04EA0B1F-58ED-46BF-A5AC-8326A40BA620}" destId="{AFA7909C-D87A-4DF8-B55E-655D602695D2}" srcOrd="0" destOrd="0" parTransId="{4FC07C76-AC96-405E-A64B-A4068F330102}" sibTransId="{2BCA9502-153D-409B-AAD2-0714BF6FD35D}"/>
    <dgm:cxn modelId="{C8047655-1051-4C47-B744-5FEA3B799943}" type="presOf" srcId="{04EA0B1F-58ED-46BF-A5AC-8326A40BA620}" destId="{B025B498-5E77-4219-A74D-FAC2BD91E05C}" srcOrd="0" destOrd="0" presId="urn:microsoft.com/office/officeart/2005/8/layout/vList3"/>
    <dgm:cxn modelId="{23E8368B-6099-459C-9399-93ABF0BDE8E6}" type="presOf" srcId="{5548D7EE-B3C3-4898-81F3-C17148DFF4DD}" destId="{9A571F68-D752-467C-93CC-092C1D722688}" srcOrd="0" destOrd="0" presId="urn:microsoft.com/office/officeart/2005/8/layout/vList3"/>
    <dgm:cxn modelId="{C1238D95-969E-4480-AA7E-12B828AFF34F}" type="presOf" srcId="{9B0566EA-4022-47D9-AAEB-26D2C0C4D901}" destId="{9BDAA50C-415A-43F8-98DE-93F1AEF66650}" srcOrd="0" destOrd="0" presId="urn:microsoft.com/office/officeart/2005/8/layout/vList3"/>
    <dgm:cxn modelId="{FE5960E1-87C8-4999-94C1-1E8877807779}" srcId="{04EA0B1F-58ED-46BF-A5AC-8326A40BA620}" destId="{5548D7EE-B3C3-4898-81F3-C17148DFF4DD}" srcOrd="3" destOrd="0" parTransId="{169E0BF1-A879-43AC-AE5B-6B7F6B25A0F5}" sibTransId="{9F531BF7-79CF-4A49-8234-65C399075F04}"/>
    <dgm:cxn modelId="{5D2ED3EA-6AB0-4285-B9E7-CE79D842992D}" type="presOf" srcId="{6E77389C-9F74-41E2-B473-76F2CCF9E4EE}" destId="{35E93278-46E2-4427-9562-FE1B7C946566}" srcOrd="0" destOrd="0" presId="urn:microsoft.com/office/officeart/2005/8/layout/vList3"/>
    <dgm:cxn modelId="{3D66BF43-56FC-435C-B372-C31E81C20175}" type="presParOf" srcId="{B025B498-5E77-4219-A74D-FAC2BD91E05C}" destId="{CB30670D-E6FB-422D-AB2A-82571795FF47}" srcOrd="0" destOrd="0" presId="urn:microsoft.com/office/officeart/2005/8/layout/vList3"/>
    <dgm:cxn modelId="{306B8B07-8CA5-4B0F-B1E3-9469486447CA}" type="presParOf" srcId="{CB30670D-E6FB-422D-AB2A-82571795FF47}" destId="{4DFB03BC-C9A3-4EC0-89CF-13531038EBD8}" srcOrd="0" destOrd="0" presId="urn:microsoft.com/office/officeart/2005/8/layout/vList3"/>
    <dgm:cxn modelId="{639EDAB3-4145-432C-B36D-E9E1ABACE025}" type="presParOf" srcId="{CB30670D-E6FB-422D-AB2A-82571795FF47}" destId="{87B3D663-8DD1-47FD-B1E9-2A10FFF42136}" srcOrd="1" destOrd="0" presId="urn:microsoft.com/office/officeart/2005/8/layout/vList3"/>
    <dgm:cxn modelId="{E5F0067F-E693-4DEA-AE9B-9F09C7DA07F4}" type="presParOf" srcId="{B025B498-5E77-4219-A74D-FAC2BD91E05C}" destId="{103478D3-1989-4BAF-A413-161807035F3C}" srcOrd="1" destOrd="0" presId="urn:microsoft.com/office/officeart/2005/8/layout/vList3"/>
    <dgm:cxn modelId="{D62B3060-2801-4E81-9ED7-0D9BE74B4B80}" type="presParOf" srcId="{B025B498-5E77-4219-A74D-FAC2BD91E05C}" destId="{DCC4B573-8FEF-42A6-A223-A1D1C9BCECD1}" srcOrd="2" destOrd="0" presId="urn:microsoft.com/office/officeart/2005/8/layout/vList3"/>
    <dgm:cxn modelId="{3CB398C2-E02E-48BC-AA04-D2359D855583}" type="presParOf" srcId="{DCC4B573-8FEF-42A6-A223-A1D1C9BCECD1}" destId="{8C92ABAA-A81F-47ED-B260-621791A83EC4}" srcOrd="0" destOrd="0" presId="urn:microsoft.com/office/officeart/2005/8/layout/vList3"/>
    <dgm:cxn modelId="{B9E5B11E-BD44-4DB3-A1D1-06F2115976A1}" type="presParOf" srcId="{DCC4B573-8FEF-42A6-A223-A1D1C9BCECD1}" destId="{9BDAA50C-415A-43F8-98DE-93F1AEF66650}" srcOrd="1" destOrd="0" presId="urn:microsoft.com/office/officeart/2005/8/layout/vList3"/>
    <dgm:cxn modelId="{31DD6C22-1018-452F-8914-D92713F040FB}" type="presParOf" srcId="{B025B498-5E77-4219-A74D-FAC2BD91E05C}" destId="{526D2C8D-D1C6-47E4-B8C2-0FAB1D42DFF1}" srcOrd="3" destOrd="0" presId="urn:microsoft.com/office/officeart/2005/8/layout/vList3"/>
    <dgm:cxn modelId="{B3AF75AA-EF79-4B7A-9729-A544DB25B866}" type="presParOf" srcId="{B025B498-5E77-4219-A74D-FAC2BD91E05C}" destId="{50650637-9BD5-46E5-A38F-8A10704058C0}" srcOrd="4" destOrd="0" presId="urn:microsoft.com/office/officeart/2005/8/layout/vList3"/>
    <dgm:cxn modelId="{CC32BFEE-F709-4AAA-BCE3-D2C32CA746F0}" type="presParOf" srcId="{50650637-9BD5-46E5-A38F-8A10704058C0}" destId="{714012BD-2FFD-49BD-B813-5F59BD47D33E}" srcOrd="0" destOrd="0" presId="urn:microsoft.com/office/officeart/2005/8/layout/vList3"/>
    <dgm:cxn modelId="{95915D19-3BFC-400A-BA54-AC9BCD76D5BF}" type="presParOf" srcId="{50650637-9BD5-46E5-A38F-8A10704058C0}" destId="{35E93278-46E2-4427-9562-FE1B7C946566}" srcOrd="1" destOrd="0" presId="urn:microsoft.com/office/officeart/2005/8/layout/vList3"/>
    <dgm:cxn modelId="{514B016D-A52C-4607-A708-732DDBC59FC7}" type="presParOf" srcId="{B025B498-5E77-4219-A74D-FAC2BD91E05C}" destId="{05A1BA95-1258-4C66-82C1-3D806473C771}" srcOrd="5" destOrd="0" presId="urn:microsoft.com/office/officeart/2005/8/layout/vList3"/>
    <dgm:cxn modelId="{EE3CE8A8-1D16-4117-834D-83F8C01F8265}" type="presParOf" srcId="{B025B498-5E77-4219-A74D-FAC2BD91E05C}" destId="{7362559A-9563-41BD-8251-B24DB61867AB}" srcOrd="6" destOrd="0" presId="urn:microsoft.com/office/officeart/2005/8/layout/vList3"/>
    <dgm:cxn modelId="{69B2845F-9EA4-4F9C-916A-257EA21F887E}" type="presParOf" srcId="{7362559A-9563-41BD-8251-B24DB61867AB}" destId="{B3D65AC3-5E1D-483F-AACA-9E8ECFFAA6A6}" srcOrd="0" destOrd="0" presId="urn:microsoft.com/office/officeart/2005/8/layout/vList3"/>
    <dgm:cxn modelId="{98E4AA7C-7A3D-44EF-9295-8270D9CCDBC0}" type="presParOf" srcId="{7362559A-9563-41BD-8251-B24DB61867AB}" destId="{9A571F68-D752-467C-93CC-092C1D72268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26E0F-8B88-4584-93C1-6487AA923F39}">
      <dsp:nvSpPr>
        <dsp:cNvPr id="0" name=""/>
        <dsp:cNvSpPr/>
      </dsp:nvSpPr>
      <dsp:spPr>
        <a:xfrm>
          <a:off x="237662" y="859821"/>
          <a:ext cx="2579462" cy="2579462"/>
        </a:xfrm>
        <a:prstGeom prst="ellipse">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1C02BF5-98B6-40C7-B931-02488F08ADB3}">
      <dsp:nvSpPr>
        <dsp:cNvPr id="0" name=""/>
        <dsp:cNvSpPr/>
      </dsp:nvSpPr>
      <dsp:spPr>
        <a:xfrm>
          <a:off x="753555" y="1375713"/>
          <a:ext cx="1547677" cy="1547677"/>
        </a:xfrm>
        <a:prstGeom prst="ellips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A1DC971-0269-40FD-B400-68274CC4F44A}">
      <dsp:nvSpPr>
        <dsp:cNvPr id="0" name=""/>
        <dsp:cNvSpPr/>
      </dsp:nvSpPr>
      <dsp:spPr>
        <a:xfrm>
          <a:off x="1269447" y="1891606"/>
          <a:ext cx="515892" cy="515892"/>
        </a:xfrm>
        <a:prstGeom prst="ellipse">
          <a:avLst/>
        </a:prstGeom>
        <a:solidFill>
          <a:srgbClr val="00CC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EBE26F3-ECB3-4018-B20D-8E5974378336}">
      <dsp:nvSpPr>
        <dsp:cNvPr id="0" name=""/>
        <dsp:cNvSpPr/>
      </dsp:nvSpPr>
      <dsp:spPr>
        <a:xfrm>
          <a:off x="3247036" y="0"/>
          <a:ext cx="1289731" cy="75234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Narrow" pitchFamily="34" charset="0"/>
            </a:rPr>
            <a:t>Risk evaluation</a:t>
          </a:r>
        </a:p>
      </dsp:txBody>
      <dsp:txXfrm>
        <a:off x="3247036" y="0"/>
        <a:ext cx="1289731" cy="752343"/>
      </dsp:txXfrm>
    </dsp:sp>
    <dsp:sp modelId="{3459CED5-7F0C-4E44-9DCF-40E6E6F8043E}">
      <dsp:nvSpPr>
        <dsp:cNvPr id="0" name=""/>
        <dsp:cNvSpPr/>
      </dsp:nvSpPr>
      <dsp:spPr>
        <a:xfrm>
          <a:off x="2924603" y="376171"/>
          <a:ext cx="322432" cy="0"/>
        </a:xfrm>
        <a:prstGeom prst="line">
          <a:avLst/>
        </a:prstGeom>
        <a:solidFill>
          <a:schemeClr val="accent1">
            <a:hueOff val="0"/>
            <a:satOff val="0"/>
            <a:lumOff val="0"/>
            <a:alphaOff val="0"/>
          </a:schemeClr>
        </a:solidFill>
        <a:ln w="12700" cap="flat" cmpd="sng" algn="ctr">
          <a:solidFill>
            <a:srgbClr val="FF00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9F232309-CDA9-44B5-A513-08B7858AC2DD}">
      <dsp:nvSpPr>
        <dsp:cNvPr id="0" name=""/>
        <dsp:cNvSpPr/>
      </dsp:nvSpPr>
      <dsp:spPr>
        <a:xfrm rot="5400000">
          <a:off x="1338878" y="565117"/>
          <a:ext cx="1772950" cy="1395919"/>
        </a:xfrm>
        <a:prstGeom prst="line">
          <a:avLst/>
        </a:prstGeom>
        <a:solidFill>
          <a:schemeClr val="accent1">
            <a:hueOff val="0"/>
            <a:satOff val="0"/>
            <a:lumOff val="0"/>
            <a:alphaOff val="0"/>
          </a:schemeClr>
        </a:solidFill>
        <a:ln w="12700" cap="flat" cmpd="sng" algn="ctr">
          <a:solidFill>
            <a:srgbClr val="FF00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8645B29D-95E2-4B51-9371-10FA5858840A}">
      <dsp:nvSpPr>
        <dsp:cNvPr id="0" name=""/>
        <dsp:cNvSpPr/>
      </dsp:nvSpPr>
      <dsp:spPr>
        <a:xfrm>
          <a:off x="3247036" y="752343"/>
          <a:ext cx="1289731" cy="75234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Narrow" pitchFamily="34" charset="0"/>
            </a:rPr>
            <a:t>Internal Control System</a:t>
          </a:r>
        </a:p>
      </dsp:txBody>
      <dsp:txXfrm>
        <a:off x="3247036" y="752343"/>
        <a:ext cx="1289731" cy="752343"/>
      </dsp:txXfrm>
    </dsp:sp>
    <dsp:sp modelId="{C77592A0-91C2-409A-A170-A99323F7E417}">
      <dsp:nvSpPr>
        <dsp:cNvPr id="0" name=""/>
        <dsp:cNvSpPr/>
      </dsp:nvSpPr>
      <dsp:spPr>
        <a:xfrm>
          <a:off x="2924603" y="1128515"/>
          <a:ext cx="322432" cy="0"/>
        </a:xfrm>
        <a:prstGeom prst="line">
          <a:avLst/>
        </a:prstGeom>
        <a:solidFill>
          <a:schemeClr val="accent1">
            <a:hueOff val="0"/>
            <a:satOff val="0"/>
            <a:lumOff val="0"/>
            <a:alphaOff val="0"/>
          </a:schemeClr>
        </a:solidFill>
        <a:ln w="12700" cap="flat" cmpd="sng" algn="ctr">
          <a:solidFill>
            <a:srgbClr val="FF00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1C147674-4D1C-437A-953E-8B4951CD2743}">
      <dsp:nvSpPr>
        <dsp:cNvPr id="0" name=""/>
        <dsp:cNvSpPr/>
      </dsp:nvSpPr>
      <dsp:spPr>
        <a:xfrm rot="5400000">
          <a:off x="1719435" y="1305724"/>
          <a:ext cx="1381560" cy="1026196"/>
        </a:xfrm>
        <a:prstGeom prst="line">
          <a:avLst/>
        </a:prstGeom>
        <a:solidFill>
          <a:schemeClr val="accent1">
            <a:hueOff val="0"/>
            <a:satOff val="0"/>
            <a:lumOff val="0"/>
            <a:alphaOff val="0"/>
          </a:schemeClr>
        </a:solidFill>
        <a:ln w="12700" cap="flat" cmpd="sng" algn="ctr">
          <a:solidFill>
            <a:srgbClr val="FF00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E3C861AF-07C2-4BAE-B610-B5D8EFC05A2A}">
      <dsp:nvSpPr>
        <dsp:cNvPr id="0" name=""/>
        <dsp:cNvSpPr/>
      </dsp:nvSpPr>
      <dsp:spPr>
        <a:xfrm>
          <a:off x="3247036" y="1504686"/>
          <a:ext cx="1289731" cy="75234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Narrow" pitchFamily="34" charset="0"/>
            </a:rPr>
            <a:t>Governance</a:t>
          </a:r>
        </a:p>
      </dsp:txBody>
      <dsp:txXfrm>
        <a:off x="3247036" y="1504686"/>
        <a:ext cx="1289731" cy="752343"/>
      </dsp:txXfrm>
    </dsp:sp>
    <dsp:sp modelId="{C6F7A299-4E29-42F6-8C65-708B08D3BDF2}">
      <dsp:nvSpPr>
        <dsp:cNvPr id="0" name=""/>
        <dsp:cNvSpPr/>
      </dsp:nvSpPr>
      <dsp:spPr>
        <a:xfrm>
          <a:off x="2924603" y="1880858"/>
          <a:ext cx="322432" cy="0"/>
        </a:xfrm>
        <a:prstGeom prst="line">
          <a:avLst/>
        </a:prstGeom>
        <a:solidFill>
          <a:schemeClr val="accent1">
            <a:hueOff val="0"/>
            <a:satOff val="0"/>
            <a:lumOff val="0"/>
            <a:alphaOff val="0"/>
          </a:schemeClr>
        </a:solidFill>
        <a:ln w="12700" cap="flat" cmpd="sng" algn="ctr">
          <a:solidFill>
            <a:srgbClr val="FF00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BE6CFABA-B4DE-4DD5-A4BD-2E8852008272}">
      <dsp:nvSpPr>
        <dsp:cNvPr id="0" name=""/>
        <dsp:cNvSpPr/>
      </dsp:nvSpPr>
      <dsp:spPr>
        <a:xfrm rot="5400000">
          <a:off x="2100464" y="2045729"/>
          <a:ext cx="987074" cy="656473"/>
        </a:xfrm>
        <a:prstGeom prst="line">
          <a:avLst/>
        </a:prstGeom>
        <a:solidFill>
          <a:schemeClr val="accent1">
            <a:hueOff val="0"/>
            <a:satOff val="0"/>
            <a:lumOff val="0"/>
            <a:alphaOff val="0"/>
          </a:schemeClr>
        </a:solidFill>
        <a:ln w="12700" cap="flat" cmpd="sng" algn="ctr">
          <a:solidFill>
            <a:srgbClr val="FF00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236E8-F11F-4BDD-826A-C03CD9810D92}">
      <dsp:nvSpPr>
        <dsp:cNvPr id="0" name=""/>
        <dsp:cNvSpPr/>
      </dsp:nvSpPr>
      <dsp:spPr>
        <a:xfrm>
          <a:off x="0" y="1045203"/>
          <a:ext cx="2199190" cy="2924794"/>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ts val="600"/>
            </a:spcAft>
            <a:buChar char="•"/>
          </a:pPr>
          <a:r>
            <a:rPr lang="en-US" sz="1600" kern="1200">
              <a:latin typeface="+mn-lt"/>
            </a:rPr>
            <a:t>SAIPI: </a:t>
          </a:r>
          <a:r>
            <a:rPr lang="en-ID" sz="1600" b="0" i="0" u="none" strike="noStrike" kern="1200" baseline="0">
              <a:latin typeface="+mn-lt"/>
            </a:rPr>
            <a:t>kombinasi proses dan struktur yang dilaksanakan oleh manajemen untuk menginformasikan, mengarahkan, mengelola, dan memantau kegiatan organisasi menuju pencapaian tujuannya</a:t>
          </a:r>
          <a:r>
            <a:rPr lang="en-US" sz="1600" kern="1200">
              <a:latin typeface="+mn-lt"/>
            </a:rPr>
            <a:t> </a:t>
          </a:r>
          <a:endParaRPr lang="en-ID" sz="1600" kern="1200">
            <a:latin typeface="+mn-lt"/>
          </a:endParaRPr>
        </a:p>
      </dsp:txBody>
      <dsp:txXfrm>
        <a:off x="51530" y="1096733"/>
        <a:ext cx="2096130" cy="2873264"/>
      </dsp:txXfrm>
    </dsp:sp>
    <dsp:sp modelId="{E55B0495-4137-42B7-94C5-7FBA3FDBD843}">
      <dsp:nvSpPr>
        <dsp:cNvPr id="0" name=""/>
        <dsp:cNvSpPr/>
      </dsp:nvSpPr>
      <dsp:spPr>
        <a:xfrm>
          <a:off x="5091" y="3804492"/>
          <a:ext cx="2199190" cy="705909"/>
        </a:xfrm>
        <a:prstGeom prst="rect">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ts val="600"/>
            </a:spcAft>
            <a:buNone/>
          </a:pPr>
          <a:r>
            <a:rPr lang="en-US" sz="1600" kern="1200">
              <a:latin typeface="+mn-lt"/>
            </a:rPr>
            <a:t>Governance</a:t>
          </a:r>
          <a:endParaRPr lang="en-ID" sz="1600" kern="1200">
            <a:latin typeface="+mn-lt"/>
          </a:endParaRPr>
        </a:p>
      </dsp:txBody>
      <dsp:txXfrm>
        <a:off x="5091" y="3804492"/>
        <a:ext cx="1548725" cy="705909"/>
      </dsp:txXfrm>
    </dsp:sp>
    <dsp:sp modelId="{22AFE891-2FB2-45F3-B374-530D069BA985}">
      <dsp:nvSpPr>
        <dsp:cNvPr id="0" name=""/>
        <dsp:cNvSpPr/>
      </dsp:nvSpPr>
      <dsp:spPr>
        <a:xfrm>
          <a:off x="1616028" y="3441373"/>
          <a:ext cx="769716" cy="769716"/>
        </a:xfrm>
        <a:prstGeom prst="ellipse">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F3810F0-15E8-4B48-A55E-B25CB596A288}">
      <dsp:nvSpPr>
        <dsp:cNvPr id="0" name=""/>
        <dsp:cNvSpPr/>
      </dsp:nvSpPr>
      <dsp:spPr>
        <a:xfrm>
          <a:off x="2538611" y="1046024"/>
          <a:ext cx="2199190" cy="2924794"/>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ts val="600"/>
            </a:spcAft>
            <a:buChar char="•"/>
          </a:pPr>
          <a:r>
            <a:rPr lang="en-US" sz="1600" kern="1200">
              <a:latin typeface="+mn-lt"/>
            </a:rPr>
            <a:t>SAIPI: </a:t>
          </a:r>
          <a:r>
            <a:rPr lang="en-ID" sz="1600" b="0" i="0" u="none" strike="noStrike" kern="1200" baseline="0">
              <a:latin typeface="+mn-lt"/>
            </a:rPr>
            <a:t>sebuah proses untuk mengidentifikasi, menilai, mengelola, dan mengendalikan peristiwa atau situasi potensial untuk memberikan keyakinan </a:t>
          </a:r>
          <a:r>
            <a:rPr lang="fi-FI" sz="1600" b="0" i="0" u="none" strike="noStrike" kern="1200" baseline="0">
              <a:latin typeface="+mn-lt"/>
            </a:rPr>
            <a:t>memadai tentang pencapaian tujuan organisasi</a:t>
          </a:r>
          <a:endParaRPr lang="en-ID" sz="1600" kern="1200">
            <a:latin typeface="+mn-lt"/>
          </a:endParaRPr>
        </a:p>
      </dsp:txBody>
      <dsp:txXfrm>
        <a:off x="2590141" y="1097554"/>
        <a:ext cx="2096130" cy="2873264"/>
      </dsp:txXfrm>
    </dsp:sp>
    <dsp:sp modelId="{C26855C8-062B-41E1-8A10-E039F46E817E}">
      <dsp:nvSpPr>
        <dsp:cNvPr id="0" name=""/>
        <dsp:cNvSpPr/>
      </dsp:nvSpPr>
      <dsp:spPr>
        <a:xfrm>
          <a:off x="2576437" y="3804492"/>
          <a:ext cx="2199190" cy="705909"/>
        </a:xfrm>
        <a:prstGeom prst="rect">
          <a:avLst/>
        </a:prstGeom>
        <a:solidFill>
          <a:schemeClr val="accent5">
            <a:hueOff val="-3676672"/>
            <a:satOff val="-5114"/>
            <a:lumOff val="-1961"/>
            <a:alphaOff val="0"/>
          </a:schemeClr>
        </a:solidFill>
        <a:ln w="6350" cap="flat" cmpd="sng" algn="ctr">
          <a:solidFill>
            <a:schemeClr val="accent5">
              <a:hueOff val="-3676672"/>
              <a:satOff val="-5114"/>
              <a:lumOff val="-1961"/>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ts val="600"/>
            </a:spcAft>
            <a:buNone/>
          </a:pPr>
          <a:r>
            <a:rPr lang="en-US" sz="1600" kern="1200">
              <a:latin typeface="+mn-lt"/>
            </a:rPr>
            <a:t>Risk</a:t>
          </a:r>
          <a:endParaRPr lang="en-ID" sz="1600" kern="1200">
            <a:latin typeface="+mn-lt"/>
          </a:endParaRPr>
        </a:p>
      </dsp:txBody>
      <dsp:txXfrm>
        <a:off x="2576437" y="3804492"/>
        <a:ext cx="1548725" cy="705909"/>
      </dsp:txXfrm>
    </dsp:sp>
    <dsp:sp modelId="{9E6A7B61-4866-4167-8375-10197D55E6CF}">
      <dsp:nvSpPr>
        <dsp:cNvPr id="0" name=""/>
        <dsp:cNvSpPr/>
      </dsp:nvSpPr>
      <dsp:spPr>
        <a:xfrm>
          <a:off x="4187374" y="3441373"/>
          <a:ext cx="769716" cy="769716"/>
        </a:xfrm>
        <a:prstGeom prst="ellipse">
          <a:avLst/>
        </a:prstGeom>
        <a:solidFill>
          <a:schemeClr val="accent5">
            <a:tint val="40000"/>
            <a:alpha val="90000"/>
            <a:hueOff val="-3695877"/>
            <a:satOff val="-6408"/>
            <a:lumOff val="-644"/>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C762F81-5EF9-4987-8A4D-822F943653FA}">
      <dsp:nvSpPr>
        <dsp:cNvPr id="0" name=""/>
        <dsp:cNvSpPr/>
      </dsp:nvSpPr>
      <dsp:spPr>
        <a:xfrm>
          <a:off x="5147783" y="1046024"/>
          <a:ext cx="2199190" cy="2924794"/>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ts val="600"/>
            </a:spcAft>
            <a:buChar char="•"/>
          </a:pPr>
          <a:r>
            <a:rPr lang="en-US" sz="1600" kern="1200">
              <a:latin typeface="+mn-lt"/>
            </a:rPr>
            <a:t>SAIPI: </a:t>
          </a:r>
          <a:r>
            <a:rPr lang="sv-SE" sz="1600" b="0" i="0" u="none" strike="noStrike" kern="1200" baseline="0">
              <a:latin typeface="+mn-lt"/>
            </a:rPr>
            <a:t>tindakan apapun yang diambil oleh manajemen dan/atau pihak </a:t>
          </a:r>
          <a:r>
            <a:rPr lang="en-ID" sz="1600" b="0" i="0" u="none" strike="noStrike" kern="1200" baseline="0">
              <a:latin typeface="+mn-lt"/>
            </a:rPr>
            <a:t>lain untuk mengelola risiko dan memberikan masukan yang dapat meningkatkan kemungkinan bahwa tujuan dan sasaran akan dicapai. </a:t>
          </a:r>
          <a:endParaRPr lang="en-ID" sz="1600" kern="1200">
            <a:latin typeface="+mn-lt"/>
          </a:endParaRPr>
        </a:p>
      </dsp:txBody>
      <dsp:txXfrm>
        <a:off x="5199313" y="1097554"/>
        <a:ext cx="2096130" cy="2873264"/>
      </dsp:txXfrm>
    </dsp:sp>
    <dsp:sp modelId="{42511DB2-94F9-4987-A072-C27E97A32D9C}">
      <dsp:nvSpPr>
        <dsp:cNvPr id="0" name=""/>
        <dsp:cNvSpPr/>
      </dsp:nvSpPr>
      <dsp:spPr>
        <a:xfrm>
          <a:off x="5147783" y="3804492"/>
          <a:ext cx="2199190" cy="705909"/>
        </a:xfrm>
        <a:prstGeom prst="rect">
          <a:avLst/>
        </a:prstGeom>
        <a:solidFill>
          <a:schemeClr val="accent5">
            <a:hueOff val="-7353344"/>
            <a:satOff val="-10228"/>
            <a:lumOff val="-3922"/>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ts val="600"/>
            </a:spcAft>
            <a:buNone/>
          </a:pPr>
          <a:r>
            <a:rPr lang="en-US" sz="1600" kern="1200">
              <a:latin typeface="+mn-lt"/>
            </a:rPr>
            <a:t>Control</a:t>
          </a:r>
          <a:endParaRPr lang="en-ID" sz="1600" kern="1200">
            <a:latin typeface="+mn-lt"/>
          </a:endParaRPr>
        </a:p>
      </dsp:txBody>
      <dsp:txXfrm>
        <a:off x="5147783" y="3804492"/>
        <a:ext cx="1548725" cy="705909"/>
      </dsp:txXfrm>
    </dsp:sp>
    <dsp:sp modelId="{7DD722E6-E27A-4074-9B05-8F7A329F10CA}">
      <dsp:nvSpPr>
        <dsp:cNvPr id="0" name=""/>
        <dsp:cNvSpPr/>
      </dsp:nvSpPr>
      <dsp:spPr>
        <a:xfrm>
          <a:off x="6758720" y="3441373"/>
          <a:ext cx="769716" cy="769716"/>
        </a:xfrm>
        <a:prstGeom prst="ellipse">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43B7E-6694-46EA-BD40-8CC581D8629C}">
      <dsp:nvSpPr>
        <dsp:cNvPr id="0" name=""/>
        <dsp:cNvSpPr/>
      </dsp:nvSpPr>
      <dsp:spPr>
        <a:xfrm>
          <a:off x="0" y="189923"/>
          <a:ext cx="4483318" cy="900656"/>
        </a:xfrm>
        <a:prstGeom prst="roundRect">
          <a:avLst/>
        </a:prstGeom>
        <a:gradFill rotWithShape="0">
          <a:gsLst>
            <a:gs pos="0">
              <a:srgbClr val="BEC4FD">
                <a:hueOff val="0"/>
                <a:satOff val="0"/>
                <a:lumOff val="0"/>
                <a:alphaOff val="0"/>
                <a:shade val="51000"/>
                <a:satMod val="130000"/>
              </a:srgbClr>
            </a:gs>
            <a:gs pos="80000">
              <a:srgbClr val="BEC4FD">
                <a:hueOff val="0"/>
                <a:satOff val="0"/>
                <a:lumOff val="0"/>
                <a:alphaOff val="0"/>
                <a:shade val="93000"/>
                <a:satMod val="130000"/>
              </a:srgbClr>
            </a:gs>
            <a:gs pos="100000">
              <a:srgbClr val="BEC4F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000000"/>
              </a:solidFill>
              <a:latin typeface="+mn-lt"/>
              <a:ea typeface="+mn-ea"/>
              <a:cs typeface="+mn-cs"/>
            </a:rPr>
            <a:t>P</a:t>
          </a:r>
          <a:r>
            <a:rPr lang="id-ID" sz="1400" kern="1200" dirty="0">
              <a:solidFill>
                <a:srgbClr val="000000"/>
              </a:solidFill>
              <a:latin typeface="+mn-lt"/>
              <a:ea typeface="+mn-ea"/>
              <a:cs typeface="+mn-cs"/>
            </a:rPr>
            <a:t>engendalian yang mempengaruhi keseluruhan organisasi dan menjadi “</a:t>
          </a:r>
          <a:r>
            <a:rPr lang="id-ID" sz="1400" b="1" kern="1200" dirty="0">
              <a:solidFill>
                <a:srgbClr val="000000"/>
              </a:solidFill>
              <a:latin typeface="+mn-lt"/>
              <a:ea typeface="+mn-ea"/>
              <a:cs typeface="+mn-cs"/>
            </a:rPr>
            <a:t>atmosfir</a:t>
          </a:r>
          <a:r>
            <a:rPr lang="id-ID" sz="1400" kern="1200" dirty="0">
              <a:solidFill>
                <a:srgbClr val="000000"/>
              </a:solidFill>
              <a:latin typeface="+mn-lt"/>
              <a:ea typeface="+mn-ea"/>
              <a:cs typeface="+mn-cs"/>
            </a:rPr>
            <a:t>” individu organisasi di dalam melakukan aktivitas dan melaksanakan tanggung jawab atas pengendalian.</a:t>
          </a:r>
          <a:endParaRPr lang="en-US" sz="1400" kern="1200" dirty="0">
            <a:solidFill>
              <a:srgbClr val="000000"/>
            </a:solidFill>
            <a:latin typeface="+mn-lt"/>
            <a:ea typeface="+mn-ea"/>
            <a:cs typeface="+mn-cs"/>
          </a:endParaRPr>
        </a:p>
      </dsp:txBody>
      <dsp:txXfrm>
        <a:off x="43966" y="233889"/>
        <a:ext cx="4395386" cy="812724"/>
      </dsp:txXfrm>
    </dsp:sp>
    <dsp:sp modelId="{111379C6-C14C-47E6-88D9-30BFF462E6B5}">
      <dsp:nvSpPr>
        <dsp:cNvPr id="0" name=""/>
        <dsp:cNvSpPr/>
      </dsp:nvSpPr>
      <dsp:spPr>
        <a:xfrm>
          <a:off x="0" y="1148529"/>
          <a:ext cx="4483318" cy="622450"/>
        </a:xfrm>
        <a:prstGeom prst="roundRect">
          <a:avLst/>
        </a:prstGeom>
        <a:gradFill rotWithShape="0">
          <a:gsLst>
            <a:gs pos="0">
              <a:srgbClr val="BEC4FD">
                <a:hueOff val="-1671773"/>
                <a:satOff val="-16528"/>
                <a:lumOff val="-23334"/>
                <a:alphaOff val="0"/>
                <a:shade val="51000"/>
                <a:satMod val="130000"/>
              </a:srgbClr>
            </a:gs>
            <a:gs pos="80000">
              <a:srgbClr val="BEC4FD">
                <a:hueOff val="-1671773"/>
                <a:satOff val="-16528"/>
                <a:lumOff val="-23334"/>
                <a:alphaOff val="0"/>
                <a:shade val="93000"/>
                <a:satMod val="130000"/>
              </a:srgbClr>
            </a:gs>
            <a:gs pos="100000">
              <a:srgbClr val="BEC4FD">
                <a:hueOff val="-1671773"/>
                <a:satOff val="-16528"/>
                <a:lumOff val="-2333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err="1">
              <a:solidFill>
                <a:srgbClr val="000000"/>
              </a:solidFill>
              <a:latin typeface="+mn-lt"/>
              <a:ea typeface="+mn-ea"/>
              <a:cs typeface="+mn-cs"/>
            </a:rPr>
            <a:t>Sangat</a:t>
          </a:r>
          <a:r>
            <a:rPr lang="en-US" sz="1400" kern="1200" dirty="0">
              <a:solidFill>
                <a:srgbClr val="000000"/>
              </a:solidFill>
              <a:latin typeface="+mn-lt"/>
              <a:ea typeface="+mn-ea"/>
              <a:cs typeface="+mn-cs"/>
            </a:rPr>
            <a:t> </a:t>
          </a:r>
          <a:r>
            <a:rPr lang="en-US" sz="1400" kern="1200" dirty="0" err="1">
              <a:solidFill>
                <a:srgbClr val="000000"/>
              </a:solidFill>
              <a:latin typeface="+mn-lt"/>
              <a:ea typeface="+mn-ea"/>
              <a:cs typeface="+mn-cs"/>
            </a:rPr>
            <a:t>penting</a:t>
          </a:r>
          <a:r>
            <a:rPr lang="en-US" sz="1400" kern="1200" dirty="0">
              <a:solidFill>
                <a:srgbClr val="000000"/>
              </a:solidFill>
              <a:latin typeface="+mn-lt"/>
              <a:ea typeface="+mn-ea"/>
              <a:cs typeface="+mn-cs"/>
            </a:rPr>
            <a:t> </a:t>
          </a:r>
          <a:r>
            <a:rPr lang="en-US" sz="1400" kern="1200" dirty="0" err="1">
              <a:solidFill>
                <a:srgbClr val="000000"/>
              </a:solidFill>
              <a:latin typeface="+mn-lt"/>
              <a:ea typeface="+mn-ea"/>
              <a:cs typeface="+mn-cs"/>
            </a:rPr>
            <a:t>dan</a:t>
          </a:r>
          <a:r>
            <a:rPr lang="en-US" sz="1400" kern="1200" dirty="0">
              <a:solidFill>
                <a:srgbClr val="000000"/>
              </a:solidFill>
              <a:latin typeface="+mn-lt"/>
              <a:ea typeface="+mn-ea"/>
              <a:cs typeface="+mn-cs"/>
            </a:rPr>
            <a:t> </a:t>
          </a:r>
          <a:r>
            <a:rPr lang="en-US" sz="1400" kern="1200" dirty="0" err="1">
              <a:solidFill>
                <a:srgbClr val="000000"/>
              </a:solidFill>
              <a:latin typeface="+mn-lt"/>
              <a:ea typeface="+mn-ea"/>
              <a:cs typeface="+mn-cs"/>
            </a:rPr>
            <a:t>mempunyai</a:t>
          </a:r>
          <a:r>
            <a:rPr lang="en-US" sz="1400" kern="1200" dirty="0">
              <a:solidFill>
                <a:srgbClr val="000000"/>
              </a:solidFill>
              <a:latin typeface="+mn-lt"/>
              <a:ea typeface="+mn-ea"/>
              <a:cs typeface="+mn-cs"/>
            </a:rPr>
            <a:t> </a:t>
          </a:r>
          <a:r>
            <a:rPr lang="en-US" sz="1400" kern="1200" dirty="0" err="1">
              <a:solidFill>
                <a:srgbClr val="000000"/>
              </a:solidFill>
              <a:latin typeface="+mn-lt"/>
              <a:ea typeface="+mn-ea"/>
              <a:cs typeface="+mn-cs"/>
            </a:rPr>
            <a:t>pengaruh</a:t>
          </a:r>
          <a:r>
            <a:rPr lang="en-US" sz="1400" kern="1200" dirty="0">
              <a:solidFill>
                <a:srgbClr val="000000"/>
              </a:solidFill>
              <a:latin typeface="+mn-lt"/>
              <a:ea typeface="+mn-ea"/>
              <a:cs typeface="+mn-cs"/>
            </a:rPr>
            <a:t> </a:t>
          </a:r>
          <a:r>
            <a:rPr lang="en-US" sz="1400" kern="1200" dirty="0" err="1">
              <a:solidFill>
                <a:srgbClr val="000000"/>
              </a:solidFill>
              <a:latin typeface="+mn-lt"/>
              <a:ea typeface="+mn-ea"/>
              <a:cs typeface="+mn-cs"/>
            </a:rPr>
            <a:t>besar</a:t>
          </a:r>
          <a:r>
            <a:rPr lang="en-US" sz="1400" kern="1200" dirty="0">
              <a:solidFill>
                <a:srgbClr val="000000"/>
              </a:solidFill>
              <a:latin typeface="+mn-lt"/>
              <a:ea typeface="+mn-ea"/>
              <a:cs typeface="+mn-cs"/>
            </a:rPr>
            <a:t> </a:t>
          </a:r>
          <a:r>
            <a:rPr lang="en-US" sz="1400" kern="1200" dirty="0" err="1">
              <a:solidFill>
                <a:srgbClr val="000000"/>
              </a:solidFill>
              <a:latin typeface="+mn-lt"/>
              <a:ea typeface="+mn-ea"/>
              <a:cs typeface="+mn-cs"/>
            </a:rPr>
            <a:t>baik</a:t>
          </a:r>
          <a:r>
            <a:rPr lang="en-US" sz="1400" kern="1200" dirty="0">
              <a:solidFill>
                <a:srgbClr val="000000"/>
              </a:solidFill>
              <a:latin typeface="+mn-lt"/>
              <a:ea typeface="+mn-ea"/>
              <a:cs typeface="+mn-cs"/>
            </a:rPr>
            <a:t> </a:t>
          </a:r>
          <a:r>
            <a:rPr lang="en-US" sz="1400" kern="1200" dirty="0" err="1">
              <a:solidFill>
                <a:srgbClr val="000000"/>
              </a:solidFill>
              <a:latin typeface="+mn-lt"/>
              <a:ea typeface="+mn-ea"/>
              <a:cs typeface="+mn-cs"/>
            </a:rPr>
            <a:t>positif</a:t>
          </a:r>
          <a:r>
            <a:rPr lang="en-US" sz="1400" kern="1200" dirty="0">
              <a:solidFill>
                <a:srgbClr val="000000"/>
              </a:solidFill>
              <a:latin typeface="+mn-lt"/>
              <a:ea typeface="+mn-ea"/>
              <a:cs typeface="+mn-cs"/>
            </a:rPr>
            <a:t> </a:t>
          </a:r>
          <a:r>
            <a:rPr lang="en-US" sz="1400" kern="1200" dirty="0" err="1">
              <a:solidFill>
                <a:srgbClr val="000000"/>
              </a:solidFill>
              <a:latin typeface="+mn-lt"/>
              <a:ea typeface="+mn-ea"/>
              <a:cs typeface="+mn-cs"/>
            </a:rPr>
            <a:t>atau</a:t>
          </a:r>
          <a:r>
            <a:rPr lang="en-US" sz="1400" kern="1200" dirty="0">
              <a:solidFill>
                <a:srgbClr val="000000"/>
              </a:solidFill>
              <a:latin typeface="+mn-lt"/>
              <a:ea typeface="+mn-ea"/>
              <a:cs typeface="+mn-cs"/>
            </a:rPr>
            <a:t> </a:t>
          </a:r>
          <a:r>
            <a:rPr lang="en-US" sz="1400" kern="1200" dirty="0" err="1">
              <a:solidFill>
                <a:srgbClr val="000000"/>
              </a:solidFill>
              <a:latin typeface="+mn-lt"/>
              <a:ea typeface="+mn-ea"/>
              <a:cs typeface="+mn-cs"/>
            </a:rPr>
            <a:t>negatif</a:t>
          </a:r>
          <a:r>
            <a:rPr lang="en-US" sz="1400" kern="1200" dirty="0">
              <a:solidFill>
                <a:srgbClr val="000000"/>
              </a:solidFill>
              <a:latin typeface="+mn-lt"/>
              <a:ea typeface="+mn-ea"/>
              <a:cs typeface="+mn-cs"/>
            </a:rPr>
            <a:t> </a:t>
          </a:r>
          <a:r>
            <a:rPr lang="en-US" sz="1400" kern="1200" dirty="0" err="1">
              <a:solidFill>
                <a:srgbClr val="000000"/>
              </a:solidFill>
              <a:latin typeface="+mn-lt"/>
              <a:ea typeface="+mn-ea"/>
              <a:cs typeface="+mn-cs"/>
            </a:rPr>
            <a:t>terhadap</a:t>
          </a:r>
          <a:r>
            <a:rPr lang="en-US" sz="1400" kern="1200" dirty="0">
              <a:solidFill>
                <a:srgbClr val="000000"/>
              </a:solidFill>
              <a:latin typeface="+mn-lt"/>
              <a:ea typeface="+mn-ea"/>
              <a:cs typeface="+mn-cs"/>
            </a:rPr>
            <a:t> </a:t>
          </a:r>
          <a:r>
            <a:rPr lang="en-US" sz="1400" kern="1200" dirty="0" err="1">
              <a:solidFill>
                <a:srgbClr val="000000"/>
              </a:solidFill>
              <a:latin typeface="+mn-lt"/>
              <a:ea typeface="+mn-ea"/>
              <a:cs typeface="+mn-cs"/>
            </a:rPr>
            <a:t>pengendalian</a:t>
          </a:r>
          <a:r>
            <a:rPr lang="en-US" sz="1400" kern="1200" dirty="0">
              <a:solidFill>
                <a:srgbClr val="000000"/>
              </a:solidFill>
              <a:latin typeface="+mn-lt"/>
              <a:ea typeface="+mn-ea"/>
              <a:cs typeface="+mn-cs"/>
            </a:rPr>
            <a:t> intern</a:t>
          </a:r>
        </a:p>
      </dsp:txBody>
      <dsp:txXfrm>
        <a:off x="30386" y="1178915"/>
        <a:ext cx="4422546" cy="561678"/>
      </dsp:txXfrm>
    </dsp:sp>
    <dsp:sp modelId="{69D5847E-9463-4E66-95AD-12097661BE28}">
      <dsp:nvSpPr>
        <dsp:cNvPr id="0" name=""/>
        <dsp:cNvSpPr/>
      </dsp:nvSpPr>
      <dsp:spPr>
        <a:xfrm>
          <a:off x="0" y="1856292"/>
          <a:ext cx="4483318" cy="460937"/>
        </a:xfrm>
        <a:prstGeom prst="roundRect">
          <a:avLst/>
        </a:prstGeom>
        <a:gradFill rotWithShape="0">
          <a:gsLst>
            <a:gs pos="0">
              <a:srgbClr val="BEC4FD">
                <a:hueOff val="-3343545"/>
                <a:satOff val="-33055"/>
                <a:lumOff val="-46667"/>
                <a:alphaOff val="0"/>
                <a:shade val="51000"/>
                <a:satMod val="130000"/>
              </a:srgbClr>
            </a:gs>
            <a:gs pos="80000">
              <a:srgbClr val="BEC4FD">
                <a:hueOff val="-3343545"/>
                <a:satOff val="-33055"/>
                <a:lumOff val="-46667"/>
                <a:alphaOff val="0"/>
                <a:shade val="93000"/>
                <a:satMod val="130000"/>
              </a:srgbClr>
            </a:gs>
            <a:gs pos="100000">
              <a:srgbClr val="BEC4FD">
                <a:hueOff val="-3343545"/>
                <a:satOff val="-33055"/>
                <a:lumOff val="-4666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solidFill>
                <a:schemeClr val="tx1"/>
              </a:solidFill>
              <a:latin typeface="+mn-lt"/>
            </a:rPr>
            <a:t>Kesadaran semua personil akan pentingnya pengendalian</a:t>
          </a:r>
          <a:endParaRPr lang="en-US" sz="1400" kern="1200" dirty="0">
            <a:solidFill>
              <a:srgbClr val="000000"/>
            </a:solidFill>
            <a:latin typeface="+mn-lt"/>
            <a:ea typeface="+mn-ea"/>
            <a:cs typeface="+mn-cs"/>
          </a:endParaRPr>
        </a:p>
      </dsp:txBody>
      <dsp:txXfrm>
        <a:off x="22501" y="1878793"/>
        <a:ext cx="4438316" cy="415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3D663-8DD1-47FD-B1E9-2A10FFF42136}">
      <dsp:nvSpPr>
        <dsp:cNvPr id="0" name=""/>
        <dsp:cNvSpPr/>
      </dsp:nvSpPr>
      <dsp:spPr>
        <a:xfrm rot="10800000">
          <a:off x="2031845" y="3451"/>
          <a:ext cx="6992874" cy="1081930"/>
        </a:xfrm>
        <a:prstGeom prst="homePlat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7102" tIns="80010" rIns="149352" bIns="80010" numCol="1" spcCol="1270" anchor="ctr" anchorCtr="0">
          <a:noAutofit/>
        </a:bodyPr>
        <a:lstStyle/>
        <a:p>
          <a:pPr marL="0" lvl="0" indent="0" algn="ctr" defTabSz="933450">
            <a:lnSpc>
              <a:spcPct val="90000"/>
            </a:lnSpc>
            <a:spcBef>
              <a:spcPct val="0"/>
            </a:spcBef>
            <a:spcAft>
              <a:spcPct val="35000"/>
            </a:spcAft>
            <a:buNone/>
          </a:pPr>
          <a:r>
            <a:rPr lang="en-ID" sz="2100" kern="1200">
              <a:solidFill>
                <a:schemeClr val="tx1"/>
              </a:solidFill>
            </a:rPr>
            <a:t>Membantu Pemimpin dalam menyelenggarakan penilaian atas s</a:t>
          </a:r>
          <a:r>
            <a:rPr lang="id-ID" sz="2100" kern="1200">
              <a:solidFill>
                <a:schemeClr val="tx1"/>
              </a:solidFill>
            </a:rPr>
            <a:t>i</a:t>
          </a:r>
          <a:r>
            <a:rPr lang="en-ID" sz="2100" kern="1200">
              <a:solidFill>
                <a:schemeClr val="tx1"/>
              </a:solidFill>
            </a:rPr>
            <a:t>stem pengendalian, pengelolaan manajemen serta memberikan saran perbaikan</a:t>
          </a:r>
        </a:p>
      </dsp:txBody>
      <dsp:txXfrm rot="10800000">
        <a:off x="2302327" y="3451"/>
        <a:ext cx="6722392" cy="1081930"/>
      </dsp:txXfrm>
    </dsp:sp>
    <dsp:sp modelId="{4DFB03BC-C9A3-4EC0-89CF-13531038EBD8}">
      <dsp:nvSpPr>
        <dsp:cNvPr id="0" name=""/>
        <dsp:cNvSpPr/>
      </dsp:nvSpPr>
      <dsp:spPr>
        <a:xfrm>
          <a:off x="1490880" y="3451"/>
          <a:ext cx="1081930" cy="1081930"/>
        </a:xfrm>
        <a:prstGeom prst="ellipse">
          <a:avLst/>
        </a:prstGeom>
        <a:solidFill>
          <a:schemeClr val="accent2">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BDAA50C-415A-43F8-98DE-93F1AEF66650}">
      <dsp:nvSpPr>
        <dsp:cNvPr id="0" name=""/>
        <dsp:cNvSpPr/>
      </dsp:nvSpPr>
      <dsp:spPr>
        <a:xfrm rot="10800000">
          <a:off x="2031845" y="1408346"/>
          <a:ext cx="6992874" cy="1081930"/>
        </a:xfrm>
        <a:prstGeom prst="homePlat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7102" tIns="80010" rIns="149352" bIns="80010" numCol="1" spcCol="1270" anchor="ctr" anchorCtr="0">
          <a:noAutofit/>
        </a:bodyPr>
        <a:lstStyle/>
        <a:p>
          <a:pPr marL="0" lvl="0" indent="0" algn="ctr" defTabSz="933450">
            <a:lnSpc>
              <a:spcPct val="90000"/>
            </a:lnSpc>
            <a:spcBef>
              <a:spcPct val="0"/>
            </a:spcBef>
            <a:spcAft>
              <a:spcPct val="35000"/>
            </a:spcAft>
            <a:buNone/>
          </a:pPr>
          <a:r>
            <a:rPr lang="en-ID" sz="2100" kern="1200">
              <a:solidFill>
                <a:schemeClr val="tx1"/>
              </a:solidFill>
            </a:rPr>
            <a:t>Sebagai konsultan dan juga melaksanakan pengawasan dalam rangka pengelolaan risiko, pengendalian dan penerapan prinsip-prinsip </a:t>
          </a:r>
          <a:r>
            <a:rPr lang="en-ID" sz="2100" i="1" kern="1200">
              <a:solidFill>
                <a:schemeClr val="tx1"/>
              </a:solidFill>
            </a:rPr>
            <a:t>good governance</a:t>
          </a:r>
        </a:p>
      </dsp:txBody>
      <dsp:txXfrm rot="10800000">
        <a:off x="2302327" y="1408346"/>
        <a:ext cx="6722392" cy="1081930"/>
      </dsp:txXfrm>
    </dsp:sp>
    <dsp:sp modelId="{8C92ABAA-A81F-47ED-B260-621791A83EC4}">
      <dsp:nvSpPr>
        <dsp:cNvPr id="0" name=""/>
        <dsp:cNvSpPr/>
      </dsp:nvSpPr>
      <dsp:spPr>
        <a:xfrm>
          <a:off x="1490880" y="1408346"/>
          <a:ext cx="1081930" cy="1081930"/>
        </a:xfrm>
        <a:prstGeom prst="ellipse">
          <a:avLst/>
        </a:prstGeom>
        <a:solidFill>
          <a:schemeClr val="accent3">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5E93278-46E2-4427-9562-FE1B7C946566}">
      <dsp:nvSpPr>
        <dsp:cNvPr id="0" name=""/>
        <dsp:cNvSpPr/>
      </dsp:nvSpPr>
      <dsp:spPr>
        <a:xfrm rot="10800000">
          <a:off x="2031845" y="2813242"/>
          <a:ext cx="6992874" cy="1081930"/>
        </a:xfrm>
        <a:prstGeom prst="homePlat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7102" tIns="80010" rIns="149352" bIns="80010" numCol="1" spcCol="1270" anchor="ctr" anchorCtr="0">
          <a:noAutofit/>
        </a:bodyPr>
        <a:lstStyle/>
        <a:p>
          <a:pPr marL="0" lvl="0" indent="0" algn="ctr" defTabSz="933450">
            <a:lnSpc>
              <a:spcPct val="90000"/>
            </a:lnSpc>
            <a:spcBef>
              <a:spcPct val="0"/>
            </a:spcBef>
            <a:spcAft>
              <a:spcPct val="35000"/>
            </a:spcAft>
            <a:buNone/>
          </a:pPr>
          <a:r>
            <a:rPr lang="fi-FI" sz="2100" kern="1200">
              <a:solidFill>
                <a:schemeClr val="tx1"/>
              </a:solidFill>
            </a:rPr>
            <a:t>Sebagai mitra kerja strategis unit kerja </a:t>
          </a:r>
          <a:r>
            <a:rPr lang="en-ID" sz="2100" kern="1200">
              <a:solidFill>
                <a:schemeClr val="tx1"/>
              </a:solidFill>
            </a:rPr>
            <a:t>dalam mencapai sasaran kegiatan</a:t>
          </a:r>
        </a:p>
      </dsp:txBody>
      <dsp:txXfrm rot="10800000">
        <a:off x="2302327" y="2813242"/>
        <a:ext cx="6722392" cy="1081930"/>
      </dsp:txXfrm>
    </dsp:sp>
    <dsp:sp modelId="{714012BD-2FFD-49BD-B813-5F59BD47D33E}">
      <dsp:nvSpPr>
        <dsp:cNvPr id="0" name=""/>
        <dsp:cNvSpPr/>
      </dsp:nvSpPr>
      <dsp:spPr>
        <a:xfrm>
          <a:off x="1490880" y="2813242"/>
          <a:ext cx="1081930" cy="1081930"/>
        </a:xfrm>
        <a:prstGeom prst="ellipse">
          <a:avLst/>
        </a:prstGeom>
        <a:solidFill>
          <a:schemeClr val="accent4">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A571F68-D752-467C-93CC-092C1D722688}">
      <dsp:nvSpPr>
        <dsp:cNvPr id="0" name=""/>
        <dsp:cNvSpPr/>
      </dsp:nvSpPr>
      <dsp:spPr>
        <a:xfrm rot="10800000">
          <a:off x="2031845" y="4218137"/>
          <a:ext cx="6992874" cy="1081930"/>
        </a:xfrm>
        <a:prstGeom prst="homePlat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7102" tIns="80010" rIns="149352" bIns="80010" numCol="1" spcCol="1270" anchor="ctr" anchorCtr="0">
          <a:noAutofit/>
        </a:bodyPr>
        <a:lstStyle/>
        <a:p>
          <a:pPr marL="0" lvl="0" indent="0" algn="ctr" defTabSz="933450">
            <a:lnSpc>
              <a:spcPct val="90000"/>
            </a:lnSpc>
            <a:spcBef>
              <a:spcPct val="0"/>
            </a:spcBef>
            <a:spcAft>
              <a:spcPct val="35000"/>
            </a:spcAft>
            <a:buNone/>
          </a:pPr>
          <a:r>
            <a:rPr lang="en-ID" sz="2100" kern="1200">
              <a:solidFill>
                <a:schemeClr val="tx1"/>
              </a:solidFill>
            </a:rPr>
            <a:t>Sebagai mitra kerja dari auditor eksternal</a:t>
          </a:r>
        </a:p>
      </dsp:txBody>
      <dsp:txXfrm rot="10800000">
        <a:off x="2302327" y="4218137"/>
        <a:ext cx="6722392" cy="1081930"/>
      </dsp:txXfrm>
    </dsp:sp>
    <dsp:sp modelId="{B3D65AC3-5E1D-483F-AACA-9E8ECFFAA6A6}">
      <dsp:nvSpPr>
        <dsp:cNvPr id="0" name=""/>
        <dsp:cNvSpPr/>
      </dsp:nvSpPr>
      <dsp:spPr>
        <a:xfrm>
          <a:off x="1490880" y="4218137"/>
          <a:ext cx="1081930" cy="1081930"/>
        </a:xfrm>
        <a:prstGeom prst="ellipse">
          <a:avLst/>
        </a:prstGeom>
        <a:solidFill>
          <a:schemeClr val="accent5">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7EB40-0E76-4DE0-83BE-0AF1330BC907}" type="datetimeFigureOut">
              <a:rPr lang="en-ID" smtClean="0"/>
              <a:t>29/11/2022</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352FA-1EAB-49D0-ACDE-67DB809443BE}" type="slidenum">
              <a:rPr lang="en-ID" smtClean="0"/>
              <a:t>‹#›</a:t>
            </a:fld>
            <a:endParaRPr lang="en-ID"/>
          </a:p>
        </p:txBody>
      </p:sp>
    </p:spTree>
    <p:extLst>
      <p:ext uri="{BB962C8B-B14F-4D97-AF65-F5344CB8AC3E}">
        <p14:creationId xmlns:p14="http://schemas.microsoft.com/office/powerpoint/2010/main" val="337394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3E352FA-1EAB-49D0-ACDE-67DB809443BE}" type="slidenum">
              <a:rPr lang="en-ID" smtClean="0"/>
              <a:t>11</a:t>
            </a:fld>
            <a:endParaRPr lang="en-ID"/>
          </a:p>
        </p:txBody>
      </p:sp>
    </p:spTree>
    <p:extLst>
      <p:ext uri="{BB962C8B-B14F-4D97-AF65-F5344CB8AC3E}">
        <p14:creationId xmlns:p14="http://schemas.microsoft.com/office/powerpoint/2010/main" val="380889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4C482F93-75AC-437C-9C74-966B38A0CB83}" type="slidenum">
              <a:rPr lang="en-ID" smtClean="0"/>
              <a:t>13</a:t>
            </a:fld>
            <a:endParaRPr lang="en-ID"/>
          </a:p>
        </p:txBody>
      </p:sp>
    </p:spTree>
    <p:extLst>
      <p:ext uri="{BB962C8B-B14F-4D97-AF65-F5344CB8AC3E}">
        <p14:creationId xmlns:p14="http://schemas.microsoft.com/office/powerpoint/2010/main" val="331574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6" name="Slide Number Placeholder 3"/>
          <p:cNvSpPr>
            <a:spLocks noGrp="1"/>
          </p:cNvSpPr>
          <p:nvPr>
            <p:ph type="sldNum" sz="quarter" idx="5"/>
          </p:nvPr>
        </p:nvSpPr>
        <p:spPr/>
        <p:txBody>
          <a:bodyPr/>
          <a:lstStyle>
            <a:lvl1pPr defTabSz="936625" eaLnBrk="0" hangingPunct="0">
              <a:defRPr>
                <a:solidFill>
                  <a:schemeClr val="tx1"/>
                </a:solidFill>
                <a:latin typeface="Arial" panose="020B0604020202020204" pitchFamily="34" charset="0"/>
                <a:cs typeface="Arial" panose="020B0604020202020204" pitchFamily="34" charset="0"/>
              </a:defRPr>
            </a:lvl1pPr>
            <a:lvl2pPr marL="742950" indent="-285750" defTabSz="936625" eaLnBrk="0" hangingPunct="0">
              <a:defRPr>
                <a:solidFill>
                  <a:schemeClr val="tx1"/>
                </a:solidFill>
                <a:latin typeface="Arial" panose="020B0604020202020204" pitchFamily="34" charset="0"/>
                <a:cs typeface="Arial" panose="020B0604020202020204" pitchFamily="34" charset="0"/>
              </a:defRPr>
            </a:lvl2pPr>
            <a:lvl3pPr marL="1143000" indent="-228600" defTabSz="936625" eaLnBrk="0" hangingPunct="0">
              <a:defRPr>
                <a:solidFill>
                  <a:schemeClr val="tx1"/>
                </a:solidFill>
                <a:latin typeface="Arial" panose="020B0604020202020204" pitchFamily="34" charset="0"/>
                <a:cs typeface="Arial" panose="020B0604020202020204" pitchFamily="34" charset="0"/>
              </a:defRPr>
            </a:lvl3pPr>
            <a:lvl4pPr marL="1600200" indent="-228600" defTabSz="936625" eaLnBrk="0" hangingPunct="0">
              <a:defRPr>
                <a:solidFill>
                  <a:schemeClr val="tx1"/>
                </a:solidFill>
                <a:latin typeface="Arial" panose="020B0604020202020204" pitchFamily="34" charset="0"/>
                <a:cs typeface="Arial" panose="020B0604020202020204" pitchFamily="34" charset="0"/>
              </a:defRPr>
            </a:lvl4pPr>
            <a:lvl5pPr marL="2057400" indent="-228600" defTabSz="936625" eaLnBrk="0" hangingPunct="0">
              <a:defRPr>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243833-D51B-43E3-8A23-736CC217A80D}" type="slidenum">
              <a:rPr lang="en-US" altLang="en-US">
                <a:solidFill>
                  <a:srgbClr val="000000"/>
                </a:solidFill>
                <a:latin typeface="Calibri" panose="020F0502020204030204" pitchFamily="34" charset="0"/>
              </a:rPr>
              <a:pPr eaLnBrk="1" hangingPunct="1"/>
              <a:t>17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50747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solidFill>
                <a:srgbClr val="3333CC"/>
              </a:solidFill>
            </a:endParaRPr>
          </a:p>
        </p:txBody>
      </p:sp>
      <p:sp>
        <p:nvSpPr>
          <p:cNvPr id="4" name="Slide Number Placeholder 3"/>
          <p:cNvSpPr>
            <a:spLocks noGrp="1"/>
          </p:cNvSpPr>
          <p:nvPr>
            <p:ph type="sldNum" sz="quarter" idx="5"/>
          </p:nvPr>
        </p:nvSpPr>
        <p:spPr/>
        <p:txBody>
          <a:bodyPr/>
          <a:lstStyle/>
          <a:p>
            <a:fld id="{53E352FA-1EAB-49D0-ACDE-67DB809443BE}" type="slidenum">
              <a:rPr lang="en-ID" smtClean="0"/>
              <a:t>19</a:t>
            </a:fld>
            <a:endParaRPr lang="en-ID"/>
          </a:p>
        </p:txBody>
      </p:sp>
    </p:spTree>
    <p:extLst>
      <p:ext uri="{BB962C8B-B14F-4D97-AF65-F5344CB8AC3E}">
        <p14:creationId xmlns:p14="http://schemas.microsoft.com/office/powerpoint/2010/main" val="31186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p:nvSpPr>
        <p:spPr>
          <a:xfrm>
            <a:off x="118455" y="106963"/>
            <a:ext cx="11966713" cy="6549197"/>
          </a:xfrm>
          <a:prstGeom prst="roundRect">
            <a:avLst/>
          </a:prstGeom>
          <a:gradFill flip="none" rotWithShape="1">
            <a:gsLst>
              <a:gs pos="100000">
                <a:srgbClr val="8099E6"/>
              </a:gs>
              <a:gs pos="61000">
                <a:schemeClr val="bg1"/>
              </a:gs>
              <a:gs pos="92000">
                <a:schemeClr val="bg1"/>
              </a:gs>
              <a:gs pos="100000">
                <a:srgbClr val="8099E6"/>
              </a:gs>
              <a:gs pos="100000">
                <a:srgbClr val="8099E6"/>
              </a:gs>
              <a:gs pos="5000">
                <a:srgbClr val="00B0F0"/>
              </a:gs>
              <a:gs pos="40000">
                <a:srgbClr val="FFFFCC"/>
              </a:gs>
              <a:gs pos="100000">
                <a:srgbClr val="FFFF99"/>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ctrTitle"/>
          </p:nvPr>
        </p:nvSpPr>
        <p:spPr>
          <a:xfrm>
            <a:off x="1524000" y="1122363"/>
            <a:ext cx="9144000" cy="2387600"/>
          </a:xfrm>
        </p:spPr>
        <p:txBody>
          <a:bodyPr anchor="b">
            <a:normAutofit/>
          </a:bodyPr>
          <a:lstStyle>
            <a:lvl1pPr algn="ctr">
              <a:defRPr sz="4800">
                <a:latin typeface="Bernard MT Condensed" panose="02050806060905020404" pitchFamily="18" charset="0"/>
              </a:defRPr>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2C62FBC4-957D-4696-92B0-4841D3C3970C}" type="datetime1">
              <a:rPr lang="en-ID" smtClean="0"/>
              <a:t>29/11/2022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80F35B4-CAC0-4FE2-BF68-BC11F42D37A0}" type="slidenum">
              <a:rPr lang="en-ID" smtClean="0"/>
              <a:t>‹#›</a:t>
            </a:fld>
            <a:endParaRPr lang="en-ID"/>
          </a:p>
        </p:txBody>
      </p:sp>
    </p:spTree>
    <p:extLst>
      <p:ext uri="{BB962C8B-B14F-4D97-AF65-F5344CB8AC3E}">
        <p14:creationId xmlns:p14="http://schemas.microsoft.com/office/powerpoint/2010/main" val="145448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940E1F11-8570-44C2-BB11-4557F7D92471}" type="datetime1">
              <a:rPr lang="en-ID" smtClean="0"/>
              <a:t>29/11/2022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80F35B4-CAC0-4FE2-BF68-BC11F42D37A0}" type="slidenum">
              <a:rPr lang="en-ID" smtClean="0"/>
              <a:t>‹#›</a:t>
            </a:fld>
            <a:endParaRPr lang="en-ID"/>
          </a:p>
        </p:txBody>
      </p:sp>
    </p:spTree>
    <p:extLst>
      <p:ext uri="{BB962C8B-B14F-4D97-AF65-F5344CB8AC3E}">
        <p14:creationId xmlns:p14="http://schemas.microsoft.com/office/powerpoint/2010/main" val="17939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5109477-96B1-4E4E-A7A5-A5D79A3CE71A}" type="datetime1">
              <a:rPr lang="en-ID" smtClean="0"/>
              <a:t>29/11/2022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80F35B4-CAC0-4FE2-BF68-BC11F42D37A0}" type="slidenum">
              <a:rPr lang="en-ID" smtClean="0"/>
              <a:t>‹#›</a:t>
            </a:fld>
            <a:endParaRPr lang="en-ID"/>
          </a:p>
        </p:txBody>
      </p:sp>
    </p:spTree>
    <p:extLst>
      <p:ext uri="{BB962C8B-B14F-4D97-AF65-F5344CB8AC3E}">
        <p14:creationId xmlns:p14="http://schemas.microsoft.com/office/powerpoint/2010/main" val="378019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ed Rectangle 7"/>
          <p:cNvSpPr/>
          <p:nvPr/>
        </p:nvSpPr>
        <p:spPr>
          <a:xfrm>
            <a:off x="112643" y="1239768"/>
            <a:ext cx="11966713" cy="5481707"/>
          </a:xfrm>
          <a:prstGeom prst="roundRect">
            <a:avLst>
              <a:gd name="adj" fmla="val 0"/>
            </a:avLst>
          </a:prstGeom>
          <a:gradFill flip="none" rotWithShape="1">
            <a:gsLst>
              <a:gs pos="97000">
                <a:schemeClr val="bg1"/>
              </a:gs>
              <a:gs pos="25000">
                <a:schemeClr val="accent4">
                  <a:lumMod val="20000"/>
                  <a:lumOff val="80000"/>
                </a:schemeClr>
              </a:gs>
              <a:gs pos="97000">
                <a:schemeClr val="accent1">
                  <a:lumMod val="45000"/>
                  <a:lumOff val="55000"/>
                </a:schemeClr>
              </a:gs>
              <a:gs pos="100000">
                <a:srgbClr val="FFFF66"/>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112642" y="153263"/>
            <a:ext cx="11966713" cy="874643"/>
          </a:xfrm>
          <a:prstGeom prst="roundRect">
            <a:avLst>
              <a:gd name="adj" fmla="val 0"/>
            </a:avLst>
          </a:prstGeom>
          <a:gradFill flip="none" rotWithShape="1">
            <a:gsLst>
              <a:gs pos="44000">
                <a:schemeClr val="bg1"/>
              </a:gs>
              <a:gs pos="86000">
                <a:schemeClr val="bg1"/>
              </a:gs>
              <a:gs pos="0">
                <a:schemeClr val="accent1">
                  <a:lumMod val="45000"/>
                  <a:lumOff val="55000"/>
                </a:schemeClr>
              </a:gs>
              <a:gs pos="26000">
                <a:srgbClr val="FFFF99"/>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112641" y="289925"/>
            <a:ext cx="11966713" cy="695256"/>
          </a:xfrm>
        </p:spPr>
        <p:txBody>
          <a:bodyPr>
            <a:normAutofit/>
          </a:bodyPr>
          <a:lstStyle>
            <a:lvl1pPr algn="ctr">
              <a:defRPr sz="3600">
                <a:latin typeface="Bernard MT Condensed" panose="02050806060905020404" pitchFamily="18" charset="0"/>
              </a:defRPr>
            </a:lvl1p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A450E68B-027F-4312-AE61-F5254DB3D32F}" type="datetime1">
              <a:rPr lang="en-ID" smtClean="0"/>
              <a:t>29/11/2022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80F35B4-CAC0-4FE2-BF68-BC11F42D37A0}" type="slidenum">
              <a:rPr lang="en-ID" smtClean="0"/>
              <a:t>‹#›</a:t>
            </a:fld>
            <a:endParaRPr lang="en-ID"/>
          </a:p>
        </p:txBody>
      </p:sp>
    </p:spTree>
    <p:extLst>
      <p:ext uri="{BB962C8B-B14F-4D97-AF65-F5344CB8AC3E}">
        <p14:creationId xmlns:p14="http://schemas.microsoft.com/office/powerpoint/2010/main" val="243613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AE3C2-1EB5-4D1E-ABB7-EC00A2004B0D}" type="datetime1">
              <a:rPr lang="en-ID" smtClean="0"/>
              <a:t>29/11/2022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80F35B4-CAC0-4FE2-BF68-BC11F42D37A0}" type="slidenum">
              <a:rPr lang="en-ID" smtClean="0"/>
              <a:t>‹#›</a:t>
            </a:fld>
            <a:endParaRPr lang="en-ID"/>
          </a:p>
        </p:txBody>
      </p:sp>
    </p:spTree>
    <p:extLst>
      <p:ext uri="{BB962C8B-B14F-4D97-AF65-F5344CB8AC3E}">
        <p14:creationId xmlns:p14="http://schemas.microsoft.com/office/powerpoint/2010/main" val="223469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E017B0B1-1B75-4401-8D81-A79638A87F6E}" type="datetime1">
              <a:rPr lang="en-ID" smtClean="0"/>
              <a:t>29/11/2022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880F35B4-CAC0-4FE2-BF68-BC11F42D37A0}" type="slidenum">
              <a:rPr lang="en-ID" smtClean="0"/>
              <a:t>‹#›</a:t>
            </a:fld>
            <a:endParaRPr lang="en-ID"/>
          </a:p>
        </p:txBody>
      </p:sp>
    </p:spTree>
    <p:extLst>
      <p:ext uri="{BB962C8B-B14F-4D97-AF65-F5344CB8AC3E}">
        <p14:creationId xmlns:p14="http://schemas.microsoft.com/office/powerpoint/2010/main" val="225659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6C64BABF-2D08-40BD-9E54-E896D30701B0}" type="datetime1">
              <a:rPr lang="en-ID" smtClean="0"/>
              <a:t>29/11/2022</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880F35B4-CAC0-4FE2-BF68-BC11F42D37A0}" type="slidenum">
              <a:rPr lang="en-ID" smtClean="0"/>
              <a:t>‹#›</a:t>
            </a:fld>
            <a:endParaRPr lang="en-ID"/>
          </a:p>
        </p:txBody>
      </p:sp>
    </p:spTree>
    <p:extLst>
      <p:ext uri="{BB962C8B-B14F-4D97-AF65-F5344CB8AC3E}">
        <p14:creationId xmlns:p14="http://schemas.microsoft.com/office/powerpoint/2010/main" val="90306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2A030C5C-0758-4350-866C-805B73A2532C}" type="datetime1">
              <a:rPr lang="en-ID" smtClean="0"/>
              <a:t>29/11/2022</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880F35B4-CAC0-4FE2-BF68-BC11F42D37A0}" type="slidenum">
              <a:rPr lang="en-ID" smtClean="0"/>
              <a:t>‹#›</a:t>
            </a:fld>
            <a:endParaRPr lang="en-ID"/>
          </a:p>
        </p:txBody>
      </p:sp>
    </p:spTree>
    <p:extLst>
      <p:ext uri="{BB962C8B-B14F-4D97-AF65-F5344CB8AC3E}">
        <p14:creationId xmlns:p14="http://schemas.microsoft.com/office/powerpoint/2010/main" val="82468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24817-B41D-4FBD-9808-EB1E68BE17D6}" type="datetime1">
              <a:rPr lang="en-ID" smtClean="0"/>
              <a:t>29/11/2022</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880F35B4-CAC0-4FE2-BF68-BC11F42D37A0}" type="slidenum">
              <a:rPr lang="en-ID" smtClean="0"/>
              <a:t>‹#›</a:t>
            </a:fld>
            <a:endParaRPr lang="en-ID"/>
          </a:p>
        </p:txBody>
      </p:sp>
    </p:spTree>
    <p:extLst>
      <p:ext uri="{BB962C8B-B14F-4D97-AF65-F5344CB8AC3E}">
        <p14:creationId xmlns:p14="http://schemas.microsoft.com/office/powerpoint/2010/main" val="4084975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A0805-6B5A-4A1B-882A-AC57BFEE7C48}" type="datetime1">
              <a:rPr lang="en-ID" smtClean="0"/>
              <a:t>29/11/2022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880F35B4-CAC0-4FE2-BF68-BC11F42D37A0}" type="slidenum">
              <a:rPr lang="en-ID" smtClean="0"/>
              <a:t>‹#›</a:t>
            </a:fld>
            <a:endParaRPr lang="en-ID"/>
          </a:p>
        </p:txBody>
      </p:sp>
    </p:spTree>
    <p:extLst>
      <p:ext uri="{BB962C8B-B14F-4D97-AF65-F5344CB8AC3E}">
        <p14:creationId xmlns:p14="http://schemas.microsoft.com/office/powerpoint/2010/main" val="183670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8F7A9F-4AD0-453B-9CF6-DAD5D3D42EDD}" type="datetime1">
              <a:rPr lang="en-ID" smtClean="0"/>
              <a:t>29/11/2022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880F35B4-CAC0-4FE2-BF68-BC11F42D37A0}" type="slidenum">
              <a:rPr lang="en-ID" smtClean="0"/>
              <a:t>‹#›</a:t>
            </a:fld>
            <a:endParaRPr lang="en-ID"/>
          </a:p>
        </p:txBody>
      </p:sp>
    </p:spTree>
    <p:extLst>
      <p:ext uri="{BB962C8B-B14F-4D97-AF65-F5344CB8AC3E}">
        <p14:creationId xmlns:p14="http://schemas.microsoft.com/office/powerpoint/2010/main" val="9771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71B1D-BE04-4F8C-AE7D-BB825F15EC2D}" type="datetime1">
              <a:rPr lang="en-ID" smtClean="0"/>
              <a:t>29/11/2022</a:t>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9448800" y="64881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F35B4-CAC0-4FE2-BF68-BC11F42D37A0}" type="slidenum">
              <a:rPr lang="en-ID" smtClean="0"/>
              <a:t>‹#›</a:t>
            </a:fld>
            <a:endParaRPr lang="en-ID"/>
          </a:p>
        </p:txBody>
      </p:sp>
    </p:spTree>
    <p:extLst>
      <p:ext uri="{BB962C8B-B14F-4D97-AF65-F5344CB8AC3E}">
        <p14:creationId xmlns:p14="http://schemas.microsoft.com/office/powerpoint/2010/main" val="606491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16.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142E8-50FB-45EB-83BF-0E07C5091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9" y="2346413"/>
            <a:ext cx="11930741" cy="4556286"/>
          </a:xfrm>
          <a:prstGeom prst="rect">
            <a:avLst/>
          </a:prstGeom>
        </p:spPr>
      </p:pic>
      <p:sp>
        <p:nvSpPr>
          <p:cNvPr id="2" name="Title 1">
            <a:extLst>
              <a:ext uri="{FF2B5EF4-FFF2-40B4-BE49-F238E27FC236}">
                <a16:creationId xmlns:a16="http://schemas.microsoft.com/office/drawing/2014/main" id="{21B3C33E-5A99-415B-A416-8DECFBD07335}"/>
              </a:ext>
            </a:extLst>
          </p:cNvPr>
          <p:cNvSpPr>
            <a:spLocks noGrp="1"/>
          </p:cNvSpPr>
          <p:nvPr>
            <p:ph type="ctrTitle"/>
          </p:nvPr>
        </p:nvSpPr>
        <p:spPr>
          <a:xfrm>
            <a:off x="1524000" y="0"/>
            <a:ext cx="9144000" cy="1618883"/>
          </a:xfrm>
        </p:spPr>
        <p:txBody>
          <a:bodyPr>
            <a:normAutofit/>
          </a:bodyPr>
          <a:lstStyle/>
          <a:p>
            <a:r>
              <a:rPr lang="en-US" sz="3600">
                <a:solidFill>
                  <a:srgbClr val="0000FF"/>
                </a:solidFill>
              </a:rPr>
              <a:t>Satuan Pengawasan Intern Sebagai APIP</a:t>
            </a:r>
            <a:endParaRPr lang="en-ID" sz="3600">
              <a:solidFill>
                <a:srgbClr val="0000FF"/>
              </a:solidFill>
            </a:endParaRPr>
          </a:p>
        </p:txBody>
      </p:sp>
      <p:sp>
        <p:nvSpPr>
          <p:cNvPr id="3" name="Subtitle 2">
            <a:extLst>
              <a:ext uri="{FF2B5EF4-FFF2-40B4-BE49-F238E27FC236}">
                <a16:creationId xmlns:a16="http://schemas.microsoft.com/office/drawing/2014/main" id="{53671BFB-D29E-47F6-A1CC-55DEF8659158}"/>
              </a:ext>
            </a:extLst>
          </p:cNvPr>
          <p:cNvSpPr>
            <a:spLocks noGrp="1"/>
          </p:cNvSpPr>
          <p:nvPr>
            <p:ph type="subTitle" idx="1"/>
          </p:nvPr>
        </p:nvSpPr>
        <p:spPr>
          <a:xfrm>
            <a:off x="1523999" y="1941508"/>
            <a:ext cx="9144000" cy="4662491"/>
          </a:xfrm>
        </p:spPr>
        <p:txBody>
          <a:bodyPr>
            <a:normAutofit fontScale="77500" lnSpcReduction="20000"/>
          </a:bodyPr>
          <a:lstStyle/>
          <a:p>
            <a:r>
              <a:rPr lang="en-US"/>
              <a:t>Dipaparkan pada </a:t>
            </a:r>
          </a:p>
          <a:p>
            <a:r>
              <a:rPr lang="en-US"/>
              <a:t>Kegiatan </a:t>
            </a:r>
            <a:r>
              <a:rPr lang="en-US" i="1"/>
              <a:t>Workshop </a:t>
            </a:r>
            <a:r>
              <a:rPr lang="en-US"/>
              <a:t>Penguatan Peran SPI melalui </a:t>
            </a:r>
            <a:r>
              <a:rPr lang="en-US" i="1"/>
              <a:t>Capacity Building </a:t>
            </a:r>
            <a:r>
              <a:rPr lang="en-US"/>
              <a:t>pada PTKIN Tahun 2022</a:t>
            </a:r>
          </a:p>
          <a:p>
            <a:endParaRPr lang="en-US"/>
          </a:p>
          <a:p>
            <a:r>
              <a:rPr lang="en-US" b="1"/>
              <a:t>DIKDIK SADIKIN, Ak., M.Si.</a:t>
            </a:r>
          </a:p>
          <a:p>
            <a:r>
              <a:rPr lang="en-US" b="1"/>
              <a:t>Direktur Pengawasan Bidang Pengembangan SDM dan Kebudayaan</a:t>
            </a:r>
          </a:p>
          <a:p>
            <a:endParaRPr lang="en-US"/>
          </a:p>
          <a:p>
            <a:endParaRPr lang="en-US"/>
          </a:p>
          <a:p>
            <a:endParaRPr lang="en-US"/>
          </a:p>
          <a:p>
            <a:endParaRPr lang="en-US"/>
          </a:p>
          <a:p>
            <a:endParaRPr lang="en-US"/>
          </a:p>
          <a:p>
            <a:endParaRPr lang="en-US"/>
          </a:p>
          <a:p>
            <a:endParaRPr lang="en-US"/>
          </a:p>
          <a:p>
            <a:endParaRPr lang="en-US"/>
          </a:p>
          <a:p>
            <a:r>
              <a:rPr lang="en-US"/>
              <a:t>Mercure Alam Sutera, Tangerang - 29 November 2022</a:t>
            </a:r>
            <a:endParaRPr lang="en-ID"/>
          </a:p>
        </p:txBody>
      </p:sp>
      <p:sp>
        <p:nvSpPr>
          <p:cNvPr id="5" name="Slide Number Placeholder 4">
            <a:extLst>
              <a:ext uri="{FF2B5EF4-FFF2-40B4-BE49-F238E27FC236}">
                <a16:creationId xmlns:a16="http://schemas.microsoft.com/office/drawing/2014/main" id="{868FE54A-2B32-41B0-AD08-7FA9FD8A9243}"/>
              </a:ext>
            </a:extLst>
          </p:cNvPr>
          <p:cNvSpPr>
            <a:spLocks noGrp="1"/>
          </p:cNvSpPr>
          <p:nvPr>
            <p:ph type="sldNum" sz="quarter" idx="12"/>
          </p:nvPr>
        </p:nvSpPr>
        <p:spPr/>
        <p:txBody>
          <a:bodyPr/>
          <a:lstStyle/>
          <a:p>
            <a:fld id="{880F35B4-CAC0-4FE2-BF68-BC11F42D37A0}" type="slidenum">
              <a:rPr lang="en-ID" smtClean="0"/>
              <a:t>1</a:t>
            </a:fld>
            <a:endParaRPr lang="en-ID"/>
          </a:p>
        </p:txBody>
      </p:sp>
    </p:spTree>
    <p:extLst>
      <p:ext uri="{BB962C8B-B14F-4D97-AF65-F5344CB8AC3E}">
        <p14:creationId xmlns:p14="http://schemas.microsoft.com/office/powerpoint/2010/main" val="1947126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79D5-9858-18BA-32C5-CECF36C2BE7A}"/>
              </a:ext>
            </a:extLst>
          </p:cNvPr>
          <p:cNvSpPr>
            <a:spLocks noGrp="1"/>
          </p:cNvSpPr>
          <p:nvPr>
            <p:ph type="title"/>
          </p:nvPr>
        </p:nvSpPr>
        <p:spPr/>
        <p:txBody>
          <a:bodyPr/>
          <a:lstStyle/>
          <a:p>
            <a:r>
              <a:rPr lang="en-US"/>
              <a:t>Manajemen Risiko </a:t>
            </a:r>
            <a:endParaRPr lang="en-ID"/>
          </a:p>
        </p:txBody>
      </p:sp>
      <p:sp>
        <p:nvSpPr>
          <p:cNvPr id="3" name="Content Placeholder 2">
            <a:extLst>
              <a:ext uri="{FF2B5EF4-FFF2-40B4-BE49-F238E27FC236}">
                <a16:creationId xmlns:a16="http://schemas.microsoft.com/office/drawing/2014/main" id="{42FF8312-D527-3648-9D66-0C6CDFD29B36}"/>
              </a:ext>
            </a:extLst>
          </p:cNvPr>
          <p:cNvSpPr>
            <a:spLocks noGrp="1"/>
          </p:cNvSpPr>
          <p:nvPr>
            <p:ph idx="1"/>
          </p:nvPr>
        </p:nvSpPr>
        <p:spPr>
          <a:xfrm>
            <a:off x="838198" y="1524000"/>
            <a:ext cx="10515600" cy="3231007"/>
          </a:xfrm>
        </p:spPr>
        <p:txBody>
          <a:bodyPr>
            <a:normAutofit/>
          </a:bodyPr>
          <a:lstStyle/>
          <a:p>
            <a:r>
              <a:rPr lang="en-ID" sz="2400" dirty="0"/>
              <a:t>BPKP </a:t>
            </a:r>
            <a:r>
              <a:rPr lang="en-ID" sz="2400" dirty="0" err="1"/>
              <a:t>mendefinisikan</a:t>
            </a:r>
            <a:r>
              <a:rPr lang="en-ID" sz="2400" dirty="0"/>
              <a:t> </a:t>
            </a:r>
            <a:r>
              <a:rPr lang="en-ID" sz="2400" b="1" dirty="0" err="1"/>
              <a:t>manajemen</a:t>
            </a:r>
            <a:r>
              <a:rPr lang="en-ID" sz="2400" b="1" dirty="0"/>
              <a:t> </a:t>
            </a:r>
            <a:r>
              <a:rPr lang="en-ID" sz="2400" b="1" dirty="0" err="1"/>
              <a:t>risiko</a:t>
            </a:r>
            <a:r>
              <a:rPr lang="en-ID" sz="2400" b="1" dirty="0"/>
              <a:t> </a:t>
            </a:r>
            <a:r>
              <a:rPr lang="en-ID" sz="2400" dirty="0" err="1"/>
              <a:t>sebagai</a:t>
            </a:r>
            <a:r>
              <a:rPr lang="en-ID" sz="2400" dirty="0"/>
              <a:t> </a:t>
            </a:r>
            <a:r>
              <a:rPr lang="en-ID" sz="2400" dirty="0" err="1"/>
              <a:t>berikut</a:t>
            </a:r>
            <a:r>
              <a:rPr lang="en-ID" sz="2400" dirty="0"/>
              <a:t> =</a:t>
            </a:r>
          </a:p>
          <a:p>
            <a:endParaRPr lang="en-ID" sz="2400" dirty="0"/>
          </a:p>
          <a:p>
            <a:r>
              <a:rPr lang="en-ID" sz="3600" dirty="0"/>
              <a:t>“</a:t>
            </a:r>
            <a:r>
              <a:rPr lang="en-ID" sz="3600" dirty="0" err="1"/>
              <a:t>Serangkaian</a:t>
            </a:r>
            <a:r>
              <a:rPr lang="en-ID" sz="3600" dirty="0"/>
              <a:t> </a:t>
            </a:r>
            <a:r>
              <a:rPr lang="en-ID" sz="3600" dirty="0" err="1"/>
              <a:t>kegiatan</a:t>
            </a:r>
            <a:r>
              <a:rPr lang="en-ID" sz="3600" dirty="0"/>
              <a:t> </a:t>
            </a:r>
            <a:r>
              <a:rPr lang="en-ID" sz="3600" dirty="0" err="1"/>
              <a:t>terencana</a:t>
            </a:r>
            <a:r>
              <a:rPr lang="en-ID" sz="3600" dirty="0"/>
              <a:t> dan </a:t>
            </a:r>
            <a:r>
              <a:rPr lang="en-ID" sz="3600" dirty="0" err="1"/>
              <a:t>terukur</a:t>
            </a:r>
            <a:r>
              <a:rPr lang="en-ID" sz="3600" dirty="0"/>
              <a:t> </a:t>
            </a:r>
            <a:r>
              <a:rPr lang="en-ID" sz="3600" dirty="0" err="1"/>
              <a:t>untuk</a:t>
            </a:r>
            <a:r>
              <a:rPr lang="en-ID" sz="3600" dirty="0"/>
              <a:t> </a:t>
            </a:r>
            <a:r>
              <a:rPr lang="en-ID" sz="3600" b="1" dirty="0" err="1"/>
              <a:t>mengelola</a:t>
            </a:r>
            <a:r>
              <a:rPr lang="en-ID" sz="3600" dirty="0"/>
              <a:t> dan </a:t>
            </a:r>
            <a:r>
              <a:rPr lang="en-ID" sz="3600" b="1" dirty="0" err="1"/>
              <a:t>mengendalikan</a:t>
            </a:r>
            <a:r>
              <a:rPr lang="en-ID" sz="3600" dirty="0"/>
              <a:t> </a:t>
            </a:r>
            <a:r>
              <a:rPr lang="en-ID" sz="3600" b="1" dirty="0" err="1"/>
              <a:t>risiko</a:t>
            </a:r>
            <a:r>
              <a:rPr lang="en-ID" sz="3600" dirty="0"/>
              <a:t> yang </a:t>
            </a:r>
            <a:r>
              <a:rPr lang="en-ID" sz="3600" dirty="0" err="1"/>
              <a:t>berpotensi</a:t>
            </a:r>
            <a:r>
              <a:rPr lang="en-ID" sz="3600" dirty="0"/>
              <a:t> </a:t>
            </a:r>
            <a:r>
              <a:rPr lang="en-ID" sz="3600" b="1" dirty="0" err="1">
                <a:solidFill>
                  <a:srgbClr val="FF0000"/>
                </a:solidFill>
              </a:rPr>
              <a:t>mengancam</a:t>
            </a:r>
            <a:r>
              <a:rPr lang="en-ID" sz="3600" dirty="0"/>
              <a:t> </a:t>
            </a:r>
            <a:r>
              <a:rPr lang="en-ID" sz="3600" dirty="0" err="1"/>
              <a:t>keberlangsungan</a:t>
            </a:r>
            <a:r>
              <a:rPr lang="en-ID" sz="3600" dirty="0"/>
              <a:t> dan </a:t>
            </a:r>
            <a:r>
              <a:rPr lang="en-ID" sz="3600" dirty="0" err="1"/>
              <a:t>pencapaian</a:t>
            </a:r>
            <a:r>
              <a:rPr lang="en-ID" sz="3600" dirty="0"/>
              <a:t> </a:t>
            </a:r>
            <a:r>
              <a:rPr lang="en-ID" sz="3600" b="1" dirty="0" err="1">
                <a:solidFill>
                  <a:srgbClr val="FF0000"/>
                </a:solidFill>
              </a:rPr>
              <a:t>tujuan</a:t>
            </a:r>
            <a:r>
              <a:rPr lang="en-ID" sz="3600" dirty="0"/>
              <a:t> </a:t>
            </a:r>
            <a:r>
              <a:rPr lang="en-ID" sz="3600" dirty="0" err="1"/>
              <a:t>organisasi</a:t>
            </a:r>
            <a:r>
              <a:rPr lang="en-ID" sz="3600" dirty="0"/>
              <a:t>”.*)</a:t>
            </a:r>
          </a:p>
        </p:txBody>
      </p:sp>
      <p:sp>
        <p:nvSpPr>
          <p:cNvPr id="4" name="Rectangle: Rounded Corners 3">
            <a:extLst>
              <a:ext uri="{FF2B5EF4-FFF2-40B4-BE49-F238E27FC236}">
                <a16:creationId xmlns:a16="http://schemas.microsoft.com/office/drawing/2014/main" id="{A7F5D09B-E77B-D547-40DD-46A38A9FA2E0}"/>
              </a:ext>
            </a:extLst>
          </p:cNvPr>
          <p:cNvSpPr/>
          <p:nvPr/>
        </p:nvSpPr>
        <p:spPr>
          <a:xfrm>
            <a:off x="2514600" y="4953000"/>
            <a:ext cx="7467600" cy="1462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b="0" i="0" u="none" strike="noStrike" baseline="0">
                <a:solidFill>
                  <a:srgbClr val="000000"/>
                </a:solidFill>
                <a:latin typeface="Bookman Old Style" panose="02050604050505020204" pitchFamily="18" charset="0"/>
              </a:rPr>
              <a:t>meningkatkan kualitas perencanaan, kinerja, dan efektivitas pengendalian intern melalui penerapan manajemen risiko </a:t>
            </a:r>
          </a:p>
        </p:txBody>
      </p:sp>
      <p:sp>
        <p:nvSpPr>
          <p:cNvPr id="5" name="Slide Number Placeholder 4">
            <a:extLst>
              <a:ext uri="{FF2B5EF4-FFF2-40B4-BE49-F238E27FC236}">
                <a16:creationId xmlns:a16="http://schemas.microsoft.com/office/drawing/2014/main" id="{4053000F-D3D7-3EBE-01DE-7BA7F21D655C}"/>
              </a:ext>
            </a:extLst>
          </p:cNvPr>
          <p:cNvSpPr>
            <a:spLocks noGrp="1"/>
          </p:cNvSpPr>
          <p:nvPr>
            <p:ph type="sldNum" sz="quarter" idx="12"/>
          </p:nvPr>
        </p:nvSpPr>
        <p:spPr/>
        <p:txBody>
          <a:bodyPr/>
          <a:lstStyle/>
          <a:p>
            <a:fld id="{C7F9A855-15D1-48D7-9E1C-D8026DE94176}" type="slidenum">
              <a:rPr lang="id-ID" smtClean="0">
                <a:solidFill>
                  <a:prstClr val="black">
                    <a:tint val="75000"/>
                  </a:prstClr>
                </a:solidFill>
              </a:rPr>
              <a:t>10</a:t>
            </a:fld>
            <a:endParaRPr lang="id-ID">
              <a:solidFill>
                <a:prstClr val="black">
                  <a:tint val="75000"/>
                </a:prstClr>
              </a:solidFill>
            </a:endParaRPr>
          </a:p>
        </p:txBody>
      </p:sp>
    </p:spTree>
    <p:extLst>
      <p:ext uri="{BB962C8B-B14F-4D97-AF65-F5344CB8AC3E}">
        <p14:creationId xmlns:p14="http://schemas.microsoft.com/office/powerpoint/2010/main" val="143681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F1FC3-8731-B2CD-8222-B74E16B2F30B}"/>
              </a:ext>
            </a:extLst>
          </p:cNvPr>
          <p:cNvSpPr>
            <a:spLocks noGrp="1"/>
          </p:cNvSpPr>
          <p:nvPr>
            <p:ph type="title"/>
          </p:nvPr>
        </p:nvSpPr>
        <p:spPr/>
        <p:txBody>
          <a:bodyPr>
            <a:normAutofit/>
          </a:bodyPr>
          <a:lstStyle/>
          <a:p>
            <a:r>
              <a:rPr kumimoji="1" lang="id-ID" altLang="id-ID" sz="3200"/>
              <a:t>Wujud Penerapan Manajemen Risiko</a:t>
            </a:r>
            <a:r>
              <a:rPr kumimoji="1" lang="en-US" altLang="id-ID" sz="3200"/>
              <a:t> </a:t>
            </a:r>
            <a:endParaRPr lang="en-ID" sz="3200"/>
          </a:p>
        </p:txBody>
      </p:sp>
      <p:sp>
        <p:nvSpPr>
          <p:cNvPr id="4" name="Freeform 5">
            <a:extLst>
              <a:ext uri="{FF2B5EF4-FFF2-40B4-BE49-F238E27FC236}">
                <a16:creationId xmlns:a16="http://schemas.microsoft.com/office/drawing/2014/main" id="{4E48790B-9A16-2E50-965A-3F8146750F6F}"/>
              </a:ext>
            </a:extLst>
          </p:cNvPr>
          <p:cNvSpPr/>
          <p:nvPr/>
        </p:nvSpPr>
        <p:spPr>
          <a:xfrm>
            <a:off x="0" y="2910970"/>
            <a:ext cx="12192000" cy="3947030"/>
          </a:xfrm>
          <a:custGeom>
            <a:avLst/>
            <a:gdLst>
              <a:gd name="connsiteX0" fmla="*/ 4065129 w 12192000"/>
              <a:gd name="connsiteY0" fmla="*/ 32 h 3875739"/>
              <a:gd name="connsiteX1" fmla="*/ 5162551 w 12192000"/>
              <a:gd name="connsiteY1" fmla="*/ 294339 h 3875739"/>
              <a:gd name="connsiteX2" fmla="*/ 6934201 w 12192000"/>
              <a:gd name="connsiteY2" fmla="*/ 1799289 h 3875739"/>
              <a:gd name="connsiteX3" fmla="*/ 9601200 w 12192000"/>
              <a:gd name="connsiteY3" fmla="*/ 122889 h 3875739"/>
              <a:gd name="connsiteX4" fmla="*/ 11945690 w 12192000"/>
              <a:gd name="connsiteY4" fmla="*/ 1084616 h 3875739"/>
              <a:gd name="connsiteX5" fmla="*/ 12192000 w 12192000"/>
              <a:gd name="connsiteY5" fmla="*/ 1266252 h 3875739"/>
              <a:gd name="connsiteX6" fmla="*/ 12192000 w 12192000"/>
              <a:gd name="connsiteY6" fmla="*/ 3151839 h 3875739"/>
              <a:gd name="connsiteX7" fmla="*/ 12192000 w 12192000"/>
              <a:gd name="connsiteY7" fmla="*/ 3570939 h 3875739"/>
              <a:gd name="connsiteX8" fmla="*/ 12192000 w 12192000"/>
              <a:gd name="connsiteY8" fmla="*/ 3875739 h 3875739"/>
              <a:gd name="connsiteX9" fmla="*/ 0 w 12192000"/>
              <a:gd name="connsiteY9" fmla="*/ 3875739 h 3875739"/>
              <a:gd name="connsiteX10" fmla="*/ 0 w 12192000"/>
              <a:gd name="connsiteY10" fmla="*/ 3570939 h 3875739"/>
              <a:gd name="connsiteX11" fmla="*/ 0 w 12192000"/>
              <a:gd name="connsiteY11" fmla="*/ 3151839 h 3875739"/>
              <a:gd name="connsiteX12" fmla="*/ 0 w 12192000"/>
              <a:gd name="connsiteY12" fmla="*/ 1050725 h 3875739"/>
              <a:gd name="connsiteX13" fmla="*/ 92253 w 12192000"/>
              <a:gd name="connsiteY13" fmla="*/ 1129632 h 3875739"/>
              <a:gd name="connsiteX14" fmla="*/ 1295401 w 12192000"/>
              <a:gd name="connsiteY14" fmla="*/ 2085039 h 3875739"/>
              <a:gd name="connsiteX15" fmla="*/ 3371851 w 12192000"/>
              <a:gd name="connsiteY15" fmla="*/ 160989 h 3875739"/>
              <a:gd name="connsiteX16" fmla="*/ 4065129 w 12192000"/>
              <a:gd name="connsiteY16" fmla="*/ 32 h 3875739"/>
              <a:gd name="connsiteX0" fmla="*/ 4655679 w 12192000"/>
              <a:gd name="connsiteY0" fmla="*/ 123 h 3913930"/>
              <a:gd name="connsiteX1" fmla="*/ 5162551 w 12192000"/>
              <a:gd name="connsiteY1" fmla="*/ 332530 h 3913930"/>
              <a:gd name="connsiteX2" fmla="*/ 6934201 w 12192000"/>
              <a:gd name="connsiteY2" fmla="*/ 1837480 h 3913930"/>
              <a:gd name="connsiteX3" fmla="*/ 9601200 w 12192000"/>
              <a:gd name="connsiteY3" fmla="*/ 161080 h 3913930"/>
              <a:gd name="connsiteX4" fmla="*/ 11945690 w 12192000"/>
              <a:gd name="connsiteY4" fmla="*/ 1122807 h 3913930"/>
              <a:gd name="connsiteX5" fmla="*/ 12192000 w 12192000"/>
              <a:gd name="connsiteY5" fmla="*/ 1304443 h 3913930"/>
              <a:gd name="connsiteX6" fmla="*/ 12192000 w 12192000"/>
              <a:gd name="connsiteY6" fmla="*/ 3190030 h 3913930"/>
              <a:gd name="connsiteX7" fmla="*/ 12192000 w 12192000"/>
              <a:gd name="connsiteY7" fmla="*/ 3609130 h 3913930"/>
              <a:gd name="connsiteX8" fmla="*/ 12192000 w 12192000"/>
              <a:gd name="connsiteY8" fmla="*/ 3913930 h 3913930"/>
              <a:gd name="connsiteX9" fmla="*/ 0 w 12192000"/>
              <a:gd name="connsiteY9" fmla="*/ 3913930 h 3913930"/>
              <a:gd name="connsiteX10" fmla="*/ 0 w 12192000"/>
              <a:gd name="connsiteY10" fmla="*/ 3609130 h 3913930"/>
              <a:gd name="connsiteX11" fmla="*/ 0 w 12192000"/>
              <a:gd name="connsiteY11" fmla="*/ 3190030 h 3913930"/>
              <a:gd name="connsiteX12" fmla="*/ 0 w 12192000"/>
              <a:gd name="connsiteY12" fmla="*/ 1088916 h 3913930"/>
              <a:gd name="connsiteX13" fmla="*/ 92253 w 12192000"/>
              <a:gd name="connsiteY13" fmla="*/ 1167823 h 3913930"/>
              <a:gd name="connsiteX14" fmla="*/ 1295401 w 12192000"/>
              <a:gd name="connsiteY14" fmla="*/ 2123230 h 3913930"/>
              <a:gd name="connsiteX15" fmla="*/ 3371851 w 12192000"/>
              <a:gd name="connsiteY15" fmla="*/ 199180 h 3913930"/>
              <a:gd name="connsiteX16" fmla="*/ 4655679 w 12192000"/>
              <a:gd name="connsiteY16" fmla="*/ 123 h 3913930"/>
              <a:gd name="connsiteX0" fmla="*/ 4655679 w 12192000"/>
              <a:gd name="connsiteY0" fmla="*/ 123 h 3913930"/>
              <a:gd name="connsiteX1" fmla="*/ 5162551 w 12192000"/>
              <a:gd name="connsiteY1" fmla="*/ 332530 h 3913930"/>
              <a:gd name="connsiteX2" fmla="*/ 6934201 w 12192000"/>
              <a:gd name="connsiteY2" fmla="*/ 1837480 h 3913930"/>
              <a:gd name="connsiteX3" fmla="*/ 9601200 w 12192000"/>
              <a:gd name="connsiteY3" fmla="*/ 161080 h 3913930"/>
              <a:gd name="connsiteX4" fmla="*/ 11945690 w 12192000"/>
              <a:gd name="connsiteY4" fmla="*/ 1122807 h 3913930"/>
              <a:gd name="connsiteX5" fmla="*/ 12192000 w 12192000"/>
              <a:gd name="connsiteY5" fmla="*/ 1304443 h 3913930"/>
              <a:gd name="connsiteX6" fmla="*/ 12192000 w 12192000"/>
              <a:gd name="connsiteY6" fmla="*/ 3190030 h 3913930"/>
              <a:gd name="connsiteX7" fmla="*/ 12192000 w 12192000"/>
              <a:gd name="connsiteY7" fmla="*/ 3609130 h 3913930"/>
              <a:gd name="connsiteX8" fmla="*/ 12192000 w 12192000"/>
              <a:gd name="connsiteY8" fmla="*/ 3913930 h 3913930"/>
              <a:gd name="connsiteX9" fmla="*/ 0 w 12192000"/>
              <a:gd name="connsiteY9" fmla="*/ 3913930 h 3913930"/>
              <a:gd name="connsiteX10" fmla="*/ 0 w 12192000"/>
              <a:gd name="connsiteY10" fmla="*/ 3609130 h 3913930"/>
              <a:gd name="connsiteX11" fmla="*/ 0 w 12192000"/>
              <a:gd name="connsiteY11" fmla="*/ 3190030 h 3913930"/>
              <a:gd name="connsiteX12" fmla="*/ 0 w 12192000"/>
              <a:gd name="connsiteY12" fmla="*/ 1088916 h 3913930"/>
              <a:gd name="connsiteX13" fmla="*/ 92253 w 12192000"/>
              <a:gd name="connsiteY13" fmla="*/ 1167823 h 3913930"/>
              <a:gd name="connsiteX14" fmla="*/ 1295401 w 12192000"/>
              <a:gd name="connsiteY14" fmla="*/ 2123230 h 3913930"/>
              <a:gd name="connsiteX15" fmla="*/ 3638551 w 12192000"/>
              <a:gd name="connsiteY15" fmla="*/ 370630 h 3913930"/>
              <a:gd name="connsiteX16" fmla="*/ 4655679 w 12192000"/>
              <a:gd name="connsiteY16" fmla="*/ 123 h 3913930"/>
              <a:gd name="connsiteX0" fmla="*/ 4655679 w 12192000"/>
              <a:gd name="connsiteY0" fmla="*/ 123 h 3913930"/>
              <a:gd name="connsiteX1" fmla="*/ 5162551 w 12192000"/>
              <a:gd name="connsiteY1" fmla="*/ 332530 h 3913930"/>
              <a:gd name="connsiteX2" fmla="*/ 6934201 w 12192000"/>
              <a:gd name="connsiteY2" fmla="*/ 1837480 h 3913930"/>
              <a:gd name="connsiteX3" fmla="*/ 9601200 w 12192000"/>
              <a:gd name="connsiteY3" fmla="*/ 161080 h 3913930"/>
              <a:gd name="connsiteX4" fmla="*/ 11945690 w 12192000"/>
              <a:gd name="connsiteY4" fmla="*/ 1122807 h 3913930"/>
              <a:gd name="connsiteX5" fmla="*/ 12192000 w 12192000"/>
              <a:gd name="connsiteY5" fmla="*/ 1304443 h 3913930"/>
              <a:gd name="connsiteX6" fmla="*/ 12192000 w 12192000"/>
              <a:gd name="connsiteY6" fmla="*/ 3190030 h 3913930"/>
              <a:gd name="connsiteX7" fmla="*/ 12192000 w 12192000"/>
              <a:gd name="connsiteY7" fmla="*/ 3609130 h 3913930"/>
              <a:gd name="connsiteX8" fmla="*/ 12192000 w 12192000"/>
              <a:gd name="connsiteY8" fmla="*/ 3913930 h 3913930"/>
              <a:gd name="connsiteX9" fmla="*/ 0 w 12192000"/>
              <a:gd name="connsiteY9" fmla="*/ 3913930 h 3913930"/>
              <a:gd name="connsiteX10" fmla="*/ 0 w 12192000"/>
              <a:gd name="connsiteY10" fmla="*/ 3609130 h 3913930"/>
              <a:gd name="connsiteX11" fmla="*/ 0 w 12192000"/>
              <a:gd name="connsiteY11" fmla="*/ 3190030 h 3913930"/>
              <a:gd name="connsiteX12" fmla="*/ 0 w 12192000"/>
              <a:gd name="connsiteY12" fmla="*/ 1088916 h 3913930"/>
              <a:gd name="connsiteX13" fmla="*/ 92253 w 12192000"/>
              <a:gd name="connsiteY13" fmla="*/ 1167823 h 3913930"/>
              <a:gd name="connsiteX14" fmla="*/ 1295401 w 12192000"/>
              <a:gd name="connsiteY14" fmla="*/ 2123230 h 3913930"/>
              <a:gd name="connsiteX15" fmla="*/ 3638551 w 12192000"/>
              <a:gd name="connsiteY15" fmla="*/ 370630 h 3913930"/>
              <a:gd name="connsiteX16" fmla="*/ 4655679 w 12192000"/>
              <a:gd name="connsiteY16" fmla="*/ 123 h 3913930"/>
              <a:gd name="connsiteX0" fmla="*/ 4655679 w 12192000"/>
              <a:gd name="connsiteY0" fmla="*/ 33223 h 3947030"/>
              <a:gd name="connsiteX1" fmla="*/ 5162551 w 12192000"/>
              <a:gd name="connsiteY1" fmla="*/ 365630 h 3947030"/>
              <a:gd name="connsiteX2" fmla="*/ 6934201 w 12192000"/>
              <a:gd name="connsiteY2" fmla="*/ 1870580 h 3947030"/>
              <a:gd name="connsiteX3" fmla="*/ 9601200 w 12192000"/>
              <a:gd name="connsiteY3" fmla="*/ 194180 h 3947030"/>
              <a:gd name="connsiteX4" fmla="*/ 11945690 w 12192000"/>
              <a:gd name="connsiteY4" fmla="*/ 1155907 h 3947030"/>
              <a:gd name="connsiteX5" fmla="*/ 12192000 w 12192000"/>
              <a:gd name="connsiteY5" fmla="*/ 1337543 h 3947030"/>
              <a:gd name="connsiteX6" fmla="*/ 12192000 w 12192000"/>
              <a:gd name="connsiteY6" fmla="*/ 3223130 h 3947030"/>
              <a:gd name="connsiteX7" fmla="*/ 12192000 w 12192000"/>
              <a:gd name="connsiteY7" fmla="*/ 3642230 h 3947030"/>
              <a:gd name="connsiteX8" fmla="*/ 12192000 w 12192000"/>
              <a:gd name="connsiteY8" fmla="*/ 3947030 h 3947030"/>
              <a:gd name="connsiteX9" fmla="*/ 0 w 12192000"/>
              <a:gd name="connsiteY9" fmla="*/ 3947030 h 3947030"/>
              <a:gd name="connsiteX10" fmla="*/ 0 w 12192000"/>
              <a:gd name="connsiteY10" fmla="*/ 3642230 h 3947030"/>
              <a:gd name="connsiteX11" fmla="*/ 0 w 12192000"/>
              <a:gd name="connsiteY11" fmla="*/ 3223130 h 3947030"/>
              <a:gd name="connsiteX12" fmla="*/ 0 w 12192000"/>
              <a:gd name="connsiteY12" fmla="*/ 1122016 h 3947030"/>
              <a:gd name="connsiteX13" fmla="*/ 92253 w 12192000"/>
              <a:gd name="connsiteY13" fmla="*/ 1200923 h 3947030"/>
              <a:gd name="connsiteX14" fmla="*/ 1295401 w 12192000"/>
              <a:gd name="connsiteY14" fmla="*/ 2156330 h 3947030"/>
              <a:gd name="connsiteX15" fmla="*/ 4686301 w 12192000"/>
              <a:gd name="connsiteY15" fmla="*/ 251330 h 3947030"/>
              <a:gd name="connsiteX16" fmla="*/ 4655679 w 12192000"/>
              <a:gd name="connsiteY16" fmla="*/ 33223 h 3947030"/>
              <a:gd name="connsiteX0" fmla="*/ 4655679 w 12192000"/>
              <a:gd name="connsiteY0" fmla="*/ 33223 h 3947030"/>
              <a:gd name="connsiteX1" fmla="*/ 5162551 w 12192000"/>
              <a:gd name="connsiteY1" fmla="*/ 365630 h 3947030"/>
              <a:gd name="connsiteX2" fmla="*/ 6934201 w 12192000"/>
              <a:gd name="connsiteY2" fmla="*/ 1870580 h 3947030"/>
              <a:gd name="connsiteX3" fmla="*/ 9601200 w 12192000"/>
              <a:gd name="connsiteY3" fmla="*/ 194180 h 3947030"/>
              <a:gd name="connsiteX4" fmla="*/ 11945690 w 12192000"/>
              <a:gd name="connsiteY4" fmla="*/ 1155907 h 3947030"/>
              <a:gd name="connsiteX5" fmla="*/ 12192000 w 12192000"/>
              <a:gd name="connsiteY5" fmla="*/ 1337543 h 3947030"/>
              <a:gd name="connsiteX6" fmla="*/ 12192000 w 12192000"/>
              <a:gd name="connsiteY6" fmla="*/ 3223130 h 3947030"/>
              <a:gd name="connsiteX7" fmla="*/ 12192000 w 12192000"/>
              <a:gd name="connsiteY7" fmla="*/ 3642230 h 3947030"/>
              <a:gd name="connsiteX8" fmla="*/ 12192000 w 12192000"/>
              <a:gd name="connsiteY8" fmla="*/ 3947030 h 3947030"/>
              <a:gd name="connsiteX9" fmla="*/ 0 w 12192000"/>
              <a:gd name="connsiteY9" fmla="*/ 3947030 h 3947030"/>
              <a:gd name="connsiteX10" fmla="*/ 0 w 12192000"/>
              <a:gd name="connsiteY10" fmla="*/ 3642230 h 3947030"/>
              <a:gd name="connsiteX11" fmla="*/ 0 w 12192000"/>
              <a:gd name="connsiteY11" fmla="*/ 3223130 h 3947030"/>
              <a:gd name="connsiteX12" fmla="*/ 0 w 12192000"/>
              <a:gd name="connsiteY12" fmla="*/ 1122016 h 3947030"/>
              <a:gd name="connsiteX13" fmla="*/ 92253 w 12192000"/>
              <a:gd name="connsiteY13" fmla="*/ 1200923 h 3947030"/>
              <a:gd name="connsiteX14" fmla="*/ 1295401 w 12192000"/>
              <a:gd name="connsiteY14" fmla="*/ 2156330 h 3947030"/>
              <a:gd name="connsiteX15" fmla="*/ 4686301 w 12192000"/>
              <a:gd name="connsiteY15" fmla="*/ 251330 h 3947030"/>
              <a:gd name="connsiteX16" fmla="*/ 4655679 w 12192000"/>
              <a:gd name="connsiteY16" fmla="*/ 33223 h 394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3947030">
                <a:moveTo>
                  <a:pt x="4655679" y="33223"/>
                </a:moveTo>
                <a:cubicBezTo>
                  <a:pt x="5027067" y="30866"/>
                  <a:pt x="4782797" y="59404"/>
                  <a:pt x="5162551" y="365630"/>
                </a:cubicBezTo>
                <a:cubicBezTo>
                  <a:pt x="5542305" y="671856"/>
                  <a:pt x="6194425" y="1899155"/>
                  <a:pt x="6934201" y="1870580"/>
                </a:cubicBezTo>
                <a:cubicBezTo>
                  <a:pt x="7673975" y="1842005"/>
                  <a:pt x="8674100" y="241805"/>
                  <a:pt x="9601200" y="194180"/>
                </a:cubicBezTo>
                <a:cubicBezTo>
                  <a:pt x="10296525" y="158461"/>
                  <a:pt x="11272242" y="685313"/>
                  <a:pt x="11945690" y="1155907"/>
                </a:cubicBezTo>
                <a:lnTo>
                  <a:pt x="12192000" y="1337543"/>
                </a:lnTo>
                <a:lnTo>
                  <a:pt x="12192000" y="3223130"/>
                </a:lnTo>
                <a:lnTo>
                  <a:pt x="12192000" y="3642230"/>
                </a:lnTo>
                <a:lnTo>
                  <a:pt x="12192000" y="3947030"/>
                </a:lnTo>
                <a:lnTo>
                  <a:pt x="0" y="3947030"/>
                </a:lnTo>
                <a:lnTo>
                  <a:pt x="0" y="3642230"/>
                </a:lnTo>
                <a:lnTo>
                  <a:pt x="0" y="3223130"/>
                </a:lnTo>
                <a:lnTo>
                  <a:pt x="0" y="1122016"/>
                </a:lnTo>
                <a:lnTo>
                  <a:pt x="92253" y="1200923"/>
                </a:lnTo>
                <a:cubicBezTo>
                  <a:pt x="440966" y="1531773"/>
                  <a:pt x="871935" y="2256740"/>
                  <a:pt x="1295401" y="2156330"/>
                </a:cubicBezTo>
                <a:cubicBezTo>
                  <a:pt x="1911351" y="2010280"/>
                  <a:pt x="3375026" y="-802770"/>
                  <a:pt x="4686301" y="251330"/>
                </a:cubicBezTo>
                <a:cubicBezTo>
                  <a:pt x="5385198" y="-127289"/>
                  <a:pt x="4432847" y="34636"/>
                  <a:pt x="4655679" y="3322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F7C546CE-2C91-1758-A709-D2373D66C101}"/>
              </a:ext>
            </a:extLst>
          </p:cNvPr>
          <p:cNvPicPr>
            <a:picLocks noChangeAspect="1"/>
          </p:cNvPicPr>
          <p:nvPr/>
        </p:nvPicPr>
        <p:blipFill>
          <a:blip r:embed="rId3">
            <a:extLst>
              <a:ext uri="{28A0092B-C50C-407E-A947-70E740481C1C}">
                <a14:useLocalDpi xmlns:a14="http://schemas.microsoft.com/office/drawing/2010/main" val="0"/>
              </a:ext>
            </a:extLst>
          </a:blip>
          <a:srcRect l="23673" t="21641" r="25839" b="34500"/>
          <a:stretch>
            <a:fillRect/>
          </a:stretch>
        </p:blipFill>
        <p:spPr>
          <a:xfrm>
            <a:off x="8839200" y="2476499"/>
            <a:ext cx="1533526" cy="1533526"/>
          </a:xfrm>
          <a:custGeom>
            <a:avLst/>
            <a:gdLst>
              <a:gd name="connsiteX0" fmla="*/ 766763 w 1533526"/>
              <a:gd name="connsiteY0" fmla="*/ 0 h 1533526"/>
              <a:gd name="connsiteX1" fmla="*/ 1533526 w 1533526"/>
              <a:gd name="connsiteY1" fmla="*/ 766763 h 1533526"/>
              <a:gd name="connsiteX2" fmla="*/ 766763 w 1533526"/>
              <a:gd name="connsiteY2" fmla="*/ 1533526 h 1533526"/>
              <a:gd name="connsiteX3" fmla="*/ 0 w 1533526"/>
              <a:gd name="connsiteY3" fmla="*/ 766763 h 1533526"/>
              <a:gd name="connsiteX4" fmla="*/ 766763 w 1533526"/>
              <a:gd name="connsiteY4" fmla="*/ 0 h 153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26" h="1533526">
                <a:moveTo>
                  <a:pt x="766763" y="0"/>
                </a:moveTo>
                <a:cubicBezTo>
                  <a:pt x="1190235" y="0"/>
                  <a:pt x="1533526" y="343291"/>
                  <a:pt x="1533526" y="766763"/>
                </a:cubicBezTo>
                <a:cubicBezTo>
                  <a:pt x="1533526" y="1190235"/>
                  <a:pt x="1190235" y="1533526"/>
                  <a:pt x="766763" y="1533526"/>
                </a:cubicBezTo>
                <a:cubicBezTo>
                  <a:pt x="343291" y="1533526"/>
                  <a:pt x="0" y="1190235"/>
                  <a:pt x="0" y="766763"/>
                </a:cubicBezTo>
                <a:cubicBezTo>
                  <a:pt x="0" y="343291"/>
                  <a:pt x="343291" y="0"/>
                  <a:pt x="766763" y="0"/>
                </a:cubicBezTo>
                <a:close/>
              </a:path>
            </a:pathLst>
          </a:custGeom>
        </p:spPr>
      </p:pic>
      <p:sp>
        <p:nvSpPr>
          <p:cNvPr id="6" name="Round Same Side Corner Rectangle 11">
            <a:extLst>
              <a:ext uri="{FF2B5EF4-FFF2-40B4-BE49-F238E27FC236}">
                <a16:creationId xmlns:a16="http://schemas.microsoft.com/office/drawing/2014/main" id="{A0C57ABB-0ED8-165A-F124-4D1D917C2A7C}"/>
              </a:ext>
            </a:extLst>
          </p:cNvPr>
          <p:cNvSpPr/>
          <p:nvPr/>
        </p:nvSpPr>
        <p:spPr>
          <a:xfrm rot="14051618" flipH="1">
            <a:off x="9154881" y="4603004"/>
            <a:ext cx="2476594" cy="1840063"/>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cxnSp>
        <p:nvCxnSpPr>
          <p:cNvPr id="7" name="Straight Connector 6">
            <a:extLst>
              <a:ext uri="{FF2B5EF4-FFF2-40B4-BE49-F238E27FC236}">
                <a16:creationId xmlns:a16="http://schemas.microsoft.com/office/drawing/2014/main" id="{1DC13F0C-F5D3-BB26-062F-82CD6D46C762}"/>
              </a:ext>
            </a:extLst>
          </p:cNvPr>
          <p:cNvCxnSpPr>
            <a:stCxn id="25" idx="4"/>
            <a:endCxn id="22" idx="0"/>
          </p:cNvCxnSpPr>
          <p:nvPr/>
        </p:nvCxnSpPr>
        <p:spPr>
          <a:xfrm>
            <a:off x="2594359" y="1645886"/>
            <a:ext cx="9562" cy="36978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3A9DCF8-93E9-A2A2-BECE-D8F4E9AC0F09}"/>
              </a:ext>
            </a:extLst>
          </p:cNvPr>
          <p:cNvCxnSpPr>
            <a:stCxn id="26" idx="4"/>
            <a:endCxn id="23" idx="0"/>
          </p:cNvCxnSpPr>
          <p:nvPr/>
        </p:nvCxnSpPr>
        <p:spPr>
          <a:xfrm flipH="1">
            <a:off x="6113972" y="1645886"/>
            <a:ext cx="7757" cy="36978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CF8AB8-A9F4-3A4D-7808-ED8FE0773877}"/>
              </a:ext>
            </a:extLst>
          </p:cNvPr>
          <p:cNvCxnSpPr>
            <a:stCxn id="27" idx="4"/>
            <a:endCxn id="24" idx="0"/>
          </p:cNvCxnSpPr>
          <p:nvPr/>
        </p:nvCxnSpPr>
        <p:spPr>
          <a:xfrm flipH="1">
            <a:off x="9878138" y="1645886"/>
            <a:ext cx="2783" cy="36978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1D27D13-6442-ECE6-CF92-0F38070B03B0}"/>
              </a:ext>
            </a:extLst>
          </p:cNvPr>
          <p:cNvGrpSpPr/>
          <p:nvPr/>
        </p:nvGrpSpPr>
        <p:grpSpPr>
          <a:xfrm>
            <a:off x="701910" y="872669"/>
            <a:ext cx="10884886" cy="5841511"/>
            <a:chOff x="687056" y="968839"/>
            <a:chExt cx="9430918" cy="5167500"/>
          </a:xfrm>
        </p:grpSpPr>
        <p:sp>
          <p:nvSpPr>
            <p:cNvPr id="11" name="Arrow: Right 10">
              <a:extLst>
                <a:ext uri="{FF2B5EF4-FFF2-40B4-BE49-F238E27FC236}">
                  <a16:creationId xmlns:a16="http://schemas.microsoft.com/office/drawing/2014/main" id="{E8FC4E3B-7F51-AD7E-1D6D-E7BF0206A329}"/>
                </a:ext>
              </a:extLst>
            </p:cNvPr>
            <p:cNvSpPr/>
            <p:nvPr/>
          </p:nvSpPr>
          <p:spPr>
            <a:xfrm rot="5400000" flipH="1">
              <a:off x="4935495" y="-141915"/>
              <a:ext cx="934040" cy="9430918"/>
            </a:xfrm>
            <a:prstGeom prst="rightArrow">
              <a:avLst/>
            </a:prstGeom>
            <a:solidFill>
              <a:srgbClr val="C00000"/>
            </a:solidFill>
            <a:ln w="28575">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id-ID">
                <a:solidFill>
                  <a:schemeClr val="tx1"/>
                </a:solidFill>
              </a:endParaRPr>
            </a:p>
          </p:txBody>
        </p:sp>
        <p:grpSp>
          <p:nvGrpSpPr>
            <p:cNvPr id="12" name="Group 11">
              <a:extLst>
                <a:ext uri="{FF2B5EF4-FFF2-40B4-BE49-F238E27FC236}">
                  <a16:creationId xmlns:a16="http://schemas.microsoft.com/office/drawing/2014/main" id="{68A7487D-8963-2BEA-3142-8407BAE4D94A}"/>
                </a:ext>
              </a:extLst>
            </p:cNvPr>
            <p:cNvGrpSpPr/>
            <p:nvPr/>
          </p:nvGrpSpPr>
          <p:grpSpPr>
            <a:xfrm>
              <a:off x="1028632" y="968839"/>
              <a:ext cx="9061928" cy="3024336"/>
              <a:chOff x="-70219" y="2028775"/>
              <a:chExt cx="9061928" cy="3024336"/>
            </a:xfrm>
          </p:grpSpPr>
          <p:sp>
            <p:nvSpPr>
              <p:cNvPr id="22" name="Rounded Rectangle 16">
                <a:extLst>
                  <a:ext uri="{FF2B5EF4-FFF2-40B4-BE49-F238E27FC236}">
                    <a16:creationId xmlns:a16="http://schemas.microsoft.com/office/drawing/2014/main" id="{5B222418-0C9D-C312-F19F-1A5F83F85D52}"/>
                  </a:ext>
                </a:extLst>
              </p:cNvPr>
              <p:cNvSpPr/>
              <p:nvPr/>
            </p:nvSpPr>
            <p:spPr>
              <a:xfrm>
                <a:off x="-70219" y="3039897"/>
                <a:ext cx="2612740" cy="2013214"/>
              </a:xfrm>
              <a:prstGeom prst="roundRect">
                <a:avLst/>
              </a:prstGeom>
            </p:spPr>
            <p:style>
              <a:lnRef idx="3">
                <a:schemeClr val="lt1"/>
              </a:lnRef>
              <a:fillRef idx="1">
                <a:schemeClr val="accent4"/>
              </a:fillRef>
              <a:effectRef idx="1">
                <a:schemeClr val="accent4"/>
              </a:effectRef>
              <a:fontRef idx="minor">
                <a:schemeClr val="lt1"/>
              </a:fontRef>
            </p:style>
            <p:txBody>
              <a:bodyPr lIns="91407" tIns="45704" rIns="91407" bIns="45704" rtlCol="0" anchor="ctr"/>
              <a:lstStyle/>
              <a:p>
                <a:pPr algn="ctr"/>
                <a:r>
                  <a:rPr lang="id-ID" sz="2800" b="1" dirty="0">
                    <a:solidFill>
                      <a:schemeClr val="tx1"/>
                    </a:solidFill>
                    <a:latin typeface="Cambria" pitchFamily="18" charset="0"/>
                  </a:rPr>
                  <a:t>Pengembangan Budaya Sadar Risiko</a:t>
                </a:r>
                <a:endParaRPr lang="en-US" sz="2800" b="1" dirty="0">
                  <a:solidFill>
                    <a:schemeClr val="tx1"/>
                  </a:solidFill>
                  <a:latin typeface="Cambria" pitchFamily="18" charset="0"/>
                </a:endParaRPr>
              </a:p>
            </p:txBody>
          </p:sp>
          <p:sp>
            <p:nvSpPr>
              <p:cNvPr id="23" name="Rounded Rectangle 17">
                <a:extLst>
                  <a:ext uri="{FF2B5EF4-FFF2-40B4-BE49-F238E27FC236}">
                    <a16:creationId xmlns:a16="http://schemas.microsoft.com/office/drawing/2014/main" id="{F2438580-20FF-3C95-33FE-72BC058BF0DF}"/>
                  </a:ext>
                </a:extLst>
              </p:cNvPr>
              <p:cNvSpPr/>
              <p:nvPr/>
            </p:nvSpPr>
            <p:spPr>
              <a:xfrm>
                <a:off x="3019356" y="3039897"/>
                <a:ext cx="2515969" cy="2013214"/>
              </a:xfrm>
              <a:prstGeom prst="roundRect">
                <a:avLst/>
              </a:prstGeom>
            </p:spPr>
            <p:style>
              <a:lnRef idx="3">
                <a:schemeClr val="lt1"/>
              </a:lnRef>
              <a:fillRef idx="1">
                <a:schemeClr val="accent5"/>
              </a:fillRef>
              <a:effectRef idx="1">
                <a:schemeClr val="accent5"/>
              </a:effectRef>
              <a:fontRef idx="minor">
                <a:schemeClr val="lt1"/>
              </a:fontRef>
            </p:style>
            <p:txBody>
              <a:bodyPr lIns="91407" tIns="45704" rIns="91407" bIns="45704" rtlCol="0" anchor="ctr"/>
              <a:lstStyle/>
              <a:p>
                <a:pPr algn="ctr"/>
                <a:r>
                  <a:rPr lang="id-ID" sz="2800" b="1" dirty="0">
                    <a:solidFill>
                      <a:schemeClr val="bg1"/>
                    </a:solidFill>
                    <a:latin typeface="Cambria" pitchFamily="18" charset="0"/>
                  </a:rPr>
                  <a:t>Pembentukan Struktur Manajemen Risiko</a:t>
                </a:r>
                <a:endParaRPr lang="en-US" sz="2800" b="1" dirty="0">
                  <a:solidFill>
                    <a:schemeClr val="bg1"/>
                  </a:solidFill>
                  <a:latin typeface="Cambria" pitchFamily="18" charset="0"/>
                </a:endParaRPr>
              </a:p>
            </p:txBody>
          </p:sp>
          <p:sp>
            <p:nvSpPr>
              <p:cNvPr id="24" name="Rounded Rectangle 18">
                <a:extLst>
                  <a:ext uri="{FF2B5EF4-FFF2-40B4-BE49-F238E27FC236}">
                    <a16:creationId xmlns:a16="http://schemas.microsoft.com/office/drawing/2014/main" id="{0D11293A-CF04-8EB1-5A65-6FEAC1FA09A8}"/>
                  </a:ext>
                </a:extLst>
              </p:cNvPr>
              <p:cNvSpPr/>
              <p:nvPr/>
            </p:nvSpPr>
            <p:spPr>
              <a:xfrm>
                <a:off x="6085695" y="3039897"/>
                <a:ext cx="2906014" cy="2013214"/>
              </a:xfrm>
              <a:prstGeom prst="roundRect">
                <a:avLst/>
              </a:prstGeom>
              <a:solidFill>
                <a:schemeClr val="tx1">
                  <a:lumMod val="50000"/>
                  <a:lumOff val="50000"/>
                </a:schemeClr>
              </a:solidFill>
            </p:spPr>
            <p:style>
              <a:lnRef idx="3">
                <a:schemeClr val="lt1"/>
              </a:lnRef>
              <a:fillRef idx="1">
                <a:schemeClr val="accent3"/>
              </a:fillRef>
              <a:effectRef idx="1">
                <a:schemeClr val="accent3"/>
              </a:effectRef>
              <a:fontRef idx="minor">
                <a:schemeClr val="lt1"/>
              </a:fontRef>
            </p:style>
            <p:txBody>
              <a:bodyPr lIns="91407" tIns="45704" rIns="91407" bIns="45704" rtlCol="0" anchor="ctr"/>
              <a:lstStyle/>
              <a:p>
                <a:pPr algn="ctr"/>
                <a:r>
                  <a:rPr lang="id-ID" sz="2800" b="1" dirty="0">
                    <a:solidFill>
                      <a:schemeClr val="bg1"/>
                    </a:solidFill>
                    <a:latin typeface="Cambria" pitchFamily="18" charset="0"/>
                  </a:rPr>
                  <a:t>Penyelenggaraan Proses Manajemen Risiko</a:t>
                </a:r>
                <a:endParaRPr lang="en-US" sz="2800" b="1" dirty="0">
                  <a:solidFill>
                    <a:schemeClr val="bg1"/>
                  </a:solidFill>
                  <a:latin typeface="Cambria" pitchFamily="18" charset="0"/>
                </a:endParaRPr>
              </a:p>
            </p:txBody>
          </p:sp>
          <p:sp>
            <p:nvSpPr>
              <p:cNvPr id="25" name="Oval 24">
                <a:extLst>
                  <a:ext uri="{FF2B5EF4-FFF2-40B4-BE49-F238E27FC236}">
                    <a16:creationId xmlns:a16="http://schemas.microsoft.com/office/drawing/2014/main" id="{F31957EC-2DAE-C7F0-F76E-BAFA24BC6484}"/>
                  </a:ext>
                </a:extLst>
              </p:cNvPr>
              <p:cNvSpPr/>
              <p:nvPr/>
            </p:nvSpPr>
            <p:spPr>
              <a:xfrm>
                <a:off x="831866" y="2028775"/>
                <a:ext cx="792000" cy="684000"/>
              </a:xfrm>
              <a:prstGeom prst="ellipse">
                <a:avLst/>
              </a:prstGeom>
            </p:spPr>
            <p:style>
              <a:lnRef idx="0">
                <a:schemeClr val="accent4"/>
              </a:lnRef>
              <a:fillRef idx="3">
                <a:schemeClr val="accent4"/>
              </a:fillRef>
              <a:effectRef idx="3">
                <a:schemeClr val="accent4"/>
              </a:effectRef>
              <a:fontRef idx="minor">
                <a:schemeClr val="lt1"/>
              </a:fontRef>
            </p:style>
            <p:txBody>
              <a:bodyPr lIns="91407" tIns="45704" rIns="91407" bIns="45704" rtlCol="0" anchor="ctr"/>
              <a:lstStyle/>
              <a:p>
                <a:pPr algn="ctr"/>
                <a:r>
                  <a:rPr lang="en-US" sz="3200" b="1" dirty="0">
                    <a:solidFill>
                      <a:schemeClr val="tx1"/>
                    </a:solidFill>
                    <a:latin typeface="Cambria" pitchFamily="18" charset="0"/>
                  </a:rPr>
                  <a:t>1</a:t>
                </a:r>
              </a:p>
            </p:txBody>
          </p:sp>
          <p:sp>
            <p:nvSpPr>
              <p:cNvPr id="26" name="Oval 25">
                <a:extLst>
                  <a:ext uri="{FF2B5EF4-FFF2-40B4-BE49-F238E27FC236}">
                    <a16:creationId xmlns:a16="http://schemas.microsoft.com/office/drawing/2014/main" id="{6DA8CB70-CED7-E73D-9621-CF959616DBBF}"/>
                  </a:ext>
                </a:extLst>
              </p:cNvPr>
              <p:cNvSpPr/>
              <p:nvPr/>
            </p:nvSpPr>
            <p:spPr>
              <a:xfrm>
                <a:off x="3888062" y="2028775"/>
                <a:ext cx="792000" cy="684000"/>
              </a:xfrm>
              <a:prstGeom prst="ellipse">
                <a:avLst/>
              </a:prstGeom>
            </p:spPr>
            <p:style>
              <a:lnRef idx="0">
                <a:schemeClr val="accent5"/>
              </a:lnRef>
              <a:fillRef idx="3">
                <a:schemeClr val="accent5"/>
              </a:fillRef>
              <a:effectRef idx="3">
                <a:schemeClr val="accent5"/>
              </a:effectRef>
              <a:fontRef idx="minor">
                <a:schemeClr val="lt1"/>
              </a:fontRef>
            </p:style>
            <p:txBody>
              <a:bodyPr lIns="91407" tIns="45704" rIns="91407" bIns="45704" rtlCol="0" anchor="ctr"/>
              <a:lstStyle/>
              <a:p>
                <a:pPr algn="ctr"/>
                <a:r>
                  <a:rPr lang="en-US" sz="3200" b="1" dirty="0">
                    <a:solidFill>
                      <a:schemeClr val="tx1"/>
                    </a:solidFill>
                    <a:latin typeface="Cambria" pitchFamily="18" charset="0"/>
                  </a:rPr>
                  <a:t>2</a:t>
                </a:r>
              </a:p>
            </p:txBody>
          </p:sp>
          <p:sp>
            <p:nvSpPr>
              <p:cNvPr id="27" name="Oval 26">
                <a:extLst>
                  <a:ext uri="{FF2B5EF4-FFF2-40B4-BE49-F238E27FC236}">
                    <a16:creationId xmlns:a16="http://schemas.microsoft.com/office/drawing/2014/main" id="{1C80D9EB-2964-4E01-BDDB-07F1AAE3B829}"/>
                  </a:ext>
                </a:extLst>
              </p:cNvPr>
              <p:cNvSpPr/>
              <p:nvPr/>
            </p:nvSpPr>
            <p:spPr>
              <a:xfrm>
                <a:off x="7145113" y="2028775"/>
                <a:ext cx="792000" cy="684000"/>
              </a:xfrm>
              <a:prstGeom prst="ellipse">
                <a:avLst/>
              </a:prstGeom>
            </p:spPr>
            <p:style>
              <a:lnRef idx="0">
                <a:schemeClr val="accent3"/>
              </a:lnRef>
              <a:fillRef idx="3">
                <a:schemeClr val="accent3"/>
              </a:fillRef>
              <a:effectRef idx="3">
                <a:schemeClr val="accent3"/>
              </a:effectRef>
              <a:fontRef idx="minor">
                <a:schemeClr val="lt1"/>
              </a:fontRef>
            </p:style>
            <p:txBody>
              <a:bodyPr lIns="91407" tIns="45704" rIns="91407" bIns="45704" rtlCol="0" anchor="ctr"/>
              <a:lstStyle/>
              <a:p>
                <a:pPr algn="ctr"/>
                <a:r>
                  <a:rPr lang="en-US" sz="3200" b="1" dirty="0">
                    <a:solidFill>
                      <a:schemeClr val="tx1"/>
                    </a:solidFill>
                    <a:latin typeface="Cambria" pitchFamily="18" charset="0"/>
                  </a:rPr>
                  <a:t>3</a:t>
                </a:r>
              </a:p>
            </p:txBody>
          </p:sp>
        </p:grpSp>
        <p:sp>
          <p:nvSpPr>
            <p:cNvPr id="17" name="Rectangle 16">
              <a:extLst>
                <a:ext uri="{FF2B5EF4-FFF2-40B4-BE49-F238E27FC236}">
                  <a16:creationId xmlns:a16="http://schemas.microsoft.com/office/drawing/2014/main" id="{9304F517-1636-555B-C645-7F5A94B817CB}"/>
                </a:ext>
              </a:extLst>
            </p:cNvPr>
            <p:cNvSpPr/>
            <p:nvPr/>
          </p:nvSpPr>
          <p:spPr>
            <a:xfrm>
              <a:off x="3067637" y="5202298"/>
              <a:ext cx="4669755" cy="9340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Bahnschrift Condensed" panose="020B0502040204020203" pitchFamily="34" charset="0"/>
                </a:rPr>
                <a:t>APIP </a:t>
              </a:r>
            </a:p>
            <a:p>
              <a:pPr algn="ctr"/>
              <a:r>
                <a:rPr lang="en-US" sz="3600">
                  <a:solidFill>
                    <a:schemeClr val="tx1"/>
                  </a:solidFill>
                  <a:latin typeface="Bahnschrift Condensed" panose="020B0502040204020203" pitchFamily="34" charset="0"/>
                </a:rPr>
                <a:t>(Assurance + Consulting)</a:t>
              </a:r>
              <a:endParaRPr lang="id-ID" sz="3600" dirty="0">
                <a:solidFill>
                  <a:schemeClr val="tx1"/>
                </a:solidFill>
                <a:latin typeface="Bahnschrift Condensed" panose="020B0502040204020203" pitchFamily="34" charset="0"/>
              </a:endParaRPr>
            </a:p>
          </p:txBody>
        </p:sp>
      </p:grpSp>
      <p:sp>
        <p:nvSpPr>
          <p:cNvPr id="3" name="Slide Number Placeholder 2">
            <a:extLst>
              <a:ext uri="{FF2B5EF4-FFF2-40B4-BE49-F238E27FC236}">
                <a16:creationId xmlns:a16="http://schemas.microsoft.com/office/drawing/2014/main" id="{808C9A5E-5FF0-DACC-FBF8-1296A54AE948}"/>
              </a:ext>
            </a:extLst>
          </p:cNvPr>
          <p:cNvSpPr>
            <a:spLocks noGrp="1"/>
          </p:cNvSpPr>
          <p:nvPr>
            <p:ph type="sldNum" sz="quarter" idx="12"/>
          </p:nvPr>
        </p:nvSpPr>
        <p:spPr/>
        <p:txBody>
          <a:bodyPr/>
          <a:lstStyle/>
          <a:p>
            <a:fld id="{C7F9A855-15D1-48D7-9E1C-D8026DE94176}" type="slidenum">
              <a:rPr lang="id-ID" smtClean="0">
                <a:solidFill>
                  <a:prstClr val="black">
                    <a:tint val="75000"/>
                  </a:prstClr>
                </a:solidFill>
              </a:rPr>
              <a:t>11</a:t>
            </a:fld>
            <a:endParaRPr lang="id-ID">
              <a:solidFill>
                <a:prstClr val="black">
                  <a:tint val="75000"/>
                </a:prstClr>
              </a:solidFill>
            </a:endParaRPr>
          </a:p>
        </p:txBody>
      </p:sp>
    </p:spTree>
    <p:extLst>
      <p:ext uri="{BB962C8B-B14F-4D97-AF65-F5344CB8AC3E}">
        <p14:creationId xmlns:p14="http://schemas.microsoft.com/office/powerpoint/2010/main" val="138210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5A64-E90B-A777-D4F3-691836A7ECDF}"/>
              </a:ext>
            </a:extLst>
          </p:cNvPr>
          <p:cNvSpPr>
            <a:spLocks noGrp="1"/>
          </p:cNvSpPr>
          <p:nvPr>
            <p:ph type="title"/>
          </p:nvPr>
        </p:nvSpPr>
        <p:spPr/>
        <p:txBody>
          <a:bodyPr/>
          <a:lstStyle/>
          <a:p>
            <a:r>
              <a:rPr lang="en-US"/>
              <a:t>Pembangunan Budaya Risiko</a:t>
            </a:r>
            <a:endParaRPr lang="en-ID"/>
          </a:p>
        </p:txBody>
      </p:sp>
      <p:pic>
        <p:nvPicPr>
          <p:cNvPr id="13" name="Picture Placeholder 9">
            <a:extLst>
              <a:ext uri="{FF2B5EF4-FFF2-40B4-BE49-F238E27FC236}">
                <a16:creationId xmlns:a16="http://schemas.microsoft.com/office/drawing/2014/main" id="{CF4F71BB-1A3F-714F-D280-0032E1960BA0}"/>
              </a:ext>
            </a:extLst>
          </p:cNvPr>
          <p:cNvPicPr>
            <a:picLocks noChangeAspect="1"/>
          </p:cNvPicPr>
          <p:nvPr/>
        </p:nvPicPr>
        <p:blipFill>
          <a:blip r:embed="rId2">
            <a:extLst>
              <a:ext uri="{28A0092B-C50C-407E-A947-70E740481C1C}">
                <a14:useLocalDpi xmlns:a14="http://schemas.microsoft.com/office/drawing/2010/main" val="0"/>
              </a:ext>
            </a:extLst>
          </a:blip>
          <a:srcRect t="1009" b="1009"/>
          <a:stretch>
            <a:fillRect/>
          </a:stretch>
        </p:blipFill>
        <p:spPr>
          <a:xfrm>
            <a:off x="333041" y="1238479"/>
            <a:ext cx="5556046" cy="4781322"/>
          </a:xfrm>
          <a:custGeom>
            <a:avLst/>
            <a:gdLst>
              <a:gd name="connsiteX0" fmla="*/ 0 w 4248150"/>
              <a:gd name="connsiteY0" fmla="*/ 0 h 4163074"/>
              <a:gd name="connsiteX1" fmla="*/ 4248150 w 4248150"/>
              <a:gd name="connsiteY1" fmla="*/ 0 h 4163074"/>
              <a:gd name="connsiteX2" fmla="*/ 4248150 w 4248150"/>
              <a:gd name="connsiteY2" fmla="*/ 4163074 h 4163074"/>
              <a:gd name="connsiteX3" fmla="*/ 0 w 4248150"/>
              <a:gd name="connsiteY3" fmla="*/ 4163074 h 4163074"/>
            </a:gdLst>
            <a:ahLst/>
            <a:cxnLst>
              <a:cxn ang="0">
                <a:pos x="connsiteX0" y="connsiteY0"/>
              </a:cxn>
              <a:cxn ang="0">
                <a:pos x="connsiteX1" y="connsiteY1"/>
              </a:cxn>
              <a:cxn ang="0">
                <a:pos x="connsiteX2" y="connsiteY2"/>
              </a:cxn>
              <a:cxn ang="0">
                <a:pos x="connsiteX3" y="connsiteY3"/>
              </a:cxn>
            </a:cxnLst>
            <a:rect l="l" t="t" r="r" b="b"/>
            <a:pathLst>
              <a:path w="4248150" h="4163074">
                <a:moveTo>
                  <a:pt x="0" y="0"/>
                </a:moveTo>
                <a:lnTo>
                  <a:pt x="4248150" y="0"/>
                </a:lnTo>
                <a:lnTo>
                  <a:pt x="4248150" y="4163074"/>
                </a:lnTo>
                <a:lnTo>
                  <a:pt x="0" y="4163074"/>
                </a:lnTo>
                <a:close/>
              </a:path>
            </a:pathLst>
          </a:custGeom>
        </p:spPr>
      </p:pic>
      <p:pic>
        <p:nvPicPr>
          <p:cNvPr id="14" name="Picture 13">
            <a:extLst>
              <a:ext uri="{FF2B5EF4-FFF2-40B4-BE49-F238E27FC236}">
                <a16:creationId xmlns:a16="http://schemas.microsoft.com/office/drawing/2014/main" id="{5E3FA1A6-4B2C-7BED-6211-985402C382F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27103" y="1850643"/>
            <a:ext cx="5613352" cy="4702557"/>
          </a:xfrm>
          <a:prstGeom prst="rect">
            <a:avLst/>
          </a:prstGeom>
        </p:spPr>
      </p:pic>
      <p:sp>
        <p:nvSpPr>
          <p:cNvPr id="15" name="Rectangle 1">
            <a:extLst>
              <a:ext uri="{FF2B5EF4-FFF2-40B4-BE49-F238E27FC236}">
                <a16:creationId xmlns:a16="http://schemas.microsoft.com/office/drawing/2014/main" id="{05C2DA97-A465-F40B-373D-5819E652EAE5}"/>
              </a:ext>
            </a:extLst>
          </p:cNvPr>
          <p:cNvSpPr>
            <a:spLocks noChangeArrowheads="1"/>
          </p:cNvSpPr>
          <p:nvPr/>
        </p:nvSpPr>
        <p:spPr bwMode="auto">
          <a:xfrm>
            <a:off x="347257" y="1331410"/>
            <a:ext cx="5183093" cy="492426"/>
          </a:xfrm>
          <a:prstGeom prst="rect">
            <a:avLst/>
          </a:prstGeom>
          <a:noFill/>
          <a:ln w="9525">
            <a:noFill/>
            <a:miter lim="800000"/>
            <a:headEnd/>
            <a:tailEnd/>
          </a:ln>
          <a:effectLst/>
        </p:spPr>
        <p:txBody>
          <a:bodyPr vert="horz" wrap="square" lIns="60945" tIns="30472" rIns="60945" bIns="30472" numCol="1" anchor="ctr" anchorCtr="0" compatLnSpc="1">
            <a:prstTxWarp prst="textNoShape">
              <a:avLst/>
            </a:prstTxWarp>
            <a:spAutoFit/>
          </a:bodyPr>
          <a:lstStyle/>
          <a:p>
            <a:pPr algn="ctr" defTabSz="609448" eaLnBrk="1" hangingPunct="1"/>
            <a:r>
              <a:rPr lang="id-ID" sz="2800" i="1" dirty="0">
                <a:latin typeface="Arial" pitchFamily="34" charset="0"/>
                <a:ea typeface="Calibri" pitchFamily="34" charset="0"/>
                <a:cs typeface="Arial" pitchFamily="34" charset="0"/>
              </a:rPr>
              <a:t>IRM Risk Culture Aspect Model</a:t>
            </a:r>
            <a:endParaRPr lang="id-ID" sz="3600" i="1" dirty="0">
              <a:latin typeface="Arial" pitchFamily="34" charset="0"/>
              <a:cs typeface="Arial" pitchFamily="34" charset="0"/>
            </a:endParaRPr>
          </a:p>
        </p:txBody>
      </p:sp>
      <p:sp>
        <p:nvSpPr>
          <p:cNvPr id="16" name="Rectangle 15">
            <a:extLst>
              <a:ext uri="{FF2B5EF4-FFF2-40B4-BE49-F238E27FC236}">
                <a16:creationId xmlns:a16="http://schemas.microsoft.com/office/drawing/2014/main" id="{41E812DD-054E-0322-73CB-45E02B6D6820}"/>
              </a:ext>
            </a:extLst>
          </p:cNvPr>
          <p:cNvSpPr/>
          <p:nvPr/>
        </p:nvSpPr>
        <p:spPr>
          <a:xfrm>
            <a:off x="3933605" y="6504958"/>
            <a:ext cx="1562109" cy="400093"/>
          </a:xfrm>
          <a:prstGeom prst="rect">
            <a:avLst/>
          </a:prstGeom>
        </p:spPr>
        <p:txBody>
          <a:bodyPr wrap="square" lIns="60945" tIns="30472" rIns="60945" bIns="30472">
            <a:spAutoFit/>
          </a:bodyPr>
          <a:lstStyle/>
          <a:p>
            <a:r>
              <a:rPr lang="id-ID" sz="1100" i="1" dirty="0"/>
              <a:t>The Institute of Risk Management</a:t>
            </a:r>
            <a:r>
              <a:rPr lang="id-ID" sz="1100" dirty="0"/>
              <a:t>, 2012</a:t>
            </a:r>
          </a:p>
        </p:txBody>
      </p:sp>
      <p:sp>
        <p:nvSpPr>
          <p:cNvPr id="17" name="Arrow: Right 8">
            <a:extLst>
              <a:ext uri="{FF2B5EF4-FFF2-40B4-BE49-F238E27FC236}">
                <a16:creationId xmlns:a16="http://schemas.microsoft.com/office/drawing/2014/main" id="{EC6229DB-2525-B485-16F4-59B6D042B731}"/>
              </a:ext>
            </a:extLst>
          </p:cNvPr>
          <p:cNvSpPr/>
          <p:nvPr/>
        </p:nvSpPr>
        <p:spPr>
          <a:xfrm>
            <a:off x="6025103" y="1792667"/>
            <a:ext cx="1194730" cy="4398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TextBox 17">
            <a:extLst>
              <a:ext uri="{FF2B5EF4-FFF2-40B4-BE49-F238E27FC236}">
                <a16:creationId xmlns:a16="http://schemas.microsoft.com/office/drawing/2014/main" id="{98B81F26-D587-9C65-F6DE-4406F8D822F9}"/>
              </a:ext>
            </a:extLst>
          </p:cNvPr>
          <p:cNvSpPr txBox="1"/>
          <p:nvPr/>
        </p:nvSpPr>
        <p:spPr>
          <a:xfrm>
            <a:off x="7324273" y="1331410"/>
            <a:ext cx="4702882" cy="3385526"/>
          </a:xfrm>
          <a:prstGeom prst="rect">
            <a:avLst/>
          </a:prstGeom>
          <a:noFill/>
        </p:spPr>
        <p:txBody>
          <a:bodyPr wrap="square" lIns="60945" tIns="30472" rIns="60945" bIns="30472" rtlCol="0">
            <a:spAutoFit/>
          </a:bodyPr>
          <a:lstStyle/>
          <a:p>
            <a:pPr marL="241240" indent="-241240">
              <a:buFont typeface="Wingdings" pitchFamily="2" charset="2"/>
              <a:buChar char="q"/>
            </a:pPr>
            <a:r>
              <a:rPr lang="id-ID" dirty="0"/>
              <a:t>Penegakan </a:t>
            </a:r>
            <a:r>
              <a:rPr lang="id-ID" b="1" dirty="0"/>
              <a:t>integritas</a:t>
            </a:r>
            <a:r>
              <a:rPr lang="id-ID" dirty="0"/>
              <a:t> dan </a:t>
            </a:r>
            <a:r>
              <a:rPr lang="id-ID" b="1" dirty="0"/>
              <a:t>nilai etika</a:t>
            </a:r>
          </a:p>
          <a:p>
            <a:pPr marL="241240" indent="-241240">
              <a:buFont typeface="Wingdings" pitchFamily="2" charset="2"/>
              <a:buChar char="q"/>
            </a:pPr>
            <a:r>
              <a:rPr lang="id-ID" dirty="0"/>
              <a:t>Komitmen terhadap </a:t>
            </a:r>
            <a:r>
              <a:rPr lang="id-ID" b="1" dirty="0"/>
              <a:t>kompetensi</a:t>
            </a:r>
          </a:p>
          <a:p>
            <a:pPr marL="241240" indent="-241240">
              <a:buFont typeface="Wingdings" pitchFamily="2" charset="2"/>
              <a:buChar char="q"/>
            </a:pPr>
            <a:r>
              <a:rPr lang="id-ID" b="1" dirty="0"/>
              <a:t>Kepemimpinan</a:t>
            </a:r>
            <a:r>
              <a:rPr lang="id-ID" dirty="0"/>
              <a:t> yg kondusif</a:t>
            </a:r>
          </a:p>
          <a:p>
            <a:pPr marL="241240" indent="-241240">
              <a:buFont typeface="Wingdings" pitchFamily="2" charset="2"/>
              <a:buChar char="q"/>
            </a:pPr>
            <a:r>
              <a:rPr lang="id-ID" b="1" dirty="0"/>
              <a:t>Struktur organisasi </a:t>
            </a:r>
            <a:r>
              <a:rPr lang="id-ID" dirty="0"/>
              <a:t>sesuai kebutuhan</a:t>
            </a:r>
          </a:p>
          <a:p>
            <a:pPr marL="241240" indent="-241240">
              <a:buFont typeface="Wingdings" pitchFamily="2" charset="2"/>
              <a:buChar char="q"/>
            </a:pPr>
            <a:r>
              <a:rPr lang="id-ID" b="1" dirty="0"/>
              <a:t>Pendelegasian</a:t>
            </a:r>
            <a:r>
              <a:rPr lang="id-ID" dirty="0"/>
              <a:t> wewenang dan tanggung jawab yg tepat</a:t>
            </a:r>
          </a:p>
          <a:p>
            <a:pPr marL="241240" indent="-241240">
              <a:buFont typeface="Wingdings" pitchFamily="2" charset="2"/>
              <a:buChar char="q"/>
            </a:pPr>
            <a:r>
              <a:rPr lang="id-ID" dirty="0"/>
              <a:t>Penyusunan dan penerapan kebijakan yg sehat tentang </a:t>
            </a:r>
            <a:r>
              <a:rPr lang="id-ID" b="1" dirty="0"/>
              <a:t>Pembinaan SDM</a:t>
            </a:r>
          </a:p>
          <a:p>
            <a:pPr marL="241240" indent="-241240">
              <a:buFont typeface="Wingdings" pitchFamily="2" charset="2"/>
              <a:buChar char="q"/>
            </a:pPr>
            <a:r>
              <a:rPr lang="id-ID" dirty="0"/>
              <a:t>Perwujudan </a:t>
            </a:r>
            <a:r>
              <a:rPr lang="id-ID" b="1" dirty="0"/>
              <a:t>peran APIP </a:t>
            </a:r>
            <a:r>
              <a:rPr lang="id-ID" dirty="0"/>
              <a:t>yang efektif</a:t>
            </a:r>
          </a:p>
          <a:p>
            <a:pPr marL="241240" indent="-241240">
              <a:buFont typeface="Wingdings" pitchFamily="2" charset="2"/>
              <a:buChar char="q"/>
            </a:pPr>
            <a:r>
              <a:rPr lang="id-ID" b="1" dirty="0"/>
              <a:t>Hubungan Kerja yg </a:t>
            </a:r>
            <a:r>
              <a:rPr lang="en-ID" b="1" dirty="0"/>
              <a:t>b</a:t>
            </a:r>
            <a:r>
              <a:rPr lang="id-ID" b="1" dirty="0"/>
              <a:t>aik </a:t>
            </a:r>
            <a:r>
              <a:rPr lang="id-ID" dirty="0"/>
              <a:t>dengan Instansi Pemerintah Terkait</a:t>
            </a:r>
          </a:p>
          <a:p>
            <a:endParaRPr lang="id-ID" dirty="0"/>
          </a:p>
        </p:txBody>
      </p:sp>
      <p:graphicFrame>
        <p:nvGraphicFramePr>
          <p:cNvPr id="3" name="Content Placeholder 5">
            <a:extLst>
              <a:ext uri="{FF2B5EF4-FFF2-40B4-BE49-F238E27FC236}">
                <a16:creationId xmlns:a16="http://schemas.microsoft.com/office/drawing/2014/main" id="{37D0F155-53B3-5755-1D8C-176029223361}"/>
              </a:ext>
            </a:extLst>
          </p:cNvPr>
          <p:cNvGraphicFramePr>
            <a:graphicFrameLocks/>
          </p:cNvGraphicFramePr>
          <p:nvPr/>
        </p:nvGraphicFramePr>
        <p:xfrm>
          <a:off x="7375641" y="4419600"/>
          <a:ext cx="4483318" cy="243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2DB031D6-8E0D-DFD6-D3C3-D50385EFA054}"/>
              </a:ext>
            </a:extLst>
          </p:cNvPr>
          <p:cNvSpPr>
            <a:spLocks noGrp="1"/>
          </p:cNvSpPr>
          <p:nvPr>
            <p:ph type="sldNum" sz="quarter" idx="12"/>
          </p:nvPr>
        </p:nvSpPr>
        <p:spPr/>
        <p:txBody>
          <a:bodyPr/>
          <a:lstStyle/>
          <a:p>
            <a:fld id="{C7F9A855-15D1-48D7-9E1C-D8026DE94176}" type="slidenum">
              <a:rPr lang="id-ID" smtClean="0">
                <a:solidFill>
                  <a:prstClr val="black">
                    <a:tint val="75000"/>
                  </a:prstClr>
                </a:solidFill>
              </a:rPr>
              <a:t>12</a:t>
            </a:fld>
            <a:endParaRPr lang="id-ID">
              <a:solidFill>
                <a:prstClr val="black">
                  <a:tint val="75000"/>
                </a:prstClr>
              </a:solidFill>
            </a:endParaRPr>
          </a:p>
        </p:txBody>
      </p:sp>
      <p:sp>
        <p:nvSpPr>
          <p:cNvPr id="5" name="Oval 4">
            <a:extLst>
              <a:ext uri="{FF2B5EF4-FFF2-40B4-BE49-F238E27FC236}">
                <a16:creationId xmlns:a16="http://schemas.microsoft.com/office/drawing/2014/main" id="{2A87DC35-6A75-60B2-A98A-F33C4F75827C}"/>
              </a:ext>
            </a:extLst>
          </p:cNvPr>
          <p:cNvSpPr/>
          <p:nvPr/>
        </p:nvSpPr>
        <p:spPr>
          <a:xfrm>
            <a:off x="228600" y="196131"/>
            <a:ext cx="914103" cy="773216"/>
          </a:xfrm>
          <a:prstGeom prst="ellipse">
            <a:avLst/>
          </a:prstGeom>
        </p:spPr>
        <p:style>
          <a:lnRef idx="0">
            <a:schemeClr val="accent4"/>
          </a:lnRef>
          <a:fillRef idx="3">
            <a:schemeClr val="accent4"/>
          </a:fillRef>
          <a:effectRef idx="3">
            <a:schemeClr val="accent4"/>
          </a:effectRef>
          <a:fontRef idx="minor">
            <a:schemeClr val="lt1"/>
          </a:fontRef>
        </p:style>
        <p:txBody>
          <a:bodyPr lIns="91407" tIns="45704" rIns="91407" bIns="45704" rtlCol="0" anchor="ctr"/>
          <a:lstStyle/>
          <a:p>
            <a:pPr algn="ctr"/>
            <a:r>
              <a:rPr lang="en-US" sz="3200" b="1" dirty="0">
                <a:solidFill>
                  <a:schemeClr val="tx1"/>
                </a:solidFill>
                <a:latin typeface="Cambria" pitchFamily="18" charset="0"/>
              </a:rPr>
              <a:t>1</a:t>
            </a:r>
          </a:p>
        </p:txBody>
      </p:sp>
    </p:spTree>
    <p:extLst>
      <p:ext uri="{BB962C8B-B14F-4D97-AF65-F5344CB8AC3E}">
        <p14:creationId xmlns:p14="http://schemas.microsoft.com/office/powerpoint/2010/main" val="361947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C9FC8-A0BF-7E7A-2DBE-473C3C5258A5}"/>
              </a:ext>
            </a:extLst>
          </p:cNvPr>
          <p:cNvSpPr>
            <a:spLocks noGrp="1"/>
          </p:cNvSpPr>
          <p:nvPr>
            <p:ph type="title"/>
          </p:nvPr>
        </p:nvSpPr>
        <p:spPr/>
        <p:txBody>
          <a:bodyPr/>
          <a:lstStyle/>
          <a:p>
            <a:r>
              <a:rPr lang="en-US"/>
              <a:t>Pembentukan Struktur Manajemen Risiko</a:t>
            </a:r>
            <a:endParaRPr lang="en-ID"/>
          </a:p>
        </p:txBody>
      </p:sp>
      <p:sp>
        <p:nvSpPr>
          <p:cNvPr id="3" name="Content Placeholder 2">
            <a:extLst>
              <a:ext uri="{FF2B5EF4-FFF2-40B4-BE49-F238E27FC236}">
                <a16:creationId xmlns:a16="http://schemas.microsoft.com/office/drawing/2014/main" id="{52B15F1B-562A-4E9A-995B-A084C6BDADE4}"/>
              </a:ext>
            </a:extLst>
          </p:cNvPr>
          <p:cNvSpPr>
            <a:spLocks noGrp="1"/>
          </p:cNvSpPr>
          <p:nvPr>
            <p:ph idx="1"/>
          </p:nvPr>
        </p:nvSpPr>
        <p:spPr>
          <a:xfrm>
            <a:off x="469900" y="1838325"/>
            <a:ext cx="10515600" cy="4351338"/>
          </a:xfrm>
        </p:spPr>
        <p:txBody>
          <a:bodyPr>
            <a:normAutofit/>
          </a:bodyPr>
          <a:lstStyle/>
          <a:p>
            <a:r>
              <a:rPr lang="en-ID" sz="2000" b="0" i="0" u="none" strike="noStrike" baseline="0">
                <a:solidFill>
                  <a:srgbClr val="000000"/>
                </a:solidFill>
                <a:latin typeface="Bookman Old Style" panose="02050604050505020204" pitchFamily="18" charset="0"/>
              </a:rPr>
              <a:t>Pemilik Risiko sebagai lini pertama</a:t>
            </a:r>
          </a:p>
          <a:p>
            <a:r>
              <a:rPr lang="en-ID" sz="2000" b="0" i="0" u="none" strike="noStrike" baseline="0">
                <a:solidFill>
                  <a:srgbClr val="000000"/>
                </a:solidFill>
                <a:latin typeface="Bookman Old Style" panose="02050604050505020204" pitchFamily="18" charset="0"/>
              </a:rPr>
              <a:t>Unit Manajemen Risiko sebagai lini kedua</a:t>
            </a:r>
          </a:p>
          <a:p>
            <a:r>
              <a:rPr lang="en-ID" sz="2000" b="0" i="0" u="none" strike="noStrike" baseline="0">
                <a:solidFill>
                  <a:srgbClr val="000000"/>
                </a:solidFill>
                <a:latin typeface="Bookman Old Style" panose="02050604050505020204" pitchFamily="18" charset="0"/>
              </a:rPr>
              <a:t>Unit Pengawas Intern sebagai lini ketiga. </a:t>
            </a:r>
            <a:endParaRPr lang="en-ID" sz="3200"/>
          </a:p>
        </p:txBody>
      </p:sp>
      <p:sp>
        <p:nvSpPr>
          <p:cNvPr id="4" name="Oval 3">
            <a:extLst>
              <a:ext uri="{FF2B5EF4-FFF2-40B4-BE49-F238E27FC236}">
                <a16:creationId xmlns:a16="http://schemas.microsoft.com/office/drawing/2014/main" id="{B0D578F5-8EF6-AD07-9071-D9B071299300}"/>
              </a:ext>
            </a:extLst>
          </p:cNvPr>
          <p:cNvSpPr/>
          <p:nvPr/>
        </p:nvSpPr>
        <p:spPr>
          <a:xfrm>
            <a:off x="146289" y="210975"/>
            <a:ext cx="914103" cy="773216"/>
          </a:xfrm>
          <a:prstGeom prst="ellipse">
            <a:avLst/>
          </a:prstGeom>
        </p:spPr>
        <p:style>
          <a:lnRef idx="0">
            <a:schemeClr val="accent5"/>
          </a:lnRef>
          <a:fillRef idx="3">
            <a:schemeClr val="accent5"/>
          </a:fillRef>
          <a:effectRef idx="3">
            <a:schemeClr val="accent5"/>
          </a:effectRef>
          <a:fontRef idx="minor">
            <a:schemeClr val="lt1"/>
          </a:fontRef>
        </p:style>
        <p:txBody>
          <a:bodyPr lIns="91407" tIns="45704" rIns="91407" bIns="45704" rtlCol="0" anchor="ctr"/>
          <a:lstStyle/>
          <a:p>
            <a:pPr algn="ctr"/>
            <a:r>
              <a:rPr lang="en-US" sz="3200" b="1" dirty="0">
                <a:solidFill>
                  <a:schemeClr val="tx1"/>
                </a:solidFill>
                <a:latin typeface="Cambria" pitchFamily="18" charset="0"/>
              </a:rPr>
              <a:t>2</a:t>
            </a:r>
          </a:p>
        </p:txBody>
      </p:sp>
      <p:pic>
        <p:nvPicPr>
          <p:cNvPr id="6" name="Picture 5">
            <a:extLst>
              <a:ext uri="{FF2B5EF4-FFF2-40B4-BE49-F238E27FC236}">
                <a16:creationId xmlns:a16="http://schemas.microsoft.com/office/drawing/2014/main" id="{661E4B6A-DE83-BED0-563C-2E4B6D6CFFA1}"/>
              </a:ext>
            </a:extLst>
          </p:cNvPr>
          <p:cNvPicPr>
            <a:picLocks noChangeAspect="1"/>
          </p:cNvPicPr>
          <p:nvPr/>
        </p:nvPicPr>
        <p:blipFill>
          <a:blip r:embed="rId3"/>
          <a:stretch>
            <a:fillRect/>
          </a:stretch>
        </p:blipFill>
        <p:spPr>
          <a:xfrm>
            <a:off x="6679291" y="1296400"/>
            <a:ext cx="5400063" cy="5124080"/>
          </a:xfrm>
          <a:prstGeom prst="rect">
            <a:avLst/>
          </a:prstGeom>
        </p:spPr>
      </p:pic>
      <p:sp>
        <p:nvSpPr>
          <p:cNvPr id="5" name="Slide Number Placeholder 4">
            <a:extLst>
              <a:ext uri="{FF2B5EF4-FFF2-40B4-BE49-F238E27FC236}">
                <a16:creationId xmlns:a16="http://schemas.microsoft.com/office/drawing/2014/main" id="{3B6C5BB8-D340-77AB-84ED-073FE4EC3D4B}"/>
              </a:ext>
            </a:extLst>
          </p:cNvPr>
          <p:cNvSpPr>
            <a:spLocks noGrp="1"/>
          </p:cNvSpPr>
          <p:nvPr>
            <p:ph type="sldNum" sz="quarter" idx="12"/>
          </p:nvPr>
        </p:nvSpPr>
        <p:spPr/>
        <p:txBody>
          <a:bodyPr/>
          <a:lstStyle/>
          <a:p>
            <a:fld id="{C7F9A855-15D1-48D7-9E1C-D8026DE94176}" type="slidenum">
              <a:rPr lang="id-ID" smtClean="0">
                <a:solidFill>
                  <a:prstClr val="black">
                    <a:tint val="75000"/>
                  </a:prstClr>
                </a:solidFill>
              </a:rPr>
              <a:t>13</a:t>
            </a:fld>
            <a:endParaRPr lang="id-ID">
              <a:solidFill>
                <a:prstClr val="black">
                  <a:tint val="75000"/>
                </a:prstClr>
              </a:solidFill>
            </a:endParaRPr>
          </a:p>
        </p:txBody>
      </p:sp>
    </p:spTree>
    <p:extLst>
      <p:ext uri="{BB962C8B-B14F-4D97-AF65-F5344CB8AC3E}">
        <p14:creationId xmlns:p14="http://schemas.microsoft.com/office/powerpoint/2010/main" val="309331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5A64-E90B-A777-D4F3-691836A7ECDF}"/>
              </a:ext>
            </a:extLst>
          </p:cNvPr>
          <p:cNvSpPr>
            <a:spLocks noGrp="1"/>
          </p:cNvSpPr>
          <p:nvPr>
            <p:ph type="title"/>
          </p:nvPr>
        </p:nvSpPr>
        <p:spPr/>
        <p:txBody>
          <a:bodyPr/>
          <a:lstStyle/>
          <a:p>
            <a:r>
              <a:rPr lang="en-US"/>
              <a:t>Proses Manajemen Risiko </a:t>
            </a:r>
            <a:endParaRPr lang="en-ID"/>
          </a:p>
        </p:txBody>
      </p:sp>
      <p:sp>
        <p:nvSpPr>
          <p:cNvPr id="4" name="Oval 3">
            <a:extLst>
              <a:ext uri="{FF2B5EF4-FFF2-40B4-BE49-F238E27FC236}">
                <a16:creationId xmlns:a16="http://schemas.microsoft.com/office/drawing/2014/main" id="{012C0443-A37E-78AA-F680-68F4C97946A4}"/>
              </a:ext>
            </a:extLst>
          </p:cNvPr>
          <p:cNvSpPr/>
          <p:nvPr/>
        </p:nvSpPr>
        <p:spPr>
          <a:xfrm>
            <a:off x="117590" y="211965"/>
            <a:ext cx="914103" cy="773216"/>
          </a:xfrm>
          <a:prstGeom prst="ellipse">
            <a:avLst/>
          </a:prstGeom>
        </p:spPr>
        <p:style>
          <a:lnRef idx="0">
            <a:schemeClr val="accent3"/>
          </a:lnRef>
          <a:fillRef idx="3">
            <a:schemeClr val="accent3"/>
          </a:fillRef>
          <a:effectRef idx="3">
            <a:schemeClr val="accent3"/>
          </a:effectRef>
          <a:fontRef idx="minor">
            <a:schemeClr val="lt1"/>
          </a:fontRef>
        </p:style>
        <p:txBody>
          <a:bodyPr lIns="91407" tIns="45704" rIns="91407" bIns="45704" rtlCol="0" anchor="ctr"/>
          <a:lstStyle/>
          <a:p>
            <a:pPr algn="ctr"/>
            <a:r>
              <a:rPr lang="en-US" sz="3200" b="1" dirty="0">
                <a:solidFill>
                  <a:schemeClr val="tx1"/>
                </a:solidFill>
                <a:latin typeface="Cambria" pitchFamily="18" charset="0"/>
              </a:rPr>
              <a:t>3</a:t>
            </a:r>
          </a:p>
        </p:txBody>
      </p:sp>
      <p:sp>
        <p:nvSpPr>
          <p:cNvPr id="6" name="TextBox 5">
            <a:extLst>
              <a:ext uri="{FF2B5EF4-FFF2-40B4-BE49-F238E27FC236}">
                <a16:creationId xmlns:a16="http://schemas.microsoft.com/office/drawing/2014/main" id="{E974E199-451E-0789-3D92-060D2FDE1AC2}"/>
              </a:ext>
            </a:extLst>
          </p:cNvPr>
          <p:cNvSpPr txBox="1"/>
          <p:nvPr/>
        </p:nvSpPr>
        <p:spPr>
          <a:xfrm>
            <a:off x="574641" y="1854200"/>
            <a:ext cx="2921002" cy="3970318"/>
          </a:xfrm>
          <a:prstGeom prst="rect">
            <a:avLst/>
          </a:prstGeom>
          <a:solidFill>
            <a:schemeClr val="accent4">
              <a:lumMod val="20000"/>
              <a:lumOff val="80000"/>
            </a:schemeClr>
          </a:solidFill>
        </p:spPr>
        <p:txBody>
          <a:bodyPr wrap="square">
            <a:spAutoFit/>
          </a:bodyPr>
          <a:lstStyle/>
          <a:p>
            <a:r>
              <a:rPr lang="en-ID" sz="1800" b="0" i="0" u="none" strike="noStrike" baseline="0">
                <a:solidFill>
                  <a:srgbClr val="000000"/>
                </a:solidFill>
                <a:latin typeface="Bookman Old Style" panose="02050604050505020204" pitchFamily="18" charset="0"/>
              </a:rPr>
              <a:t>Proses manajemen risiko adalah penerapan kebijakan, prosedur, dan praktik manajemen yang secara sistematis atas aktivitas </a:t>
            </a:r>
            <a:r>
              <a:rPr lang="en-ID" sz="1800" b="1" i="0" u="none" strike="noStrike" baseline="0">
                <a:solidFill>
                  <a:srgbClr val="000000"/>
                </a:solidFill>
                <a:latin typeface="Bookman Old Style" panose="02050604050505020204" pitchFamily="18" charset="0"/>
              </a:rPr>
              <a:t>penetapan konteks, identifikasi risiko, analisis risiko, evaluasi risiko, respons risiko, pemantauan, serta informasi dan komunikasi </a:t>
            </a:r>
            <a:endParaRPr lang="en-ID" b="1"/>
          </a:p>
        </p:txBody>
      </p:sp>
      <p:pic>
        <p:nvPicPr>
          <p:cNvPr id="8" name="Picture 7">
            <a:extLst>
              <a:ext uri="{FF2B5EF4-FFF2-40B4-BE49-F238E27FC236}">
                <a16:creationId xmlns:a16="http://schemas.microsoft.com/office/drawing/2014/main" id="{BAC920F4-7CD6-88C1-FA1E-5878B7BED1CD}"/>
              </a:ext>
            </a:extLst>
          </p:cNvPr>
          <p:cNvPicPr>
            <a:picLocks noChangeAspect="1"/>
          </p:cNvPicPr>
          <p:nvPr/>
        </p:nvPicPr>
        <p:blipFill>
          <a:blip r:embed="rId2"/>
          <a:stretch>
            <a:fillRect/>
          </a:stretch>
        </p:blipFill>
        <p:spPr>
          <a:xfrm>
            <a:off x="3962400" y="1460500"/>
            <a:ext cx="7549308" cy="5027682"/>
          </a:xfrm>
          <a:prstGeom prst="rect">
            <a:avLst/>
          </a:prstGeom>
        </p:spPr>
      </p:pic>
      <p:sp>
        <p:nvSpPr>
          <p:cNvPr id="3" name="Slide Number Placeholder 2">
            <a:extLst>
              <a:ext uri="{FF2B5EF4-FFF2-40B4-BE49-F238E27FC236}">
                <a16:creationId xmlns:a16="http://schemas.microsoft.com/office/drawing/2014/main" id="{30E949DB-E006-A7FD-AB42-13FD34F52E5F}"/>
              </a:ext>
            </a:extLst>
          </p:cNvPr>
          <p:cNvSpPr>
            <a:spLocks noGrp="1"/>
          </p:cNvSpPr>
          <p:nvPr>
            <p:ph type="sldNum" sz="quarter" idx="12"/>
          </p:nvPr>
        </p:nvSpPr>
        <p:spPr/>
        <p:txBody>
          <a:bodyPr/>
          <a:lstStyle/>
          <a:p>
            <a:fld id="{C7F9A855-15D1-48D7-9E1C-D8026DE94176}" type="slidenum">
              <a:rPr lang="id-ID" smtClean="0">
                <a:solidFill>
                  <a:prstClr val="black">
                    <a:tint val="75000"/>
                  </a:prstClr>
                </a:solidFill>
              </a:rPr>
              <a:t>14</a:t>
            </a:fld>
            <a:endParaRPr lang="id-ID">
              <a:solidFill>
                <a:prstClr val="black">
                  <a:tint val="75000"/>
                </a:prstClr>
              </a:solidFill>
            </a:endParaRPr>
          </a:p>
        </p:txBody>
      </p:sp>
    </p:spTree>
    <p:extLst>
      <p:ext uri="{BB962C8B-B14F-4D97-AF65-F5344CB8AC3E}">
        <p14:creationId xmlns:p14="http://schemas.microsoft.com/office/powerpoint/2010/main" val="1814355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HUBUNGAN MR &amp; CONTROL</a:t>
            </a:r>
            <a:r>
              <a:rPr lang="en-US">
                <a:sym typeface="Wingdings" pitchFamily="2" charset="2"/>
              </a:rPr>
              <a:t></a:t>
            </a:r>
            <a:r>
              <a:rPr lang="en-US"/>
              <a:t> </a:t>
            </a:r>
            <a:r>
              <a:rPr lang="en-US" dirty="0"/>
              <a:t>PP 60/2008</a:t>
            </a:r>
          </a:p>
        </p:txBody>
      </p:sp>
      <p:pic>
        <p:nvPicPr>
          <p:cNvPr id="8" name="Picture 2">
            <a:extLst>
              <a:ext uri="{FF2B5EF4-FFF2-40B4-BE49-F238E27FC236}">
                <a16:creationId xmlns:a16="http://schemas.microsoft.com/office/drawing/2014/main" id="{7E3B8197-E093-EF49-764E-89A02698FD41}"/>
              </a:ext>
            </a:extLst>
          </p:cNvPr>
          <p:cNvPicPr>
            <a:picLocks noChangeAspect="1" noChangeArrowheads="1"/>
          </p:cNvPicPr>
          <p:nvPr/>
        </p:nvPicPr>
        <p:blipFill>
          <a:blip r:embed="rId2" cstate="print"/>
          <a:srcRect/>
          <a:stretch>
            <a:fillRect/>
          </a:stretch>
        </p:blipFill>
        <p:spPr bwMode="auto">
          <a:xfrm>
            <a:off x="6888088" y="2276872"/>
            <a:ext cx="3293910" cy="3310136"/>
          </a:xfrm>
          <a:prstGeom prst="rect">
            <a:avLst/>
          </a:prstGeom>
          <a:noFill/>
          <a:ln w="9525">
            <a:noFill/>
            <a:miter lim="800000"/>
            <a:headEnd/>
            <a:tailEnd/>
          </a:ln>
        </p:spPr>
      </p:pic>
      <p:pic>
        <p:nvPicPr>
          <p:cNvPr id="9" name="Picture 8">
            <a:extLst>
              <a:ext uri="{FF2B5EF4-FFF2-40B4-BE49-F238E27FC236}">
                <a16:creationId xmlns:a16="http://schemas.microsoft.com/office/drawing/2014/main" id="{254F9418-4BC4-CB67-EB22-4000C8D84B46}"/>
              </a:ext>
            </a:extLst>
          </p:cNvPr>
          <p:cNvPicPr/>
          <p:nvPr/>
        </p:nvPicPr>
        <p:blipFill>
          <a:blip r:embed="rId3" cstate="print"/>
          <a:srcRect b="6653"/>
          <a:stretch>
            <a:fillRect/>
          </a:stretch>
        </p:blipFill>
        <p:spPr bwMode="auto">
          <a:xfrm>
            <a:off x="1919536" y="1916832"/>
            <a:ext cx="4032448" cy="4248472"/>
          </a:xfrm>
          <a:prstGeom prst="rect">
            <a:avLst/>
          </a:prstGeom>
          <a:noFill/>
          <a:ln w="9525">
            <a:noFill/>
            <a:miter lim="800000"/>
            <a:headEnd/>
            <a:tailEnd/>
          </a:ln>
        </p:spPr>
      </p:pic>
      <p:cxnSp>
        <p:nvCxnSpPr>
          <p:cNvPr id="10" name="Straight Arrow Connector 9">
            <a:extLst>
              <a:ext uri="{FF2B5EF4-FFF2-40B4-BE49-F238E27FC236}">
                <a16:creationId xmlns:a16="http://schemas.microsoft.com/office/drawing/2014/main" id="{D42C90EA-41F0-73C8-5919-2A6976C15539}"/>
              </a:ext>
            </a:extLst>
          </p:cNvPr>
          <p:cNvCxnSpPr/>
          <p:nvPr/>
        </p:nvCxnSpPr>
        <p:spPr>
          <a:xfrm>
            <a:off x="5015880" y="4149080"/>
            <a:ext cx="2160240" cy="432048"/>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2E3C8F04-24F0-6AAC-4E04-B247BA1D1F4C}"/>
              </a:ext>
            </a:extLst>
          </p:cNvPr>
          <p:cNvCxnSpPr/>
          <p:nvPr/>
        </p:nvCxnSpPr>
        <p:spPr>
          <a:xfrm flipV="1">
            <a:off x="4799856" y="4005064"/>
            <a:ext cx="2232248" cy="1512168"/>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31984144-F2E0-5479-6FD4-8E9E13A2BC4F}"/>
              </a:ext>
            </a:extLst>
          </p:cNvPr>
          <p:cNvCxnSpPr/>
          <p:nvPr/>
        </p:nvCxnSpPr>
        <p:spPr>
          <a:xfrm>
            <a:off x="2279576" y="2564904"/>
            <a:ext cx="4752528" cy="576064"/>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a:extLst>
              <a:ext uri="{FF2B5EF4-FFF2-40B4-BE49-F238E27FC236}">
                <a16:creationId xmlns:a16="http://schemas.microsoft.com/office/drawing/2014/main" id="{BDF79B2F-03D3-D8C0-486C-F05069431E9C}"/>
              </a:ext>
            </a:extLst>
          </p:cNvPr>
          <p:cNvCxnSpPr/>
          <p:nvPr/>
        </p:nvCxnSpPr>
        <p:spPr>
          <a:xfrm flipV="1">
            <a:off x="5663952" y="2564904"/>
            <a:ext cx="1296144" cy="1296144"/>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4" name="Slide Number Placeholder 13">
            <a:extLst>
              <a:ext uri="{FF2B5EF4-FFF2-40B4-BE49-F238E27FC236}">
                <a16:creationId xmlns:a16="http://schemas.microsoft.com/office/drawing/2014/main" id="{A7A72C38-454F-38BC-1BD7-406010BEBE0F}"/>
              </a:ext>
            </a:extLst>
          </p:cNvPr>
          <p:cNvSpPr>
            <a:spLocks noGrp="1"/>
          </p:cNvSpPr>
          <p:nvPr>
            <p:ph type="sldNum" sz="quarter" idx="12"/>
          </p:nvPr>
        </p:nvSpPr>
        <p:spPr/>
        <p:txBody>
          <a:bodyPr/>
          <a:lstStyle/>
          <a:p>
            <a:fld id="{C7F9A855-15D1-48D7-9E1C-D8026DE94176}" type="slidenum">
              <a:rPr lang="id-ID" smtClean="0">
                <a:solidFill>
                  <a:prstClr val="black">
                    <a:tint val="75000"/>
                  </a:prstClr>
                </a:solidFill>
              </a:rPr>
              <a:t>15</a:t>
            </a:fld>
            <a:endParaRPr lang="id-ID">
              <a:solidFill>
                <a:prstClr val="black">
                  <a:tint val="75000"/>
                </a:prstClr>
              </a:solidFill>
            </a:endParaRPr>
          </a:p>
        </p:txBody>
      </p:sp>
    </p:spTree>
    <p:extLst>
      <p:ext uri="{BB962C8B-B14F-4D97-AF65-F5344CB8AC3E}">
        <p14:creationId xmlns:p14="http://schemas.microsoft.com/office/powerpoint/2010/main" val="170110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9767A-91A8-5F4E-9047-E6FA002B2E86}"/>
              </a:ext>
            </a:extLst>
          </p:cNvPr>
          <p:cNvSpPr>
            <a:spLocks noGrp="1"/>
          </p:cNvSpPr>
          <p:nvPr>
            <p:ph type="title"/>
          </p:nvPr>
        </p:nvSpPr>
        <p:spPr/>
        <p:txBody>
          <a:bodyPr/>
          <a:lstStyle/>
          <a:p>
            <a:r>
              <a:rPr lang="en-US"/>
              <a:t>Sistem Pengendalian Intern </a:t>
            </a:r>
            <a:endParaRPr lang="en-ID"/>
          </a:p>
        </p:txBody>
      </p:sp>
      <p:sp>
        <p:nvSpPr>
          <p:cNvPr id="4" name="Slide Number Placeholder 3">
            <a:extLst>
              <a:ext uri="{FF2B5EF4-FFF2-40B4-BE49-F238E27FC236}">
                <a16:creationId xmlns:a16="http://schemas.microsoft.com/office/drawing/2014/main" id="{77267E09-4DD6-DF2A-090E-A5187173C664}"/>
              </a:ext>
            </a:extLst>
          </p:cNvPr>
          <p:cNvSpPr>
            <a:spLocks noGrp="1"/>
          </p:cNvSpPr>
          <p:nvPr>
            <p:ph type="sldNum" sz="quarter" idx="12"/>
          </p:nvPr>
        </p:nvSpPr>
        <p:spPr/>
        <p:txBody>
          <a:bodyPr/>
          <a:lstStyle/>
          <a:p>
            <a:fld id="{880F35B4-CAC0-4FE2-BF68-BC11F42D37A0}" type="slidenum">
              <a:rPr lang="en-ID" smtClean="0"/>
              <a:t>16</a:t>
            </a:fld>
            <a:endParaRPr lang="en-ID"/>
          </a:p>
        </p:txBody>
      </p:sp>
      <p:sp>
        <p:nvSpPr>
          <p:cNvPr id="5" name="Rectangle 4">
            <a:extLst>
              <a:ext uri="{FF2B5EF4-FFF2-40B4-BE49-F238E27FC236}">
                <a16:creationId xmlns:a16="http://schemas.microsoft.com/office/drawing/2014/main" id="{CFE612D6-5E2F-1394-5264-7F9EB9AED879}"/>
              </a:ext>
            </a:extLst>
          </p:cNvPr>
          <p:cNvSpPr>
            <a:spLocks noChangeArrowheads="1"/>
          </p:cNvSpPr>
          <p:nvPr/>
        </p:nvSpPr>
        <p:spPr bwMode="auto">
          <a:xfrm>
            <a:off x="574776" y="1601752"/>
            <a:ext cx="7248424" cy="2383473"/>
          </a:xfrm>
          <a:prstGeom prst="rect">
            <a:avLst/>
          </a:prstGeom>
          <a:noFill/>
          <a:ln w="76200" cmpd="tri">
            <a:noFill/>
            <a:miter lim="800000"/>
            <a:headEnd/>
            <a:tailEnd/>
          </a:ln>
        </p:spPr>
        <p:txBody>
          <a:bodyPr wrap="square">
            <a:spAutoFit/>
          </a:bodyPr>
          <a:lstStyle/>
          <a:p>
            <a:pPr>
              <a:lnSpc>
                <a:spcPct val="120000"/>
              </a:lnSpc>
            </a:pPr>
            <a:r>
              <a:rPr lang="en-US" b="1">
                <a:latin typeface="Tahoma" pitchFamily="34" charset="0"/>
              </a:rPr>
              <a:t>SPI adalah proses yang</a:t>
            </a:r>
            <a:r>
              <a:rPr lang="id-ID" b="1">
                <a:latin typeface="Tahoma" pitchFamily="34" charset="0"/>
              </a:rPr>
              <a:t> </a:t>
            </a:r>
            <a:r>
              <a:rPr lang="en-US" b="1">
                <a:latin typeface="Tahoma" pitchFamily="34" charset="0"/>
              </a:rPr>
              <a:t>integral pada tindakan dan kegiatan yang dilakukan secara terus menerus oleh pimpinan dan seluruh pegawai untuk memberikan keyakinan memadai atas tercapainya tujuan organisasi melalui kegiatan yang efektif dan efisien, keandalan pelaporan keuangan, pengamanan aset negara, dan ketaatan</a:t>
            </a:r>
            <a:r>
              <a:rPr lang="id-ID" b="1">
                <a:latin typeface="Tahoma" pitchFamily="34" charset="0"/>
              </a:rPr>
              <a:t> </a:t>
            </a:r>
            <a:r>
              <a:rPr lang="en-US" b="1">
                <a:latin typeface="Tahoma" pitchFamily="34" charset="0"/>
              </a:rPr>
              <a:t>terhadap peraturan perundang-undangan.</a:t>
            </a:r>
          </a:p>
        </p:txBody>
      </p:sp>
      <p:sp>
        <p:nvSpPr>
          <p:cNvPr id="6" name="Content Placeholder 2">
            <a:extLst>
              <a:ext uri="{FF2B5EF4-FFF2-40B4-BE49-F238E27FC236}">
                <a16:creationId xmlns:a16="http://schemas.microsoft.com/office/drawing/2014/main" id="{7F54B009-0641-E4EC-196E-F885019781CD}"/>
              </a:ext>
            </a:extLst>
          </p:cNvPr>
          <p:cNvSpPr>
            <a:spLocks/>
          </p:cNvSpPr>
          <p:nvPr/>
        </p:nvSpPr>
        <p:spPr bwMode="auto">
          <a:xfrm>
            <a:off x="469899" y="4269304"/>
            <a:ext cx="7061202" cy="201719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273050" indent="-273050">
              <a:spcBef>
                <a:spcPts val="600"/>
              </a:spcBef>
              <a:buClr>
                <a:schemeClr val="tx2"/>
              </a:buClr>
              <a:buSzPct val="73000"/>
              <a:buFont typeface="Arial" charset="0"/>
              <a:buNone/>
            </a:pPr>
            <a:r>
              <a:rPr lang="id-ID" sz="2000">
                <a:solidFill>
                  <a:schemeClr val="tx1"/>
                </a:solidFill>
                <a:latin typeface="Constantia" pitchFamily="18" charset="0"/>
              </a:rPr>
              <a:t>	</a:t>
            </a:r>
            <a:r>
              <a:rPr lang="en-US" sz="2400" b="1">
                <a:solidFill>
                  <a:srgbClr val="0000FF"/>
                </a:solidFill>
                <a:latin typeface="Century Gothic" pitchFamily="34" charset="0"/>
              </a:rPr>
              <a:t>SPIP </a:t>
            </a:r>
            <a:r>
              <a:rPr lang="en-US" sz="2400">
                <a:solidFill>
                  <a:schemeClr val="tx1"/>
                </a:solidFill>
                <a:latin typeface="Century Gothic" pitchFamily="34" charset="0"/>
              </a:rPr>
              <a:t>adalah sistem pengendalian intern  (SPI) yang diselenggarakan secara menyeluruh di lingkungan </a:t>
            </a:r>
            <a:r>
              <a:rPr lang="en-US" sz="2400">
                <a:solidFill>
                  <a:srgbClr val="0000FF"/>
                </a:solidFill>
                <a:latin typeface="Century Gothic" pitchFamily="34" charset="0"/>
              </a:rPr>
              <a:t>pemerintah pusat </a:t>
            </a:r>
            <a:r>
              <a:rPr lang="en-US" sz="2400">
                <a:solidFill>
                  <a:schemeClr val="tx1"/>
                </a:solidFill>
                <a:latin typeface="Century Gothic" pitchFamily="34" charset="0"/>
              </a:rPr>
              <a:t>dan </a:t>
            </a:r>
            <a:r>
              <a:rPr lang="en-US" sz="2400">
                <a:solidFill>
                  <a:srgbClr val="0000FF"/>
                </a:solidFill>
                <a:latin typeface="Century Gothic" pitchFamily="34" charset="0"/>
              </a:rPr>
              <a:t>pemerintah daerah</a:t>
            </a:r>
            <a:r>
              <a:rPr lang="id-ID" sz="2000">
                <a:solidFill>
                  <a:schemeClr val="tx1"/>
                </a:solidFill>
                <a:latin typeface="Century Gothic" pitchFamily="34" charset="0"/>
              </a:rPr>
              <a:t> </a:t>
            </a:r>
            <a:r>
              <a:rPr lang="en-US" sz="2000">
                <a:solidFill>
                  <a:srgbClr val="083763"/>
                </a:solidFill>
                <a:latin typeface="Century Gothic" pitchFamily="34" charset="0"/>
              </a:rPr>
              <a:t>(</a:t>
            </a:r>
            <a:r>
              <a:rPr lang="id-ID" sz="2000">
                <a:solidFill>
                  <a:srgbClr val="083763"/>
                </a:solidFill>
                <a:latin typeface="Century Gothic" pitchFamily="34" charset="0"/>
              </a:rPr>
              <a:t>PP 60/2008, </a:t>
            </a:r>
            <a:r>
              <a:rPr lang="en-US" sz="2000">
                <a:solidFill>
                  <a:srgbClr val="083763"/>
                </a:solidFill>
                <a:latin typeface="Century Gothic" pitchFamily="34" charset="0"/>
              </a:rPr>
              <a:t>Bab I Ps. 1 butir 2)</a:t>
            </a:r>
          </a:p>
        </p:txBody>
      </p:sp>
      <p:pic>
        <p:nvPicPr>
          <p:cNvPr id="7" name="Picture 6" descr="E:\5. SPIP\2. Penilaian Risiko_Didik\kubus.png">
            <a:extLst>
              <a:ext uri="{FF2B5EF4-FFF2-40B4-BE49-F238E27FC236}">
                <a16:creationId xmlns:a16="http://schemas.microsoft.com/office/drawing/2014/main" id="{48B6B5FF-65A5-25C2-3B90-2E2A94602D23}"/>
              </a:ext>
            </a:extLst>
          </p:cNvPr>
          <p:cNvPicPr>
            <a:picLocks noChangeAspect="1" noChangeArrowheads="1"/>
          </p:cNvPicPr>
          <p:nvPr/>
        </p:nvPicPr>
        <p:blipFill>
          <a:blip r:embed="rId2" cstate="print"/>
          <a:srcRect/>
          <a:stretch>
            <a:fillRect/>
          </a:stretch>
        </p:blipFill>
        <p:spPr bwMode="auto">
          <a:xfrm>
            <a:off x="7565454" y="1805145"/>
            <a:ext cx="4626546" cy="3951875"/>
          </a:xfrm>
          <a:prstGeom prst="rect">
            <a:avLst/>
          </a:prstGeom>
          <a:noFill/>
        </p:spPr>
      </p:pic>
    </p:spTree>
    <p:extLst>
      <p:ext uri="{BB962C8B-B14F-4D97-AF65-F5344CB8AC3E}">
        <p14:creationId xmlns:p14="http://schemas.microsoft.com/office/powerpoint/2010/main" val="2053138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Rounded Rectangl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888" y="2389188"/>
            <a:ext cx="41259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bwMode="auto">
          <a:xfrm>
            <a:off x="856427" y="3305109"/>
            <a:ext cx="2321704" cy="762046"/>
          </a:xfrm>
          <a:prstGeom prst="roundRect">
            <a:avLst/>
          </a:prstGeom>
          <a:solidFill>
            <a:srgbClr val="00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C000"/>
                </a:solidFill>
                <a:latin typeface="Arial Narrow" pitchFamily="34" charset="0"/>
              </a:rPr>
              <a:t>SPIP</a:t>
            </a:r>
          </a:p>
        </p:txBody>
      </p:sp>
      <p:sp>
        <p:nvSpPr>
          <p:cNvPr id="5" name="Rounded Rectangle 4"/>
          <p:cNvSpPr/>
          <p:nvPr/>
        </p:nvSpPr>
        <p:spPr bwMode="auto">
          <a:xfrm>
            <a:off x="3870136" y="5948320"/>
            <a:ext cx="2415888" cy="762046"/>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err="1">
                <a:solidFill>
                  <a:srgbClr val="000000"/>
                </a:solidFill>
                <a:latin typeface="Arial Narrow" pitchFamily="34" charset="0"/>
              </a:rPr>
              <a:t>Pemantauan</a:t>
            </a:r>
            <a:endParaRPr lang="en-US" sz="1600" b="1" dirty="0">
              <a:solidFill>
                <a:srgbClr val="000000"/>
              </a:solidFill>
              <a:latin typeface="Arial Narrow" pitchFamily="34" charset="0"/>
            </a:endParaRPr>
          </a:p>
          <a:p>
            <a:pPr algn="ctr">
              <a:defRPr/>
            </a:pPr>
            <a:r>
              <a:rPr lang="en-US" sz="1600" b="1" dirty="0" err="1">
                <a:solidFill>
                  <a:srgbClr val="000000"/>
                </a:solidFill>
                <a:latin typeface="Arial Narrow" pitchFamily="34" charset="0"/>
              </a:rPr>
              <a:t>Pengendalian</a:t>
            </a:r>
            <a:r>
              <a:rPr lang="en-US" sz="1600" b="1" dirty="0">
                <a:solidFill>
                  <a:srgbClr val="000000"/>
                </a:solidFill>
                <a:latin typeface="Arial Narrow" pitchFamily="34" charset="0"/>
              </a:rPr>
              <a:t> </a:t>
            </a:r>
          </a:p>
          <a:p>
            <a:pPr algn="ctr">
              <a:defRPr/>
            </a:pPr>
            <a:r>
              <a:rPr lang="en-US" sz="1600" b="1" dirty="0">
                <a:solidFill>
                  <a:srgbClr val="000000"/>
                </a:solidFill>
                <a:latin typeface="Arial Narrow" pitchFamily="34" charset="0"/>
              </a:rPr>
              <a:t>Intern</a:t>
            </a:r>
          </a:p>
        </p:txBody>
      </p:sp>
      <p:sp>
        <p:nvSpPr>
          <p:cNvPr id="6" name="Rounded Rectangle 5"/>
          <p:cNvSpPr/>
          <p:nvPr/>
        </p:nvSpPr>
        <p:spPr bwMode="auto">
          <a:xfrm>
            <a:off x="3870136" y="5091064"/>
            <a:ext cx="2415888" cy="762046"/>
          </a:xfrm>
          <a:prstGeom prst="round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err="1">
                <a:solidFill>
                  <a:srgbClr val="000000"/>
                </a:solidFill>
                <a:latin typeface="Arial Narrow" pitchFamily="34" charset="0"/>
              </a:rPr>
              <a:t>Informasi</a:t>
            </a:r>
            <a:r>
              <a:rPr lang="en-US" sz="1600" b="1" dirty="0">
                <a:solidFill>
                  <a:srgbClr val="000000"/>
                </a:solidFill>
                <a:latin typeface="Arial Narrow" pitchFamily="34" charset="0"/>
              </a:rPr>
              <a:t> &amp; </a:t>
            </a:r>
            <a:r>
              <a:rPr lang="en-US" sz="1600" b="1" dirty="0" err="1">
                <a:solidFill>
                  <a:srgbClr val="000000"/>
                </a:solidFill>
                <a:latin typeface="Arial Narrow" pitchFamily="34" charset="0"/>
              </a:rPr>
              <a:t>Komunikasi</a:t>
            </a:r>
            <a:endParaRPr lang="en-US" sz="1600" b="1" dirty="0">
              <a:solidFill>
                <a:srgbClr val="000000"/>
              </a:solidFill>
              <a:latin typeface="Arial Narrow" pitchFamily="34" charset="0"/>
            </a:endParaRPr>
          </a:p>
        </p:txBody>
      </p:sp>
      <p:sp>
        <p:nvSpPr>
          <p:cNvPr id="7" name="Rounded Rectangle 6"/>
          <p:cNvSpPr/>
          <p:nvPr/>
        </p:nvSpPr>
        <p:spPr bwMode="auto">
          <a:xfrm>
            <a:off x="3870136" y="3638532"/>
            <a:ext cx="2415888" cy="762046"/>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err="1">
                <a:solidFill>
                  <a:srgbClr val="000000"/>
                </a:solidFill>
                <a:latin typeface="Arial Narrow" pitchFamily="34" charset="0"/>
              </a:rPr>
              <a:t>Kegiatan</a:t>
            </a:r>
            <a:r>
              <a:rPr lang="en-US" sz="1600" b="1" dirty="0">
                <a:solidFill>
                  <a:srgbClr val="000000"/>
                </a:solidFill>
                <a:latin typeface="Arial Narrow" pitchFamily="34" charset="0"/>
              </a:rPr>
              <a:t> </a:t>
            </a:r>
            <a:r>
              <a:rPr lang="en-US" sz="1600" b="1" dirty="0" err="1">
                <a:solidFill>
                  <a:srgbClr val="000000"/>
                </a:solidFill>
                <a:latin typeface="Arial Narrow" pitchFamily="34" charset="0"/>
              </a:rPr>
              <a:t>Pengendalian</a:t>
            </a:r>
            <a:endParaRPr lang="en-US" sz="1600" b="1" dirty="0">
              <a:solidFill>
                <a:srgbClr val="000000"/>
              </a:solidFill>
              <a:latin typeface="Arial Narrow" pitchFamily="34" charset="0"/>
            </a:endParaRPr>
          </a:p>
        </p:txBody>
      </p:sp>
      <p:sp>
        <p:nvSpPr>
          <p:cNvPr id="8" name="Rounded Rectangle 7"/>
          <p:cNvSpPr/>
          <p:nvPr/>
        </p:nvSpPr>
        <p:spPr bwMode="auto">
          <a:xfrm>
            <a:off x="3904432" y="2057380"/>
            <a:ext cx="2381573" cy="762046"/>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err="1">
                <a:solidFill>
                  <a:srgbClr val="000000"/>
                </a:solidFill>
                <a:latin typeface="Arial Narrow" pitchFamily="34" charset="0"/>
              </a:rPr>
              <a:t>Penilaian</a:t>
            </a:r>
            <a:r>
              <a:rPr lang="en-US" sz="1600" b="1" dirty="0">
                <a:solidFill>
                  <a:srgbClr val="000000"/>
                </a:solidFill>
                <a:latin typeface="Arial Narrow" pitchFamily="34" charset="0"/>
              </a:rPr>
              <a:t> </a:t>
            </a:r>
            <a:r>
              <a:rPr lang="en-US" sz="1600" b="1" dirty="0" err="1">
                <a:solidFill>
                  <a:srgbClr val="000000"/>
                </a:solidFill>
                <a:latin typeface="Arial Narrow" pitchFamily="34" charset="0"/>
              </a:rPr>
              <a:t>Risiko</a:t>
            </a:r>
            <a:endParaRPr lang="en-US" sz="1600" b="1" dirty="0">
              <a:solidFill>
                <a:srgbClr val="000000"/>
              </a:solidFill>
              <a:latin typeface="Arial Narrow" pitchFamily="34" charset="0"/>
            </a:endParaRPr>
          </a:p>
        </p:txBody>
      </p:sp>
      <p:sp>
        <p:nvSpPr>
          <p:cNvPr id="9" name="Rounded Rectangle 8"/>
          <p:cNvSpPr/>
          <p:nvPr/>
        </p:nvSpPr>
        <p:spPr bwMode="auto">
          <a:xfrm>
            <a:off x="3965547" y="761934"/>
            <a:ext cx="2320484" cy="762046"/>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rgbClr val="000000"/>
                </a:solidFill>
                <a:latin typeface="Arial Narrow" pitchFamily="34" charset="0"/>
                <a:cs typeface="Arial" charset="0"/>
              </a:rPr>
              <a:t>Lingkungan Pengendalian</a:t>
            </a:r>
          </a:p>
        </p:txBody>
      </p:sp>
      <p:pic>
        <p:nvPicPr>
          <p:cNvPr id="30742" name="Rounded Rectangl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63" y="2070100"/>
            <a:ext cx="41386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3" name="Text Box 22"/>
          <p:cNvSpPr txBox="1">
            <a:spLocks noChangeArrowheads="1"/>
          </p:cNvSpPr>
          <p:nvPr/>
        </p:nvSpPr>
        <p:spPr bwMode="auto">
          <a:xfrm>
            <a:off x="6865938" y="2133600"/>
            <a:ext cx="4057650" cy="257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solidFill>
                  <a:srgbClr val="000000"/>
                </a:solidFill>
                <a:latin typeface="Arial Narrow" panose="020B0606020202030204" pitchFamily="34" charset="0"/>
              </a:rPr>
              <a:t>Identifikasi Risiko</a:t>
            </a:r>
          </a:p>
        </p:txBody>
      </p:sp>
      <p:sp>
        <p:nvSpPr>
          <p:cNvPr id="31" name="Rounded Rectangle 30"/>
          <p:cNvSpPr/>
          <p:nvPr/>
        </p:nvSpPr>
        <p:spPr bwMode="auto">
          <a:xfrm>
            <a:off x="6857846" y="5353037"/>
            <a:ext cx="4095943" cy="285767"/>
          </a:xfrm>
          <a:prstGeom prst="roundRect">
            <a:avLst/>
          </a:prstGeom>
          <a:solidFill>
            <a:schemeClr val="accent6"/>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000000"/>
                </a:solidFill>
                <a:latin typeface="Arial Narrow" pitchFamily="34" charset="0"/>
                <a:cs typeface="Arial" charset="0"/>
              </a:rPr>
              <a:t>Sarana</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Komunikasi</a:t>
            </a:r>
            <a:endParaRPr lang="en-US" sz="1200" b="1" dirty="0">
              <a:solidFill>
                <a:srgbClr val="000000"/>
              </a:solidFill>
              <a:latin typeface="Arial Narrow" pitchFamily="34" charset="0"/>
              <a:cs typeface="Arial" charset="0"/>
            </a:endParaRPr>
          </a:p>
        </p:txBody>
      </p:sp>
      <p:sp>
        <p:nvSpPr>
          <p:cNvPr id="32" name="Rounded Rectangle 31"/>
          <p:cNvSpPr/>
          <p:nvPr/>
        </p:nvSpPr>
        <p:spPr bwMode="auto">
          <a:xfrm>
            <a:off x="6857846" y="5638780"/>
            <a:ext cx="4095943" cy="285768"/>
          </a:xfrm>
          <a:prstGeom prst="roundRect">
            <a:avLst/>
          </a:prstGeom>
          <a:solidFill>
            <a:schemeClr val="accent6"/>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000000"/>
                </a:solidFill>
                <a:latin typeface="Arial Narrow" pitchFamily="34" charset="0"/>
                <a:cs typeface="Arial" charset="0"/>
              </a:rPr>
              <a:t>Manajemen</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Sistem</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Informasi</a:t>
            </a:r>
            <a:endParaRPr lang="en-US" sz="1200" b="1" dirty="0">
              <a:solidFill>
                <a:srgbClr val="000000"/>
              </a:solidFill>
              <a:latin typeface="Arial Narrow" pitchFamily="34" charset="0"/>
              <a:cs typeface="Arial" charset="0"/>
            </a:endParaRPr>
          </a:p>
        </p:txBody>
      </p:sp>
      <p:sp>
        <p:nvSpPr>
          <p:cNvPr id="33" name="Rounded Rectangle 32"/>
          <p:cNvSpPr/>
          <p:nvPr/>
        </p:nvSpPr>
        <p:spPr bwMode="auto">
          <a:xfrm>
            <a:off x="6857846" y="5995973"/>
            <a:ext cx="4095943" cy="285768"/>
          </a:xfrm>
          <a:prstGeom prst="round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000000"/>
                </a:solidFill>
                <a:latin typeface="Arial Narrow" pitchFamily="34" charset="0"/>
              </a:rPr>
              <a:t>Pemantauan</a:t>
            </a:r>
            <a:r>
              <a:rPr lang="en-US" sz="1200" b="1" dirty="0">
                <a:solidFill>
                  <a:srgbClr val="000000"/>
                </a:solidFill>
                <a:latin typeface="Arial Narrow" pitchFamily="34" charset="0"/>
              </a:rPr>
              <a:t>  </a:t>
            </a:r>
            <a:r>
              <a:rPr lang="en-US" sz="1200" b="1" dirty="0" err="1">
                <a:solidFill>
                  <a:srgbClr val="000000"/>
                </a:solidFill>
                <a:latin typeface="Arial Narrow" pitchFamily="34" charset="0"/>
              </a:rPr>
              <a:t>Berkelanjutan</a:t>
            </a:r>
            <a:endParaRPr lang="en-US" sz="1200" b="1" dirty="0">
              <a:solidFill>
                <a:srgbClr val="000000"/>
              </a:solidFill>
              <a:latin typeface="Arial Narrow" pitchFamily="34" charset="0"/>
            </a:endParaRPr>
          </a:p>
        </p:txBody>
      </p:sp>
      <p:sp>
        <p:nvSpPr>
          <p:cNvPr id="34" name="Rounded Rectangle 33"/>
          <p:cNvSpPr/>
          <p:nvPr/>
        </p:nvSpPr>
        <p:spPr bwMode="auto">
          <a:xfrm>
            <a:off x="6857846" y="6210293"/>
            <a:ext cx="4095943" cy="285767"/>
          </a:xfrm>
          <a:prstGeom prst="round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000000"/>
                </a:solidFill>
                <a:latin typeface="Arial Narrow" pitchFamily="34" charset="0"/>
              </a:rPr>
              <a:t>Evaluasi</a:t>
            </a:r>
            <a:r>
              <a:rPr lang="en-US" sz="1200" b="1" dirty="0">
                <a:solidFill>
                  <a:srgbClr val="000000"/>
                </a:solidFill>
                <a:latin typeface="Arial Narrow" pitchFamily="34" charset="0"/>
              </a:rPr>
              <a:t> </a:t>
            </a:r>
            <a:r>
              <a:rPr lang="en-US" sz="1200" b="1" dirty="0" err="1">
                <a:solidFill>
                  <a:srgbClr val="000000"/>
                </a:solidFill>
                <a:latin typeface="Arial Narrow" pitchFamily="34" charset="0"/>
              </a:rPr>
              <a:t>Terpisah</a:t>
            </a:r>
            <a:endParaRPr lang="en-US" sz="1200" b="1" dirty="0">
              <a:solidFill>
                <a:srgbClr val="000000"/>
              </a:solidFill>
              <a:latin typeface="Arial Narrow" pitchFamily="34" charset="0"/>
            </a:endParaRPr>
          </a:p>
        </p:txBody>
      </p:sp>
      <p:sp>
        <p:nvSpPr>
          <p:cNvPr id="35" name="Rounded Rectangle 34"/>
          <p:cNvSpPr/>
          <p:nvPr/>
        </p:nvSpPr>
        <p:spPr bwMode="auto">
          <a:xfrm>
            <a:off x="6857846" y="6424598"/>
            <a:ext cx="4095943" cy="285768"/>
          </a:xfrm>
          <a:prstGeom prst="round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000000"/>
                </a:solidFill>
                <a:latin typeface="Arial Narrow" pitchFamily="34" charset="0"/>
              </a:rPr>
              <a:t>Tindak</a:t>
            </a:r>
            <a:r>
              <a:rPr lang="en-US" sz="1200" b="1" dirty="0">
                <a:solidFill>
                  <a:srgbClr val="000000"/>
                </a:solidFill>
                <a:latin typeface="Arial Narrow" pitchFamily="34" charset="0"/>
              </a:rPr>
              <a:t> </a:t>
            </a:r>
            <a:r>
              <a:rPr lang="en-US" sz="1200" b="1" dirty="0" err="1">
                <a:solidFill>
                  <a:srgbClr val="000000"/>
                </a:solidFill>
                <a:latin typeface="Arial Narrow" pitchFamily="34" charset="0"/>
              </a:rPr>
              <a:t>Lanjut</a:t>
            </a:r>
            <a:endParaRPr lang="en-US" sz="1200" b="1" dirty="0">
              <a:solidFill>
                <a:srgbClr val="000000"/>
              </a:solidFill>
              <a:latin typeface="Arial Narrow" pitchFamily="34" charset="0"/>
            </a:endParaRPr>
          </a:p>
        </p:txBody>
      </p:sp>
      <p:sp>
        <p:nvSpPr>
          <p:cNvPr id="36" name="Left Brace 35"/>
          <p:cNvSpPr/>
          <p:nvPr/>
        </p:nvSpPr>
        <p:spPr bwMode="auto">
          <a:xfrm>
            <a:off x="6554788" y="152400"/>
            <a:ext cx="198437" cy="1905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latin typeface="Arial Narrow" pitchFamily="34" charset="0"/>
              <a:cs typeface="Arial" charset="0"/>
            </a:endParaRPr>
          </a:p>
        </p:txBody>
      </p:sp>
      <p:sp>
        <p:nvSpPr>
          <p:cNvPr id="40" name="Left Brace 39"/>
          <p:cNvSpPr/>
          <p:nvPr/>
        </p:nvSpPr>
        <p:spPr bwMode="auto">
          <a:xfrm>
            <a:off x="6572250" y="5353050"/>
            <a:ext cx="136525" cy="5715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latin typeface="Arial Narrow" pitchFamily="34" charset="0"/>
              <a:cs typeface="Arial" charset="0"/>
            </a:endParaRPr>
          </a:p>
        </p:txBody>
      </p:sp>
      <p:sp>
        <p:nvSpPr>
          <p:cNvPr id="41" name="Left Brace 40"/>
          <p:cNvSpPr/>
          <p:nvPr/>
        </p:nvSpPr>
        <p:spPr bwMode="auto">
          <a:xfrm>
            <a:off x="6572250" y="5995988"/>
            <a:ext cx="136525" cy="66675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latin typeface="Arial Narrow" pitchFamily="34" charset="0"/>
              <a:cs typeface="Arial" charset="0"/>
            </a:endParaRPr>
          </a:p>
        </p:txBody>
      </p:sp>
      <p:sp>
        <p:nvSpPr>
          <p:cNvPr id="42" name="Left Brace 41"/>
          <p:cNvSpPr/>
          <p:nvPr/>
        </p:nvSpPr>
        <p:spPr bwMode="auto">
          <a:xfrm>
            <a:off x="3429000" y="1219200"/>
            <a:ext cx="228600" cy="506253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latin typeface="Arial Narrow" pitchFamily="34" charset="0"/>
              <a:cs typeface="Arial" charset="0"/>
            </a:endParaRPr>
          </a:p>
        </p:txBody>
      </p:sp>
      <p:sp>
        <p:nvSpPr>
          <p:cNvPr id="39" name="Rounded Rectangle 38"/>
          <p:cNvSpPr/>
          <p:nvPr/>
        </p:nvSpPr>
        <p:spPr bwMode="auto">
          <a:xfrm>
            <a:off x="6857847" y="3067012"/>
            <a:ext cx="4095943" cy="285768"/>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rgbClr val="000000"/>
                </a:solidFill>
                <a:latin typeface="Arial Narrow" pitchFamily="34" charset="0"/>
                <a:cs typeface="Arial" charset="0"/>
              </a:rPr>
              <a:t>Pembinaan Sumber Daya Manusia</a:t>
            </a:r>
          </a:p>
        </p:txBody>
      </p:sp>
      <p:sp>
        <p:nvSpPr>
          <p:cNvPr id="43" name="Rounded Rectangle 42"/>
          <p:cNvSpPr/>
          <p:nvPr/>
        </p:nvSpPr>
        <p:spPr bwMode="auto">
          <a:xfrm>
            <a:off x="6857849" y="3281350"/>
            <a:ext cx="4095943" cy="285767"/>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rgbClr val="000000"/>
                </a:solidFill>
                <a:latin typeface="Arial Narrow" pitchFamily="34" charset="0"/>
                <a:cs typeface="Arial" charset="0"/>
              </a:rPr>
              <a:t>Pengendalian Pengelolaan Sistem  Informasi</a:t>
            </a:r>
          </a:p>
        </p:txBody>
      </p:sp>
      <p:sp>
        <p:nvSpPr>
          <p:cNvPr id="44" name="Rounded Rectangle 43"/>
          <p:cNvSpPr/>
          <p:nvPr/>
        </p:nvSpPr>
        <p:spPr bwMode="auto">
          <a:xfrm>
            <a:off x="6857849" y="3495641"/>
            <a:ext cx="4095943" cy="285768"/>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000000"/>
                </a:solidFill>
                <a:latin typeface="Arial Narrow" pitchFamily="34" charset="0"/>
                <a:cs typeface="Arial" charset="0"/>
              </a:rPr>
              <a:t>Pengendalian</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Fisik</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atas</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Aset</a:t>
            </a:r>
            <a:endParaRPr lang="en-US" sz="1200" b="1" dirty="0">
              <a:solidFill>
                <a:srgbClr val="000000"/>
              </a:solidFill>
              <a:latin typeface="Arial Narrow" pitchFamily="34" charset="0"/>
              <a:cs typeface="Arial" charset="0"/>
            </a:endParaRPr>
          </a:p>
        </p:txBody>
      </p:sp>
      <p:sp>
        <p:nvSpPr>
          <p:cNvPr id="45" name="Rounded Rectangle 44"/>
          <p:cNvSpPr/>
          <p:nvPr/>
        </p:nvSpPr>
        <p:spPr bwMode="auto">
          <a:xfrm>
            <a:off x="6857849" y="3709963"/>
            <a:ext cx="4095943" cy="285767"/>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rgbClr val="000000"/>
                </a:solidFill>
                <a:latin typeface="Arial Narrow" pitchFamily="34" charset="0"/>
                <a:cs typeface="Arial" charset="0"/>
              </a:rPr>
              <a:t>Penetapan &amp; Reviu Indikator &amp; Ukuran Kinerja</a:t>
            </a:r>
          </a:p>
        </p:txBody>
      </p:sp>
      <p:sp>
        <p:nvSpPr>
          <p:cNvPr id="46" name="Rounded Rectangle 45"/>
          <p:cNvSpPr/>
          <p:nvPr/>
        </p:nvSpPr>
        <p:spPr bwMode="auto">
          <a:xfrm>
            <a:off x="6857849" y="3924269"/>
            <a:ext cx="4095943" cy="285768"/>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rgbClr val="000000"/>
                </a:solidFill>
                <a:latin typeface="Arial Narrow" pitchFamily="34" charset="0"/>
                <a:cs typeface="Arial" charset="0"/>
              </a:rPr>
              <a:t>Pemisahan Fungsi</a:t>
            </a:r>
          </a:p>
        </p:txBody>
      </p:sp>
      <p:sp>
        <p:nvSpPr>
          <p:cNvPr id="47" name="Rounded Rectangle 46"/>
          <p:cNvSpPr/>
          <p:nvPr/>
        </p:nvSpPr>
        <p:spPr bwMode="auto">
          <a:xfrm>
            <a:off x="6857850" y="4138588"/>
            <a:ext cx="4095943" cy="285767"/>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rgbClr val="000000"/>
                </a:solidFill>
                <a:latin typeface="Arial Narrow" pitchFamily="34" charset="0"/>
                <a:cs typeface="Arial" charset="0"/>
              </a:rPr>
              <a:t>Otorisasi Transaksi dan Kejadian Penting</a:t>
            </a:r>
          </a:p>
        </p:txBody>
      </p:sp>
      <p:sp>
        <p:nvSpPr>
          <p:cNvPr id="48" name="Rounded Rectangle 47"/>
          <p:cNvSpPr/>
          <p:nvPr/>
        </p:nvSpPr>
        <p:spPr bwMode="auto">
          <a:xfrm>
            <a:off x="6857849" y="4352897"/>
            <a:ext cx="4095943" cy="285768"/>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rgbClr val="000000"/>
                </a:solidFill>
                <a:latin typeface="Arial Narrow" pitchFamily="34" charset="0"/>
                <a:cs typeface="Arial" charset="0"/>
              </a:rPr>
              <a:t>Pencatatan yang Akurat dan Tepat Waktu</a:t>
            </a:r>
          </a:p>
        </p:txBody>
      </p:sp>
      <p:sp>
        <p:nvSpPr>
          <p:cNvPr id="49" name="Rounded Rectangle 48"/>
          <p:cNvSpPr/>
          <p:nvPr/>
        </p:nvSpPr>
        <p:spPr bwMode="auto">
          <a:xfrm>
            <a:off x="6857849" y="4567235"/>
            <a:ext cx="4095943" cy="285767"/>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rgbClr val="000000"/>
                </a:solidFill>
                <a:latin typeface="Arial Narrow" pitchFamily="34" charset="0"/>
                <a:cs typeface="Arial" charset="0"/>
              </a:rPr>
              <a:t>Pembatasan Akses atas Sumber Daya</a:t>
            </a:r>
          </a:p>
        </p:txBody>
      </p:sp>
      <p:sp>
        <p:nvSpPr>
          <p:cNvPr id="51" name="Left Brace 50"/>
          <p:cNvSpPr/>
          <p:nvPr/>
        </p:nvSpPr>
        <p:spPr bwMode="auto">
          <a:xfrm>
            <a:off x="6554788" y="2852738"/>
            <a:ext cx="198437" cy="242887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latin typeface="Arial Narrow" pitchFamily="34" charset="0"/>
              <a:cs typeface="Arial" charset="0"/>
            </a:endParaRPr>
          </a:p>
        </p:txBody>
      </p:sp>
      <p:sp>
        <p:nvSpPr>
          <p:cNvPr id="52" name="Rounded Rectangle 51"/>
          <p:cNvSpPr/>
          <p:nvPr/>
        </p:nvSpPr>
        <p:spPr bwMode="auto">
          <a:xfrm>
            <a:off x="6857847" y="4781533"/>
            <a:ext cx="4095943" cy="285767"/>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rgbClr val="000000"/>
                </a:solidFill>
                <a:latin typeface="Arial Narrow" pitchFamily="34" charset="0"/>
                <a:cs typeface="Arial" charset="0"/>
              </a:rPr>
              <a:t>Akuntabilitas terhadap Sumber Daya</a:t>
            </a:r>
          </a:p>
        </p:txBody>
      </p:sp>
      <p:sp>
        <p:nvSpPr>
          <p:cNvPr id="54" name="Rounded Rectangle 53"/>
          <p:cNvSpPr/>
          <p:nvPr/>
        </p:nvSpPr>
        <p:spPr bwMode="auto">
          <a:xfrm>
            <a:off x="6863710" y="2798723"/>
            <a:ext cx="4095943" cy="285768"/>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000000"/>
                </a:solidFill>
                <a:latin typeface="Arial Narrow" pitchFamily="34" charset="0"/>
                <a:cs typeface="Arial" charset="0"/>
              </a:rPr>
              <a:t>Reviu</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atas</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Kinerja</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Instansi</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Pemerintah</a:t>
            </a:r>
            <a:endParaRPr lang="en-US" sz="1200" b="1" dirty="0">
              <a:solidFill>
                <a:srgbClr val="000000"/>
              </a:solidFill>
              <a:latin typeface="Arial Narrow" pitchFamily="34" charset="0"/>
              <a:cs typeface="Arial" charset="0"/>
            </a:endParaRPr>
          </a:p>
        </p:txBody>
      </p:sp>
      <p:sp>
        <p:nvSpPr>
          <p:cNvPr id="53" name="Rounded Rectangle 52"/>
          <p:cNvSpPr/>
          <p:nvPr/>
        </p:nvSpPr>
        <p:spPr bwMode="auto">
          <a:xfrm>
            <a:off x="6857847" y="4995847"/>
            <a:ext cx="4095943" cy="285767"/>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rgbClr val="000000"/>
                </a:solidFill>
                <a:latin typeface="Arial Narrow" pitchFamily="34" charset="0"/>
                <a:cs typeface="Arial" charset="0"/>
              </a:rPr>
              <a:t>Dokumentasi atas Sistem Pengendalian Intern</a:t>
            </a:r>
          </a:p>
        </p:txBody>
      </p:sp>
      <p:sp>
        <p:nvSpPr>
          <p:cNvPr id="56" name="Left Brace 55"/>
          <p:cNvSpPr/>
          <p:nvPr/>
        </p:nvSpPr>
        <p:spPr bwMode="auto">
          <a:xfrm>
            <a:off x="6567488" y="2171700"/>
            <a:ext cx="134937" cy="5715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latin typeface="Arial Narrow" pitchFamily="34" charset="0"/>
              <a:cs typeface="Arial" charset="0"/>
            </a:endParaRPr>
          </a:p>
        </p:txBody>
      </p:sp>
      <p:sp>
        <p:nvSpPr>
          <p:cNvPr id="57" name="Rounded Rectangle 56"/>
          <p:cNvSpPr/>
          <p:nvPr/>
        </p:nvSpPr>
        <p:spPr bwMode="auto">
          <a:xfrm>
            <a:off x="6847244" y="1314412"/>
            <a:ext cx="4094168" cy="285768"/>
          </a:xfrm>
          <a:prstGeom prst="round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000000"/>
                </a:solidFill>
                <a:latin typeface="Arial Narrow" pitchFamily="34" charset="0"/>
              </a:rPr>
              <a:t>Kebijakan</a:t>
            </a:r>
            <a:r>
              <a:rPr lang="en-US" sz="1200" b="1" dirty="0">
                <a:solidFill>
                  <a:srgbClr val="000000"/>
                </a:solidFill>
                <a:latin typeface="Arial Narrow" pitchFamily="34" charset="0"/>
              </a:rPr>
              <a:t> yang </a:t>
            </a:r>
            <a:r>
              <a:rPr lang="en-US" sz="1200" b="1" dirty="0" err="1">
                <a:solidFill>
                  <a:srgbClr val="000000"/>
                </a:solidFill>
                <a:latin typeface="Arial Narrow" pitchFamily="34" charset="0"/>
              </a:rPr>
              <a:t>Sehat</a:t>
            </a:r>
            <a:r>
              <a:rPr lang="en-US" sz="1200" b="1" dirty="0">
                <a:solidFill>
                  <a:srgbClr val="000000"/>
                </a:solidFill>
                <a:latin typeface="Arial Narrow" pitchFamily="34" charset="0"/>
              </a:rPr>
              <a:t> </a:t>
            </a:r>
            <a:r>
              <a:rPr lang="en-US" sz="1200" b="1" dirty="0" err="1">
                <a:solidFill>
                  <a:srgbClr val="000000"/>
                </a:solidFill>
                <a:latin typeface="Arial Narrow" pitchFamily="34" charset="0"/>
              </a:rPr>
              <a:t>tentang</a:t>
            </a:r>
            <a:r>
              <a:rPr lang="en-US" sz="1200" b="1" dirty="0">
                <a:solidFill>
                  <a:srgbClr val="000000"/>
                </a:solidFill>
                <a:latin typeface="Arial Narrow" pitchFamily="34" charset="0"/>
              </a:rPr>
              <a:t> </a:t>
            </a:r>
            <a:r>
              <a:rPr lang="en-US" sz="1200" b="1" dirty="0" err="1">
                <a:solidFill>
                  <a:srgbClr val="000000"/>
                </a:solidFill>
                <a:latin typeface="Arial Narrow" pitchFamily="34" charset="0"/>
              </a:rPr>
              <a:t>Pembinaan</a:t>
            </a:r>
            <a:r>
              <a:rPr lang="en-US" sz="1200" b="1" dirty="0">
                <a:solidFill>
                  <a:srgbClr val="000000"/>
                </a:solidFill>
                <a:latin typeface="Arial Narrow" pitchFamily="34" charset="0"/>
              </a:rPr>
              <a:t> SDM</a:t>
            </a:r>
          </a:p>
        </p:txBody>
      </p:sp>
      <p:sp>
        <p:nvSpPr>
          <p:cNvPr id="58" name="Rounded Rectangle 57"/>
          <p:cNvSpPr/>
          <p:nvPr/>
        </p:nvSpPr>
        <p:spPr bwMode="auto">
          <a:xfrm>
            <a:off x="6847244" y="1085820"/>
            <a:ext cx="4094168" cy="285767"/>
          </a:xfrm>
          <a:prstGeom prst="round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000000"/>
                </a:solidFill>
                <a:latin typeface="Arial Narrow" pitchFamily="34" charset="0"/>
              </a:rPr>
              <a:t>Pendelegasian</a:t>
            </a:r>
            <a:r>
              <a:rPr lang="en-US" sz="1200" b="1" dirty="0">
                <a:solidFill>
                  <a:srgbClr val="000000"/>
                </a:solidFill>
                <a:latin typeface="Arial Narrow" pitchFamily="34" charset="0"/>
              </a:rPr>
              <a:t> </a:t>
            </a:r>
            <a:r>
              <a:rPr lang="en-US" sz="1200" b="1" dirty="0" err="1">
                <a:solidFill>
                  <a:srgbClr val="000000"/>
                </a:solidFill>
                <a:latin typeface="Arial Narrow" pitchFamily="34" charset="0"/>
              </a:rPr>
              <a:t>Wewenang</a:t>
            </a:r>
            <a:r>
              <a:rPr lang="en-US" sz="1200" b="1" dirty="0">
                <a:solidFill>
                  <a:srgbClr val="000000"/>
                </a:solidFill>
                <a:latin typeface="Arial Narrow" pitchFamily="34" charset="0"/>
              </a:rPr>
              <a:t> </a:t>
            </a:r>
            <a:r>
              <a:rPr lang="en-US" sz="1200" b="1" dirty="0" err="1">
                <a:solidFill>
                  <a:srgbClr val="000000"/>
                </a:solidFill>
                <a:latin typeface="Arial Narrow" pitchFamily="34" charset="0"/>
              </a:rPr>
              <a:t>dan</a:t>
            </a:r>
            <a:r>
              <a:rPr lang="en-US" sz="1200" b="1" dirty="0">
                <a:solidFill>
                  <a:srgbClr val="000000"/>
                </a:solidFill>
                <a:latin typeface="Arial Narrow" pitchFamily="34" charset="0"/>
              </a:rPr>
              <a:t> </a:t>
            </a:r>
            <a:r>
              <a:rPr lang="en-US" sz="1200" b="1" dirty="0" err="1">
                <a:solidFill>
                  <a:srgbClr val="000000"/>
                </a:solidFill>
                <a:latin typeface="Arial Narrow" pitchFamily="34" charset="0"/>
              </a:rPr>
              <a:t>Tanggung</a:t>
            </a:r>
            <a:r>
              <a:rPr lang="en-US" sz="1200" b="1" dirty="0">
                <a:solidFill>
                  <a:srgbClr val="000000"/>
                </a:solidFill>
                <a:latin typeface="Arial Narrow" pitchFamily="34" charset="0"/>
              </a:rPr>
              <a:t> </a:t>
            </a:r>
            <a:r>
              <a:rPr lang="en-US" sz="1200" b="1" dirty="0" err="1">
                <a:solidFill>
                  <a:srgbClr val="000000"/>
                </a:solidFill>
                <a:latin typeface="Arial Narrow" pitchFamily="34" charset="0"/>
              </a:rPr>
              <a:t>Jawab</a:t>
            </a:r>
            <a:endParaRPr lang="en-US" sz="1200" b="1" dirty="0">
              <a:solidFill>
                <a:srgbClr val="000000"/>
              </a:solidFill>
              <a:latin typeface="Arial Narrow" pitchFamily="34" charset="0"/>
            </a:endParaRPr>
          </a:p>
        </p:txBody>
      </p:sp>
      <p:sp>
        <p:nvSpPr>
          <p:cNvPr id="59" name="Rounded Rectangle 58"/>
          <p:cNvSpPr/>
          <p:nvPr/>
        </p:nvSpPr>
        <p:spPr bwMode="auto">
          <a:xfrm>
            <a:off x="6847244" y="857218"/>
            <a:ext cx="4094168" cy="285767"/>
          </a:xfrm>
          <a:prstGeom prst="round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000000"/>
                </a:solidFill>
                <a:latin typeface="Arial Narrow" pitchFamily="34" charset="0"/>
                <a:cs typeface="Arial" charset="0"/>
              </a:rPr>
              <a:t>Struktur</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Organisasi</a:t>
            </a:r>
            <a:r>
              <a:rPr lang="en-US" sz="1200" b="1" dirty="0">
                <a:solidFill>
                  <a:srgbClr val="000000"/>
                </a:solidFill>
                <a:latin typeface="Arial Narrow" pitchFamily="34" charset="0"/>
                <a:cs typeface="Arial" charset="0"/>
              </a:rPr>
              <a:t> yang </a:t>
            </a:r>
            <a:r>
              <a:rPr lang="en-US" sz="1200" b="1" dirty="0" err="1">
                <a:solidFill>
                  <a:srgbClr val="000000"/>
                </a:solidFill>
                <a:latin typeface="Arial Narrow" pitchFamily="34" charset="0"/>
                <a:cs typeface="Arial" charset="0"/>
              </a:rPr>
              <a:t>Sesuai</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Kebutuhan</a:t>
            </a:r>
            <a:endParaRPr lang="en-US" sz="1200" b="1" dirty="0">
              <a:solidFill>
                <a:srgbClr val="000000"/>
              </a:solidFill>
              <a:latin typeface="Arial Narrow" pitchFamily="34" charset="0"/>
              <a:cs typeface="Arial" charset="0"/>
            </a:endParaRPr>
          </a:p>
        </p:txBody>
      </p:sp>
      <p:sp>
        <p:nvSpPr>
          <p:cNvPr id="60" name="Rounded Rectangle 59"/>
          <p:cNvSpPr/>
          <p:nvPr/>
        </p:nvSpPr>
        <p:spPr bwMode="auto">
          <a:xfrm>
            <a:off x="6846276" y="628620"/>
            <a:ext cx="4096104" cy="285767"/>
          </a:xfrm>
          <a:prstGeom prst="round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000000"/>
                </a:solidFill>
                <a:latin typeface="Arial Narrow" pitchFamily="34" charset="0"/>
                <a:cs typeface="Arial" charset="0"/>
              </a:rPr>
              <a:t>Kepemimpinan</a:t>
            </a:r>
            <a:r>
              <a:rPr lang="en-US" sz="1200" b="1" dirty="0">
                <a:solidFill>
                  <a:srgbClr val="000000"/>
                </a:solidFill>
                <a:latin typeface="Arial Narrow" pitchFamily="34" charset="0"/>
                <a:cs typeface="Arial" charset="0"/>
              </a:rPr>
              <a:t> yang </a:t>
            </a:r>
            <a:r>
              <a:rPr lang="en-US" sz="1200" b="1" dirty="0" err="1">
                <a:solidFill>
                  <a:srgbClr val="000000"/>
                </a:solidFill>
                <a:latin typeface="Arial Narrow" pitchFamily="34" charset="0"/>
                <a:cs typeface="Arial" charset="0"/>
              </a:rPr>
              <a:t>Kondusif</a:t>
            </a:r>
            <a:endParaRPr lang="en-US" sz="1200" b="1" dirty="0">
              <a:solidFill>
                <a:srgbClr val="000000"/>
              </a:solidFill>
              <a:latin typeface="Arial Narrow" pitchFamily="34" charset="0"/>
              <a:cs typeface="Arial" charset="0"/>
            </a:endParaRPr>
          </a:p>
        </p:txBody>
      </p:sp>
      <p:sp>
        <p:nvSpPr>
          <p:cNvPr id="61" name="Rounded Rectangle 60"/>
          <p:cNvSpPr/>
          <p:nvPr/>
        </p:nvSpPr>
        <p:spPr bwMode="auto">
          <a:xfrm>
            <a:off x="6846276" y="396841"/>
            <a:ext cx="4096104" cy="285767"/>
          </a:xfrm>
          <a:prstGeom prst="round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000000"/>
                </a:solidFill>
                <a:latin typeface="Arial Narrow" pitchFamily="34" charset="0"/>
                <a:cs typeface="Arial" charset="0"/>
              </a:rPr>
              <a:t>Komitmen</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terhadap</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Kompetensi</a:t>
            </a:r>
            <a:endParaRPr lang="en-US" sz="1200" b="1" dirty="0">
              <a:solidFill>
                <a:srgbClr val="000000"/>
              </a:solidFill>
              <a:latin typeface="Arial Narrow" pitchFamily="34" charset="0"/>
              <a:cs typeface="Arial" charset="0"/>
            </a:endParaRPr>
          </a:p>
        </p:txBody>
      </p:sp>
      <p:sp>
        <p:nvSpPr>
          <p:cNvPr id="62" name="Rounded Rectangle 61"/>
          <p:cNvSpPr/>
          <p:nvPr/>
        </p:nvSpPr>
        <p:spPr bwMode="auto">
          <a:xfrm>
            <a:off x="6847244" y="171417"/>
            <a:ext cx="4094168" cy="285767"/>
          </a:xfrm>
          <a:prstGeom prst="round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000000"/>
                </a:solidFill>
                <a:latin typeface="Arial Narrow" pitchFamily="34" charset="0"/>
                <a:cs typeface="Arial" charset="0"/>
              </a:rPr>
              <a:t>Penegakan</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Integritas</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dan</a:t>
            </a:r>
            <a:r>
              <a:rPr lang="en-US" sz="1200" b="1" dirty="0">
                <a:solidFill>
                  <a:srgbClr val="000000"/>
                </a:solidFill>
                <a:latin typeface="Arial Narrow" pitchFamily="34" charset="0"/>
                <a:cs typeface="Arial" charset="0"/>
              </a:rPr>
              <a:t> </a:t>
            </a:r>
            <a:r>
              <a:rPr lang="en-US" sz="1200" b="1" dirty="0" err="1">
                <a:solidFill>
                  <a:srgbClr val="000000"/>
                </a:solidFill>
                <a:latin typeface="Arial Narrow" pitchFamily="34" charset="0"/>
                <a:cs typeface="Arial" charset="0"/>
              </a:rPr>
              <a:t>Etika</a:t>
            </a:r>
            <a:endParaRPr lang="en-US" sz="1200" b="1" dirty="0">
              <a:solidFill>
                <a:srgbClr val="000000"/>
              </a:solidFill>
              <a:latin typeface="Arial Narrow" pitchFamily="34" charset="0"/>
              <a:cs typeface="Arial" charset="0"/>
            </a:endParaRPr>
          </a:p>
        </p:txBody>
      </p:sp>
      <p:sp>
        <p:nvSpPr>
          <p:cNvPr id="63" name="Rounded Rectangle 62"/>
          <p:cNvSpPr/>
          <p:nvPr/>
        </p:nvSpPr>
        <p:spPr bwMode="auto">
          <a:xfrm>
            <a:off x="6847244" y="1543039"/>
            <a:ext cx="4094168" cy="285767"/>
          </a:xfrm>
          <a:prstGeom prst="round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000000"/>
                </a:solidFill>
                <a:latin typeface="Arial Narrow" pitchFamily="34" charset="0"/>
                <a:cs typeface="Arial" charset="0"/>
              </a:rPr>
              <a:t>Peran</a:t>
            </a:r>
            <a:r>
              <a:rPr lang="en-US" sz="1200" b="1" dirty="0">
                <a:solidFill>
                  <a:srgbClr val="000000"/>
                </a:solidFill>
                <a:latin typeface="Arial Narrow" pitchFamily="34" charset="0"/>
                <a:cs typeface="Arial" charset="0"/>
              </a:rPr>
              <a:t> APIP yang </a:t>
            </a:r>
            <a:r>
              <a:rPr lang="en-US" sz="1200" b="1" dirty="0" err="1">
                <a:solidFill>
                  <a:srgbClr val="000000"/>
                </a:solidFill>
                <a:latin typeface="Arial Narrow" pitchFamily="34" charset="0"/>
                <a:cs typeface="Arial" charset="0"/>
              </a:rPr>
              <a:t>Efektif</a:t>
            </a:r>
            <a:endParaRPr lang="en-US" sz="1200" b="1" dirty="0">
              <a:solidFill>
                <a:srgbClr val="000000"/>
              </a:solidFill>
              <a:latin typeface="Arial Narrow" pitchFamily="34" charset="0"/>
              <a:cs typeface="Arial" charset="0"/>
            </a:endParaRPr>
          </a:p>
        </p:txBody>
      </p:sp>
      <p:sp>
        <p:nvSpPr>
          <p:cNvPr id="64" name="Rounded Rectangle 63"/>
          <p:cNvSpPr/>
          <p:nvPr/>
        </p:nvSpPr>
        <p:spPr bwMode="auto">
          <a:xfrm>
            <a:off x="6847244" y="1771634"/>
            <a:ext cx="4094168" cy="285767"/>
          </a:xfrm>
          <a:prstGeom prst="round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rgbClr val="000000"/>
                </a:solidFill>
                <a:latin typeface="Arial Narrow" pitchFamily="34" charset="0"/>
                <a:cs typeface="Arial" charset="0"/>
              </a:rPr>
              <a:t>Hubungan Kerja yang Baik </a:t>
            </a:r>
          </a:p>
        </p:txBody>
      </p:sp>
      <p:sp>
        <p:nvSpPr>
          <p:cNvPr id="55" name="Rectangle 54"/>
          <p:cNvSpPr/>
          <p:nvPr/>
        </p:nvSpPr>
        <p:spPr bwMode="auto">
          <a:xfrm>
            <a:off x="5588000" y="533400"/>
            <a:ext cx="7112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srgbClr val="000000"/>
                </a:solidFill>
                <a:latin typeface="Arial Narrow" pitchFamily="34" charset="0"/>
              </a:rPr>
              <a:t>Ps. 4</a:t>
            </a:r>
          </a:p>
        </p:txBody>
      </p:sp>
      <p:sp>
        <p:nvSpPr>
          <p:cNvPr id="65" name="Rectangle 64"/>
          <p:cNvSpPr/>
          <p:nvPr/>
        </p:nvSpPr>
        <p:spPr bwMode="auto">
          <a:xfrm>
            <a:off x="5486400" y="1828800"/>
            <a:ext cx="8128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srgbClr val="000000"/>
                </a:solidFill>
                <a:latin typeface="Arial Narrow" pitchFamily="34" charset="0"/>
              </a:rPr>
              <a:t>Ps. 13</a:t>
            </a:r>
          </a:p>
        </p:txBody>
      </p:sp>
      <p:sp>
        <p:nvSpPr>
          <p:cNvPr id="67" name="Rectangle 66"/>
          <p:cNvSpPr/>
          <p:nvPr/>
        </p:nvSpPr>
        <p:spPr bwMode="auto">
          <a:xfrm>
            <a:off x="5486400" y="3429000"/>
            <a:ext cx="8128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srgbClr val="000000"/>
                </a:solidFill>
                <a:latin typeface="Arial Narrow" pitchFamily="34" charset="0"/>
              </a:rPr>
              <a:t>Ps. 18</a:t>
            </a:r>
          </a:p>
        </p:txBody>
      </p:sp>
      <p:sp>
        <p:nvSpPr>
          <p:cNvPr id="68" name="Rectangle 67"/>
          <p:cNvSpPr/>
          <p:nvPr/>
        </p:nvSpPr>
        <p:spPr bwMode="auto">
          <a:xfrm>
            <a:off x="5486400" y="4876800"/>
            <a:ext cx="8128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srgbClr val="000000"/>
                </a:solidFill>
                <a:latin typeface="Arial Narrow" pitchFamily="34" charset="0"/>
              </a:rPr>
              <a:t>Ps. 41</a:t>
            </a:r>
          </a:p>
        </p:txBody>
      </p:sp>
      <p:sp>
        <p:nvSpPr>
          <p:cNvPr id="69" name="Rectangle 68"/>
          <p:cNvSpPr/>
          <p:nvPr/>
        </p:nvSpPr>
        <p:spPr bwMode="auto">
          <a:xfrm>
            <a:off x="5486400" y="6477000"/>
            <a:ext cx="8128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srgbClr val="000000"/>
                </a:solidFill>
                <a:latin typeface="Arial Narrow" pitchFamily="34" charset="0"/>
              </a:rPr>
              <a:t>Ps. 43</a:t>
            </a:r>
          </a:p>
        </p:txBody>
      </p:sp>
      <p:sp>
        <p:nvSpPr>
          <p:cNvPr id="30827" name="Text Box 22"/>
          <p:cNvSpPr txBox="1">
            <a:spLocks noChangeArrowheads="1"/>
          </p:cNvSpPr>
          <p:nvPr/>
        </p:nvSpPr>
        <p:spPr bwMode="auto">
          <a:xfrm>
            <a:off x="6846888" y="2438400"/>
            <a:ext cx="4057650" cy="257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solidFill>
                  <a:srgbClr val="000000"/>
                </a:solidFill>
                <a:latin typeface="Arial Narrow" panose="020B0606020202030204" pitchFamily="34" charset="0"/>
              </a:rPr>
              <a:t>Analisis Risiko</a:t>
            </a:r>
          </a:p>
        </p:txBody>
      </p:sp>
      <p:sp>
        <p:nvSpPr>
          <p:cNvPr id="50" name="Rectangle 49"/>
          <p:cNvSpPr/>
          <p:nvPr/>
        </p:nvSpPr>
        <p:spPr>
          <a:xfrm>
            <a:off x="207525" y="253096"/>
            <a:ext cx="3450075" cy="646331"/>
          </a:xfrm>
          <a:prstGeom prst="rect">
            <a:avLst/>
          </a:prstGeom>
          <a:noFill/>
        </p:spPr>
        <p:txBody>
          <a:bodyPr>
            <a:spAutoFit/>
          </a:bodyPr>
          <a:lstStyle/>
          <a:p>
            <a:pPr algn="ctr">
              <a:defRPr/>
            </a:pPr>
            <a:r>
              <a:rPr lang="id-ID" sz="3600" b="1" dirty="0">
                <a:ln w="12700">
                  <a:solidFill>
                    <a:srgbClr val="808080">
                      <a:satMod val="155000"/>
                    </a:srgbClr>
                  </a:solidFill>
                  <a:prstDash val="solid"/>
                </a:ln>
                <a:solidFill>
                  <a:srgbClr val="000000"/>
                </a:solidFill>
                <a:latin typeface="Bernard MT Condensed" panose="02050806060905020404" pitchFamily="18" charset="0"/>
              </a:rPr>
              <a:t>UNSUR</a:t>
            </a:r>
            <a:r>
              <a:rPr lang="en-US" sz="3600" b="1" dirty="0">
                <a:ln w="12700">
                  <a:solidFill>
                    <a:srgbClr val="808080">
                      <a:satMod val="155000"/>
                    </a:srgbClr>
                  </a:solidFill>
                  <a:prstDash val="solid"/>
                </a:ln>
                <a:solidFill>
                  <a:srgbClr val="000000"/>
                </a:solidFill>
                <a:latin typeface="Bernard MT Condensed" panose="02050806060905020404" pitchFamily="18" charset="0"/>
              </a:rPr>
              <a:t> SPIP</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184B8-5BCF-BF5C-8FD7-5A1989A446DE}"/>
              </a:ext>
            </a:extLst>
          </p:cNvPr>
          <p:cNvSpPr>
            <a:spLocks noGrp="1"/>
          </p:cNvSpPr>
          <p:nvPr>
            <p:ph type="title"/>
          </p:nvPr>
        </p:nvSpPr>
        <p:spPr/>
        <p:txBody>
          <a:bodyPr/>
          <a:lstStyle/>
          <a:p>
            <a:endParaRPr lang="en-ID"/>
          </a:p>
        </p:txBody>
      </p:sp>
      <p:sp>
        <p:nvSpPr>
          <p:cNvPr id="4" name="Slide Number Placeholder 3">
            <a:extLst>
              <a:ext uri="{FF2B5EF4-FFF2-40B4-BE49-F238E27FC236}">
                <a16:creationId xmlns:a16="http://schemas.microsoft.com/office/drawing/2014/main" id="{3377A26A-2A3B-E996-AB46-2772C48507D4}"/>
              </a:ext>
            </a:extLst>
          </p:cNvPr>
          <p:cNvSpPr>
            <a:spLocks noGrp="1"/>
          </p:cNvSpPr>
          <p:nvPr>
            <p:ph type="sldNum" sz="quarter" idx="12"/>
          </p:nvPr>
        </p:nvSpPr>
        <p:spPr/>
        <p:txBody>
          <a:bodyPr/>
          <a:lstStyle/>
          <a:p>
            <a:fld id="{880F35B4-CAC0-4FE2-BF68-BC11F42D37A0}" type="slidenum">
              <a:rPr lang="en-ID" smtClean="0"/>
              <a:t>18</a:t>
            </a:fld>
            <a:endParaRPr lang="en-ID"/>
          </a:p>
        </p:txBody>
      </p:sp>
      <p:sp>
        <p:nvSpPr>
          <p:cNvPr id="5" name="Rectangle 88">
            <a:extLst>
              <a:ext uri="{FF2B5EF4-FFF2-40B4-BE49-F238E27FC236}">
                <a16:creationId xmlns:a16="http://schemas.microsoft.com/office/drawing/2014/main" id="{9AE6AAE6-1538-084D-283C-8EC477441719}"/>
              </a:ext>
            </a:extLst>
          </p:cNvPr>
          <p:cNvSpPr>
            <a:spLocks noChangeArrowheads="1"/>
          </p:cNvSpPr>
          <p:nvPr/>
        </p:nvSpPr>
        <p:spPr bwMode="auto">
          <a:xfrm>
            <a:off x="2387600" y="2577874"/>
            <a:ext cx="1371600" cy="1371600"/>
          </a:xfrm>
          <a:prstGeom prst="rect">
            <a:avLst/>
          </a:prstGeom>
          <a:solidFill>
            <a:schemeClr val="accent5">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6" name="Rounded Rectangle 68">
            <a:extLst>
              <a:ext uri="{FF2B5EF4-FFF2-40B4-BE49-F238E27FC236}">
                <a16:creationId xmlns:a16="http://schemas.microsoft.com/office/drawing/2014/main" id="{C683C288-BBCA-D9D4-C817-90B865262687}"/>
              </a:ext>
            </a:extLst>
          </p:cNvPr>
          <p:cNvSpPr/>
          <p:nvPr/>
        </p:nvSpPr>
        <p:spPr>
          <a:xfrm>
            <a:off x="1931785" y="3937649"/>
            <a:ext cx="8379230" cy="882869"/>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41">
            <a:extLst>
              <a:ext uri="{FF2B5EF4-FFF2-40B4-BE49-F238E27FC236}">
                <a16:creationId xmlns:a16="http://schemas.microsoft.com/office/drawing/2014/main" id="{AFC5C615-4BB8-3DDE-83B3-31DFEFA59E85}"/>
              </a:ext>
            </a:extLst>
          </p:cNvPr>
          <p:cNvSpPr/>
          <p:nvPr/>
        </p:nvSpPr>
        <p:spPr>
          <a:xfrm>
            <a:off x="1854199" y="4992461"/>
            <a:ext cx="8456815" cy="838200"/>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Freeform 8">
            <a:extLst>
              <a:ext uri="{FF2B5EF4-FFF2-40B4-BE49-F238E27FC236}">
                <a16:creationId xmlns:a16="http://schemas.microsoft.com/office/drawing/2014/main" id="{0F3BDF35-A7D9-151E-E0CD-8E197E684D53}"/>
              </a:ext>
            </a:extLst>
          </p:cNvPr>
          <p:cNvSpPr>
            <a:spLocks/>
          </p:cNvSpPr>
          <p:nvPr>
            <p:custDataLst>
              <p:tags r:id="rId1"/>
            </p:custDataLst>
          </p:nvPr>
        </p:nvSpPr>
        <p:spPr bwMode="auto">
          <a:xfrm>
            <a:off x="7404099" y="5306787"/>
            <a:ext cx="2679701" cy="443346"/>
          </a:xfrm>
          <a:custGeom>
            <a:avLst/>
            <a:gdLst/>
            <a:ahLst/>
            <a:cxnLst>
              <a:cxn ang="0">
                <a:pos x="0" y="0"/>
              </a:cxn>
              <a:cxn ang="0">
                <a:pos x="1048" y="0"/>
              </a:cxn>
              <a:cxn ang="0">
                <a:pos x="1152" y="288"/>
              </a:cxn>
              <a:cxn ang="0">
                <a:pos x="1048" y="576"/>
              </a:cxn>
              <a:cxn ang="0">
                <a:pos x="0" y="576"/>
              </a:cxn>
              <a:cxn ang="0">
                <a:pos x="0" y="288"/>
              </a:cxn>
              <a:cxn ang="0">
                <a:pos x="0" y="0"/>
              </a:cxn>
            </a:cxnLst>
            <a:rect l="0" t="0" r="r" b="b"/>
            <a:pathLst>
              <a:path w="1152" h="576">
                <a:moveTo>
                  <a:pt x="0" y="0"/>
                </a:moveTo>
                <a:lnTo>
                  <a:pt x="1048" y="0"/>
                </a:lnTo>
                <a:lnTo>
                  <a:pt x="1152" y="288"/>
                </a:lnTo>
                <a:lnTo>
                  <a:pt x="1048" y="576"/>
                </a:lnTo>
                <a:lnTo>
                  <a:pt x="0" y="576"/>
                </a:lnTo>
                <a:lnTo>
                  <a:pt x="0" y="288"/>
                </a:lnTo>
                <a:lnTo>
                  <a:pt x="0" y="0"/>
                </a:lnTo>
                <a:close/>
              </a:path>
            </a:pathLst>
          </a:custGeom>
          <a:solidFill>
            <a:srgbClr val="FFC000"/>
          </a:solidFill>
          <a:ln>
            <a:headEnd/>
            <a:tailEnd/>
          </a:ln>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none" anchor="ctr"/>
          <a:lstStyle/>
          <a:p>
            <a:pPr fontAlgn="auto">
              <a:spcBef>
                <a:spcPts val="0"/>
              </a:spcBef>
              <a:spcAft>
                <a:spcPts val="0"/>
              </a:spcAft>
              <a:defRPr/>
            </a:pPr>
            <a:endParaRPr lang="en-US" b="1">
              <a:solidFill>
                <a:srgbClr val="FFFF00"/>
              </a:solidFill>
            </a:endParaRPr>
          </a:p>
        </p:txBody>
      </p:sp>
      <p:sp>
        <p:nvSpPr>
          <p:cNvPr id="9" name="Freeform 8">
            <a:extLst>
              <a:ext uri="{FF2B5EF4-FFF2-40B4-BE49-F238E27FC236}">
                <a16:creationId xmlns:a16="http://schemas.microsoft.com/office/drawing/2014/main" id="{551FBAEA-888B-2621-947E-A7FA76B6A8B6}"/>
              </a:ext>
            </a:extLst>
          </p:cNvPr>
          <p:cNvSpPr>
            <a:spLocks/>
          </p:cNvSpPr>
          <p:nvPr>
            <p:custDataLst>
              <p:tags r:id="rId2"/>
            </p:custDataLst>
          </p:nvPr>
        </p:nvSpPr>
        <p:spPr bwMode="auto">
          <a:xfrm>
            <a:off x="5892801" y="5297262"/>
            <a:ext cx="2057400" cy="443345"/>
          </a:xfrm>
          <a:custGeom>
            <a:avLst/>
            <a:gdLst/>
            <a:ahLst/>
            <a:cxnLst>
              <a:cxn ang="0">
                <a:pos x="0" y="0"/>
              </a:cxn>
              <a:cxn ang="0">
                <a:pos x="1048" y="0"/>
              </a:cxn>
              <a:cxn ang="0">
                <a:pos x="1152" y="288"/>
              </a:cxn>
              <a:cxn ang="0">
                <a:pos x="1048" y="576"/>
              </a:cxn>
              <a:cxn ang="0">
                <a:pos x="0" y="576"/>
              </a:cxn>
              <a:cxn ang="0">
                <a:pos x="0" y="288"/>
              </a:cxn>
              <a:cxn ang="0">
                <a:pos x="0" y="0"/>
              </a:cxn>
            </a:cxnLst>
            <a:rect l="0" t="0" r="r" b="b"/>
            <a:pathLst>
              <a:path w="1152" h="576">
                <a:moveTo>
                  <a:pt x="0" y="0"/>
                </a:moveTo>
                <a:lnTo>
                  <a:pt x="1048" y="0"/>
                </a:lnTo>
                <a:lnTo>
                  <a:pt x="1152" y="288"/>
                </a:lnTo>
                <a:lnTo>
                  <a:pt x="1048" y="576"/>
                </a:lnTo>
                <a:lnTo>
                  <a:pt x="0" y="576"/>
                </a:lnTo>
                <a:lnTo>
                  <a:pt x="0" y="288"/>
                </a:lnTo>
                <a:lnTo>
                  <a:pt x="0" y="0"/>
                </a:lnTo>
                <a:close/>
              </a:path>
            </a:pathLst>
          </a:custGeom>
          <a:solidFill>
            <a:srgbClr val="FFC000"/>
          </a:solidFill>
          <a:ln>
            <a:headEnd/>
            <a:tailEnd/>
          </a:ln>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none" anchor="ctr"/>
          <a:lstStyle/>
          <a:p>
            <a:pPr fontAlgn="auto">
              <a:spcBef>
                <a:spcPts val="0"/>
              </a:spcBef>
              <a:spcAft>
                <a:spcPts val="0"/>
              </a:spcAft>
              <a:defRPr/>
            </a:pPr>
            <a:endParaRPr lang="en-US" b="1">
              <a:solidFill>
                <a:srgbClr val="FFFF00"/>
              </a:solidFill>
            </a:endParaRPr>
          </a:p>
        </p:txBody>
      </p:sp>
      <p:sp>
        <p:nvSpPr>
          <p:cNvPr id="10" name="Rectangle 12">
            <a:extLst>
              <a:ext uri="{FF2B5EF4-FFF2-40B4-BE49-F238E27FC236}">
                <a16:creationId xmlns:a16="http://schemas.microsoft.com/office/drawing/2014/main" id="{69B34AA4-1693-995C-AC59-85476C8D0012}"/>
              </a:ext>
            </a:extLst>
          </p:cNvPr>
          <p:cNvSpPr>
            <a:spLocks noChangeArrowheads="1"/>
          </p:cNvSpPr>
          <p:nvPr/>
        </p:nvSpPr>
        <p:spPr bwMode="auto">
          <a:xfrm>
            <a:off x="2159000" y="2251138"/>
            <a:ext cx="7772400" cy="33250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fontAlgn="auto">
              <a:spcBef>
                <a:spcPts val="0"/>
              </a:spcBef>
              <a:spcAft>
                <a:spcPts val="0"/>
              </a:spcAft>
              <a:defRPr/>
            </a:pPr>
            <a:r>
              <a:rPr lang="en-US" sz="1200" b="1">
                <a:solidFill>
                  <a:schemeClr val="bg2"/>
                </a:solidFill>
              </a:rPr>
              <a:t>                                      </a:t>
            </a:r>
          </a:p>
        </p:txBody>
      </p:sp>
      <p:sp>
        <p:nvSpPr>
          <p:cNvPr id="11" name="Freeform 8">
            <a:extLst>
              <a:ext uri="{FF2B5EF4-FFF2-40B4-BE49-F238E27FC236}">
                <a16:creationId xmlns:a16="http://schemas.microsoft.com/office/drawing/2014/main" id="{AB22FCB2-5EB7-34DE-69D0-47BC1C5AAEA0}"/>
              </a:ext>
            </a:extLst>
          </p:cNvPr>
          <p:cNvSpPr>
            <a:spLocks/>
          </p:cNvSpPr>
          <p:nvPr>
            <p:custDataLst>
              <p:tags r:id="rId3"/>
            </p:custDataLst>
          </p:nvPr>
        </p:nvSpPr>
        <p:spPr bwMode="auto">
          <a:xfrm>
            <a:off x="4445001" y="5297262"/>
            <a:ext cx="2133600" cy="443345"/>
          </a:xfrm>
          <a:custGeom>
            <a:avLst/>
            <a:gdLst/>
            <a:ahLst/>
            <a:cxnLst>
              <a:cxn ang="0">
                <a:pos x="0" y="0"/>
              </a:cxn>
              <a:cxn ang="0">
                <a:pos x="1048" y="0"/>
              </a:cxn>
              <a:cxn ang="0">
                <a:pos x="1152" y="288"/>
              </a:cxn>
              <a:cxn ang="0">
                <a:pos x="1048" y="576"/>
              </a:cxn>
              <a:cxn ang="0">
                <a:pos x="0" y="576"/>
              </a:cxn>
              <a:cxn ang="0">
                <a:pos x="0" y="288"/>
              </a:cxn>
              <a:cxn ang="0">
                <a:pos x="0" y="0"/>
              </a:cxn>
            </a:cxnLst>
            <a:rect l="0" t="0" r="r" b="b"/>
            <a:pathLst>
              <a:path w="1152" h="576">
                <a:moveTo>
                  <a:pt x="0" y="0"/>
                </a:moveTo>
                <a:lnTo>
                  <a:pt x="1048" y="0"/>
                </a:lnTo>
                <a:lnTo>
                  <a:pt x="1152" y="288"/>
                </a:lnTo>
                <a:lnTo>
                  <a:pt x="1048" y="576"/>
                </a:lnTo>
                <a:lnTo>
                  <a:pt x="0" y="576"/>
                </a:lnTo>
                <a:lnTo>
                  <a:pt x="0" y="288"/>
                </a:lnTo>
                <a:lnTo>
                  <a:pt x="0" y="0"/>
                </a:lnTo>
                <a:close/>
              </a:path>
            </a:pathLst>
          </a:custGeom>
          <a:solidFill>
            <a:srgbClr val="FFC000"/>
          </a:solidFill>
          <a:ln>
            <a:headEnd/>
            <a:tailEnd/>
          </a:ln>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none" anchor="ctr"/>
          <a:lstStyle/>
          <a:p>
            <a:pPr fontAlgn="auto">
              <a:spcBef>
                <a:spcPts val="0"/>
              </a:spcBef>
              <a:spcAft>
                <a:spcPts val="0"/>
              </a:spcAft>
              <a:defRPr/>
            </a:pPr>
            <a:endParaRPr lang="en-US" b="1">
              <a:solidFill>
                <a:srgbClr val="FFFF00"/>
              </a:solidFill>
            </a:endParaRPr>
          </a:p>
        </p:txBody>
      </p:sp>
      <p:sp>
        <p:nvSpPr>
          <p:cNvPr id="12" name="Freeform 8">
            <a:extLst>
              <a:ext uri="{FF2B5EF4-FFF2-40B4-BE49-F238E27FC236}">
                <a16:creationId xmlns:a16="http://schemas.microsoft.com/office/drawing/2014/main" id="{978AEAE4-8E72-FD27-B9B8-FD8EB1E5B34A}"/>
              </a:ext>
            </a:extLst>
          </p:cNvPr>
          <p:cNvSpPr>
            <a:spLocks/>
          </p:cNvSpPr>
          <p:nvPr>
            <p:custDataLst>
              <p:tags r:id="rId4"/>
            </p:custDataLst>
          </p:nvPr>
        </p:nvSpPr>
        <p:spPr bwMode="auto">
          <a:xfrm>
            <a:off x="3149601" y="5297262"/>
            <a:ext cx="1905000" cy="443345"/>
          </a:xfrm>
          <a:custGeom>
            <a:avLst/>
            <a:gdLst/>
            <a:ahLst/>
            <a:cxnLst>
              <a:cxn ang="0">
                <a:pos x="0" y="0"/>
              </a:cxn>
              <a:cxn ang="0">
                <a:pos x="1048" y="0"/>
              </a:cxn>
              <a:cxn ang="0">
                <a:pos x="1152" y="288"/>
              </a:cxn>
              <a:cxn ang="0">
                <a:pos x="1048" y="576"/>
              </a:cxn>
              <a:cxn ang="0">
                <a:pos x="0" y="576"/>
              </a:cxn>
              <a:cxn ang="0">
                <a:pos x="0" y="288"/>
              </a:cxn>
              <a:cxn ang="0">
                <a:pos x="0" y="0"/>
              </a:cxn>
            </a:cxnLst>
            <a:rect l="0" t="0" r="r" b="b"/>
            <a:pathLst>
              <a:path w="1152" h="576">
                <a:moveTo>
                  <a:pt x="0" y="0"/>
                </a:moveTo>
                <a:lnTo>
                  <a:pt x="1048" y="0"/>
                </a:lnTo>
                <a:lnTo>
                  <a:pt x="1152" y="288"/>
                </a:lnTo>
                <a:lnTo>
                  <a:pt x="1048" y="576"/>
                </a:lnTo>
                <a:lnTo>
                  <a:pt x="0" y="576"/>
                </a:lnTo>
                <a:lnTo>
                  <a:pt x="0" y="288"/>
                </a:lnTo>
                <a:lnTo>
                  <a:pt x="0" y="0"/>
                </a:lnTo>
                <a:close/>
              </a:path>
            </a:pathLst>
          </a:custGeom>
          <a:solidFill>
            <a:srgbClr val="FFC000"/>
          </a:solidFill>
          <a:ln>
            <a:headEnd/>
            <a:tailEnd/>
          </a:ln>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none" anchor="ctr"/>
          <a:lstStyle/>
          <a:p>
            <a:pPr fontAlgn="auto">
              <a:spcBef>
                <a:spcPts val="0"/>
              </a:spcBef>
              <a:spcAft>
                <a:spcPts val="0"/>
              </a:spcAft>
              <a:defRPr/>
            </a:pPr>
            <a:endParaRPr lang="en-US" b="1">
              <a:solidFill>
                <a:srgbClr val="FFFF00"/>
              </a:solidFill>
            </a:endParaRPr>
          </a:p>
        </p:txBody>
      </p:sp>
      <p:sp>
        <p:nvSpPr>
          <p:cNvPr id="13" name="Freeform 8">
            <a:extLst>
              <a:ext uri="{FF2B5EF4-FFF2-40B4-BE49-F238E27FC236}">
                <a16:creationId xmlns:a16="http://schemas.microsoft.com/office/drawing/2014/main" id="{B041B65B-5428-B8D1-87E5-B7823BA30BE6}"/>
              </a:ext>
            </a:extLst>
          </p:cNvPr>
          <p:cNvSpPr>
            <a:spLocks/>
          </p:cNvSpPr>
          <p:nvPr>
            <p:custDataLst>
              <p:tags r:id="rId5"/>
            </p:custDataLst>
          </p:nvPr>
        </p:nvSpPr>
        <p:spPr bwMode="auto">
          <a:xfrm>
            <a:off x="2006601" y="5306787"/>
            <a:ext cx="1447800" cy="443346"/>
          </a:xfrm>
          <a:custGeom>
            <a:avLst/>
            <a:gdLst/>
            <a:ahLst/>
            <a:cxnLst>
              <a:cxn ang="0">
                <a:pos x="0" y="0"/>
              </a:cxn>
              <a:cxn ang="0">
                <a:pos x="1048" y="0"/>
              </a:cxn>
              <a:cxn ang="0">
                <a:pos x="1152" y="288"/>
              </a:cxn>
              <a:cxn ang="0">
                <a:pos x="1048" y="576"/>
              </a:cxn>
              <a:cxn ang="0">
                <a:pos x="0" y="576"/>
              </a:cxn>
              <a:cxn ang="0">
                <a:pos x="0" y="288"/>
              </a:cxn>
              <a:cxn ang="0">
                <a:pos x="0" y="0"/>
              </a:cxn>
            </a:cxnLst>
            <a:rect l="0" t="0" r="r" b="b"/>
            <a:pathLst>
              <a:path w="1152" h="576">
                <a:moveTo>
                  <a:pt x="0" y="0"/>
                </a:moveTo>
                <a:lnTo>
                  <a:pt x="1048" y="0"/>
                </a:lnTo>
                <a:lnTo>
                  <a:pt x="1152" y="288"/>
                </a:lnTo>
                <a:lnTo>
                  <a:pt x="1048" y="576"/>
                </a:lnTo>
                <a:lnTo>
                  <a:pt x="0" y="576"/>
                </a:lnTo>
                <a:lnTo>
                  <a:pt x="0" y="288"/>
                </a:lnTo>
                <a:lnTo>
                  <a:pt x="0" y="0"/>
                </a:lnTo>
                <a:close/>
              </a:path>
            </a:pathLst>
          </a:custGeom>
          <a:solidFill>
            <a:srgbClr val="FFC000"/>
          </a:solidFill>
          <a:ln>
            <a:headEnd/>
            <a:tailEnd/>
          </a:ln>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none" anchor="ctr"/>
          <a:lstStyle/>
          <a:p>
            <a:pPr fontAlgn="auto">
              <a:spcBef>
                <a:spcPts val="0"/>
              </a:spcBef>
              <a:spcAft>
                <a:spcPts val="0"/>
              </a:spcAft>
              <a:defRPr/>
            </a:pPr>
            <a:endParaRPr lang="en-US" b="1">
              <a:solidFill>
                <a:srgbClr val="FFFF00"/>
              </a:solidFill>
            </a:endParaRPr>
          </a:p>
        </p:txBody>
      </p:sp>
      <p:sp>
        <p:nvSpPr>
          <p:cNvPr id="14" name="Freeform 3">
            <a:extLst>
              <a:ext uri="{FF2B5EF4-FFF2-40B4-BE49-F238E27FC236}">
                <a16:creationId xmlns:a16="http://schemas.microsoft.com/office/drawing/2014/main" id="{E0BE3E6D-E5DA-8A7C-D9FB-75F3F71F2D37}"/>
              </a:ext>
            </a:extLst>
          </p:cNvPr>
          <p:cNvSpPr>
            <a:spLocks/>
          </p:cNvSpPr>
          <p:nvPr/>
        </p:nvSpPr>
        <p:spPr bwMode="auto">
          <a:xfrm>
            <a:off x="1765963" y="1642701"/>
            <a:ext cx="8469574" cy="617287"/>
          </a:xfrm>
          <a:custGeom>
            <a:avLst/>
            <a:gdLst/>
            <a:ahLst/>
            <a:cxnLst>
              <a:cxn ang="0">
                <a:pos x="0" y="201"/>
              </a:cxn>
              <a:cxn ang="0">
                <a:pos x="686" y="201"/>
              </a:cxn>
              <a:cxn ang="0">
                <a:pos x="347" y="0"/>
              </a:cxn>
              <a:cxn ang="0">
                <a:pos x="0" y="201"/>
              </a:cxn>
            </a:cxnLst>
            <a:rect l="0" t="0" r="r" b="b"/>
            <a:pathLst>
              <a:path w="686" h="201">
                <a:moveTo>
                  <a:pt x="0" y="201"/>
                </a:moveTo>
                <a:lnTo>
                  <a:pt x="686" y="201"/>
                </a:lnTo>
                <a:lnTo>
                  <a:pt x="347" y="0"/>
                </a:lnTo>
                <a:lnTo>
                  <a:pt x="0" y="201"/>
                </a:lnTo>
                <a:close/>
              </a:path>
            </a:pathLst>
          </a:custGeom>
          <a:ln>
            <a:headEnd/>
            <a:tailEnd/>
          </a:ln>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15" name="TextBox 62">
            <a:extLst>
              <a:ext uri="{FF2B5EF4-FFF2-40B4-BE49-F238E27FC236}">
                <a16:creationId xmlns:a16="http://schemas.microsoft.com/office/drawing/2014/main" id="{0D63D7B9-7AC2-E6E9-408F-309283D17F97}"/>
              </a:ext>
            </a:extLst>
          </p:cNvPr>
          <p:cNvSpPr txBox="1">
            <a:spLocks noChangeArrowheads="1"/>
          </p:cNvSpPr>
          <p:nvPr/>
        </p:nvSpPr>
        <p:spPr bwMode="auto">
          <a:xfrm>
            <a:off x="2082800" y="5382987"/>
            <a:ext cx="1447800" cy="304800"/>
          </a:xfrm>
          <a:prstGeom prst="rect">
            <a:avLst/>
          </a:prstGeom>
          <a:noFill/>
          <a:ln w="9525">
            <a:noFill/>
            <a:miter lim="800000"/>
            <a:headEnd/>
            <a:tailEnd/>
          </a:ln>
        </p:spPr>
        <p:txBody>
          <a:bodyPr>
            <a:spAutoFit/>
          </a:bodyPr>
          <a:lstStyle/>
          <a:p>
            <a:r>
              <a:rPr lang="en-US" sz="1400" b="1">
                <a:latin typeface="Calibri" pitchFamily="34" charset="0"/>
              </a:rPr>
              <a:t>PEMAHAMAN</a:t>
            </a:r>
          </a:p>
        </p:txBody>
      </p:sp>
      <p:sp>
        <p:nvSpPr>
          <p:cNvPr id="16" name="TextBox 64">
            <a:extLst>
              <a:ext uri="{FF2B5EF4-FFF2-40B4-BE49-F238E27FC236}">
                <a16:creationId xmlns:a16="http://schemas.microsoft.com/office/drawing/2014/main" id="{86CB2363-2C80-4C12-E80E-B50D23009F42}"/>
              </a:ext>
            </a:extLst>
          </p:cNvPr>
          <p:cNvSpPr txBox="1">
            <a:spLocks noChangeArrowheads="1"/>
          </p:cNvSpPr>
          <p:nvPr/>
        </p:nvSpPr>
        <p:spPr bwMode="auto">
          <a:xfrm>
            <a:off x="3530600" y="5373462"/>
            <a:ext cx="1403350" cy="304800"/>
          </a:xfrm>
          <a:prstGeom prst="rect">
            <a:avLst/>
          </a:prstGeom>
          <a:noFill/>
          <a:ln w="9525">
            <a:noFill/>
            <a:miter lim="800000"/>
            <a:headEnd/>
            <a:tailEnd/>
          </a:ln>
        </p:spPr>
        <p:txBody>
          <a:bodyPr>
            <a:spAutoFit/>
          </a:bodyPr>
          <a:lstStyle/>
          <a:p>
            <a:r>
              <a:rPr lang="en-US" sz="1400" b="1">
                <a:latin typeface="Calibri" pitchFamily="34" charset="0"/>
              </a:rPr>
              <a:t>PEMETAAN</a:t>
            </a:r>
          </a:p>
        </p:txBody>
      </p:sp>
      <p:sp>
        <p:nvSpPr>
          <p:cNvPr id="17" name="TextBox 66">
            <a:extLst>
              <a:ext uri="{FF2B5EF4-FFF2-40B4-BE49-F238E27FC236}">
                <a16:creationId xmlns:a16="http://schemas.microsoft.com/office/drawing/2014/main" id="{E0DD2EFC-BB84-2306-D808-4C5CC7B7F291}"/>
              </a:ext>
            </a:extLst>
          </p:cNvPr>
          <p:cNvSpPr txBox="1">
            <a:spLocks noChangeArrowheads="1"/>
          </p:cNvSpPr>
          <p:nvPr/>
        </p:nvSpPr>
        <p:spPr bwMode="auto">
          <a:xfrm>
            <a:off x="5207000" y="5373462"/>
            <a:ext cx="1295400" cy="304800"/>
          </a:xfrm>
          <a:prstGeom prst="rect">
            <a:avLst/>
          </a:prstGeom>
          <a:noFill/>
          <a:ln w="9525">
            <a:noFill/>
            <a:miter lim="800000"/>
            <a:headEnd/>
            <a:tailEnd/>
          </a:ln>
        </p:spPr>
        <p:txBody>
          <a:bodyPr>
            <a:spAutoFit/>
          </a:bodyPr>
          <a:lstStyle/>
          <a:p>
            <a:r>
              <a:rPr lang="en-US" sz="1400" b="1">
                <a:latin typeface="Calibri" pitchFamily="34" charset="0"/>
              </a:rPr>
              <a:t>NORMING</a:t>
            </a:r>
          </a:p>
        </p:txBody>
      </p:sp>
      <p:sp>
        <p:nvSpPr>
          <p:cNvPr id="18" name="TextBox 68">
            <a:extLst>
              <a:ext uri="{FF2B5EF4-FFF2-40B4-BE49-F238E27FC236}">
                <a16:creationId xmlns:a16="http://schemas.microsoft.com/office/drawing/2014/main" id="{D36844ED-D4F9-B96B-83DC-C32747CAFF87}"/>
              </a:ext>
            </a:extLst>
          </p:cNvPr>
          <p:cNvSpPr txBox="1">
            <a:spLocks noChangeArrowheads="1"/>
          </p:cNvSpPr>
          <p:nvPr/>
        </p:nvSpPr>
        <p:spPr bwMode="auto">
          <a:xfrm>
            <a:off x="7874000" y="5373462"/>
            <a:ext cx="2362200" cy="307777"/>
          </a:xfrm>
          <a:prstGeom prst="rect">
            <a:avLst/>
          </a:prstGeom>
          <a:noFill/>
          <a:ln w="9525">
            <a:noFill/>
            <a:miter lim="800000"/>
            <a:headEnd/>
            <a:tailEnd/>
          </a:ln>
        </p:spPr>
        <p:txBody>
          <a:bodyPr>
            <a:spAutoFit/>
          </a:bodyPr>
          <a:lstStyle/>
          <a:p>
            <a:r>
              <a:rPr lang="en-US" sz="1400" b="1" dirty="0">
                <a:latin typeface="Calibri" pitchFamily="34" charset="0"/>
              </a:rPr>
              <a:t>PEMANTAUAN &amp;EVALUASI</a:t>
            </a:r>
          </a:p>
        </p:txBody>
      </p:sp>
      <p:sp>
        <p:nvSpPr>
          <p:cNvPr id="19" name="TextBox 78">
            <a:extLst>
              <a:ext uri="{FF2B5EF4-FFF2-40B4-BE49-F238E27FC236}">
                <a16:creationId xmlns:a16="http://schemas.microsoft.com/office/drawing/2014/main" id="{F4A170F8-F8E0-75C3-9A34-9D72C47D0742}"/>
              </a:ext>
            </a:extLst>
          </p:cNvPr>
          <p:cNvSpPr txBox="1">
            <a:spLocks noChangeArrowheads="1"/>
          </p:cNvSpPr>
          <p:nvPr/>
        </p:nvSpPr>
        <p:spPr bwMode="auto">
          <a:xfrm>
            <a:off x="4597400" y="1876199"/>
            <a:ext cx="2420938" cy="400050"/>
          </a:xfrm>
          <a:prstGeom prst="rect">
            <a:avLst/>
          </a:prstGeom>
          <a:noFill/>
          <a:ln w="9525">
            <a:noFill/>
            <a:miter lim="800000"/>
            <a:headEnd/>
            <a:tailEnd/>
          </a:ln>
        </p:spPr>
        <p:txBody>
          <a:bodyPr wrap="none">
            <a:spAutoFit/>
          </a:bodyPr>
          <a:lstStyle/>
          <a:p>
            <a:r>
              <a:rPr lang="en-US" sz="2000" b="1">
                <a:solidFill>
                  <a:schemeClr val="bg1"/>
                </a:solidFill>
                <a:latin typeface="Calibri" pitchFamily="34" charset="0"/>
              </a:rPr>
              <a:t>GOOD GOVERNANCE</a:t>
            </a:r>
          </a:p>
        </p:txBody>
      </p:sp>
      <p:sp>
        <p:nvSpPr>
          <p:cNvPr id="20" name="TextBox 116">
            <a:extLst>
              <a:ext uri="{FF2B5EF4-FFF2-40B4-BE49-F238E27FC236}">
                <a16:creationId xmlns:a16="http://schemas.microsoft.com/office/drawing/2014/main" id="{59A51823-C65A-B9AA-6BDD-97C7C0763B5F}"/>
              </a:ext>
            </a:extLst>
          </p:cNvPr>
          <p:cNvSpPr txBox="1">
            <a:spLocks noChangeArrowheads="1"/>
          </p:cNvSpPr>
          <p:nvPr/>
        </p:nvSpPr>
        <p:spPr bwMode="auto">
          <a:xfrm>
            <a:off x="2540000" y="2577874"/>
            <a:ext cx="1219200" cy="1077218"/>
          </a:xfrm>
          <a:prstGeom prst="rect">
            <a:avLst/>
          </a:prstGeom>
          <a:noFill/>
          <a:ln w="9525">
            <a:noFill/>
            <a:miter lim="800000"/>
            <a:headEnd/>
            <a:tailEnd/>
          </a:ln>
        </p:spPr>
        <p:txBody>
          <a:bodyPr>
            <a:spAutoFit/>
          </a:bodyPr>
          <a:lstStyle/>
          <a:p>
            <a:pPr algn="ctr"/>
            <a:r>
              <a:rPr lang="en-US" sz="1600" b="1">
                <a:latin typeface="Calibri" pitchFamily="34" charset="0"/>
              </a:rPr>
              <a:t>Efektifitas &amp; Efisiensi Penyel. Pemrthn</a:t>
            </a:r>
          </a:p>
        </p:txBody>
      </p:sp>
      <p:sp>
        <p:nvSpPr>
          <p:cNvPr id="21" name="TextBox 119">
            <a:extLst>
              <a:ext uri="{FF2B5EF4-FFF2-40B4-BE49-F238E27FC236}">
                <a16:creationId xmlns:a16="http://schemas.microsoft.com/office/drawing/2014/main" id="{52549FDC-4A2D-A989-C6C4-9AFD3E7BE86D}"/>
              </a:ext>
            </a:extLst>
          </p:cNvPr>
          <p:cNvSpPr txBox="1">
            <a:spLocks noChangeArrowheads="1"/>
          </p:cNvSpPr>
          <p:nvPr/>
        </p:nvSpPr>
        <p:spPr bwMode="auto">
          <a:xfrm>
            <a:off x="4146550" y="2225449"/>
            <a:ext cx="3989388" cy="336550"/>
          </a:xfrm>
          <a:prstGeom prst="rect">
            <a:avLst/>
          </a:prstGeom>
          <a:noFill/>
          <a:ln w="9525">
            <a:noFill/>
            <a:miter lim="800000"/>
            <a:headEnd/>
            <a:tailEnd/>
          </a:ln>
        </p:spPr>
        <p:txBody>
          <a:bodyPr wrap="none">
            <a:spAutoFit/>
          </a:bodyPr>
          <a:lstStyle/>
          <a:p>
            <a:r>
              <a:rPr lang="en-US" sz="1600" b="1">
                <a:solidFill>
                  <a:schemeClr val="bg1"/>
                </a:solidFill>
                <a:latin typeface="Calibri" pitchFamily="34" charset="0"/>
              </a:rPr>
              <a:t>AKUNTABILITAS KEUANGAN NEGARA</a:t>
            </a:r>
          </a:p>
        </p:txBody>
      </p:sp>
      <p:sp>
        <p:nvSpPr>
          <p:cNvPr id="22" name="Rounded Rectangle 79">
            <a:extLst>
              <a:ext uri="{FF2B5EF4-FFF2-40B4-BE49-F238E27FC236}">
                <a16:creationId xmlns:a16="http://schemas.microsoft.com/office/drawing/2014/main" id="{351DAF9A-9E43-F231-362C-001A02F00414}"/>
              </a:ext>
            </a:extLst>
          </p:cNvPr>
          <p:cNvSpPr/>
          <p:nvPr/>
        </p:nvSpPr>
        <p:spPr>
          <a:xfrm>
            <a:off x="3606800" y="4046312"/>
            <a:ext cx="1524000" cy="665162"/>
          </a:xfrm>
          <a:prstGeom prst="roundRect">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600" b="1" dirty="0"/>
              <a:t>PENILAIAN RISIKO</a:t>
            </a:r>
          </a:p>
        </p:txBody>
      </p:sp>
      <p:sp>
        <p:nvSpPr>
          <p:cNvPr id="23" name="Rounded Rectangle 80">
            <a:extLst>
              <a:ext uri="{FF2B5EF4-FFF2-40B4-BE49-F238E27FC236}">
                <a16:creationId xmlns:a16="http://schemas.microsoft.com/office/drawing/2014/main" id="{F603ACAE-8733-8704-00B3-54C67152F375}"/>
              </a:ext>
            </a:extLst>
          </p:cNvPr>
          <p:cNvSpPr/>
          <p:nvPr/>
        </p:nvSpPr>
        <p:spPr>
          <a:xfrm>
            <a:off x="5130800" y="4046312"/>
            <a:ext cx="1752600" cy="665162"/>
          </a:xfrm>
          <a:prstGeom prst="roundRect">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b="1">
                <a:solidFill>
                  <a:srgbClr val="FFFFFF"/>
                </a:solidFill>
                <a:latin typeface="Gill Sans MT" pitchFamily="34" charset="0"/>
              </a:rPr>
              <a:t>KEGIATAN PENGENDALIAN</a:t>
            </a:r>
          </a:p>
        </p:txBody>
      </p:sp>
      <p:sp>
        <p:nvSpPr>
          <p:cNvPr id="24" name="Rounded Rectangle 81">
            <a:extLst>
              <a:ext uri="{FF2B5EF4-FFF2-40B4-BE49-F238E27FC236}">
                <a16:creationId xmlns:a16="http://schemas.microsoft.com/office/drawing/2014/main" id="{6117026C-F480-A73E-7DF4-655DCBFDD502}"/>
              </a:ext>
            </a:extLst>
          </p:cNvPr>
          <p:cNvSpPr/>
          <p:nvPr/>
        </p:nvSpPr>
        <p:spPr>
          <a:xfrm>
            <a:off x="6883400" y="4046312"/>
            <a:ext cx="1676400" cy="665162"/>
          </a:xfrm>
          <a:prstGeom prst="roundRect">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400" b="1" dirty="0"/>
              <a:t>INFORMASI &amp; KOMUNIKASI</a:t>
            </a:r>
          </a:p>
        </p:txBody>
      </p:sp>
      <p:sp>
        <p:nvSpPr>
          <p:cNvPr id="25" name="Rounded Rectangle 82">
            <a:extLst>
              <a:ext uri="{FF2B5EF4-FFF2-40B4-BE49-F238E27FC236}">
                <a16:creationId xmlns:a16="http://schemas.microsoft.com/office/drawing/2014/main" id="{5C2BF367-0EA9-5672-9AA5-F61E58CBBEE2}"/>
              </a:ext>
            </a:extLst>
          </p:cNvPr>
          <p:cNvSpPr/>
          <p:nvPr/>
        </p:nvSpPr>
        <p:spPr>
          <a:xfrm>
            <a:off x="8559800" y="4046312"/>
            <a:ext cx="1676400" cy="665162"/>
          </a:xfrm>
          <a:prstGeom prst="roundRect">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400" b="1" dirty="0"/>
              <a:t>PEMANTAUAN PI</a:t>
            </a:r>
          </a:p>
        </p:txBody>
      </p:sp>
      <p:sp>
        <p:nvSpPr>
          <p:cNvPr id="26" name="Rounded Rectangle 83">
            <a:extLst>
              <a:ext uri="{FF2B5EF4-FFF2-40B4-BE49-F238E27FC236}">
                <a16:creationId xmlns:a16="http://schemas.microsoft.com/office/drawing/2014/main" id="{E4476111-0DB9-648E-BD62-0E025FB1D144}"/>
              </a:ext>
            </a:extLst>
          </p:cNvPr>
          <p:cNvSpPr/>
          <p:nvPr/>
        </p:nvSpPr>
        <p:spPr>
          <a:xfrm>
            <a:off x="2006600" y="4046312"/>
            <a:ext cx="1600200" cy="665162"/>
          </a:xfrm>
          <a:prstGeom prst="roundRect">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200" b="1" dirty="0"/>
              <a:t>LINGKUNGAN PENGENDALIAN</a:t>
            </a:r>
          </a:p>
        </p:txBody>
      </p:sp>
      <p:sp>
        <p:nvSpPr>
          <p:cNvPr id="27" name="Up Arrow 90">
            <a:extLst>
              <a:ext uri="{FF2B5EF4-FFF2-40B4-BE49-F238E27FC236}">
                <a16:creationId xmlns:a16="http://schemas.microsoft.com/office/drawing/2014/main" id="{4AA31898-1016-EE62-6BF0-9BCF1F49CB84}"/>
              </a:ext>
            </a:extLst>
          </p:cNvPr>
          <p:cNvSpPr/>
          <p:nvPr/>
        </p:nvSpPr>
        <p:spPr>
          <a:xfrm>
            <a:off x="5664200" y="4754337"/>
            <a:ext cx="609600" cy="228600"/>
          </a:xfrm>
          <a:prstGeom prst="upArrow">
            <a:avLst/>
          </a:prstGeom>
          <a:solidFill>
            <a:schemeClr val="accent6">
              <a:lumMod val="50000"/>
            </a:schemeClr>
          </a:solidFill>
          <a:effectLst>
            <a:outerShdw blurRad="50800" dist="38100" dir="16200000"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b="1"/>
          </a:p>
        </p:txBody>
      </p:sp>
      <p:sp>
        <p:nvSpPr>
          <p:cNvPr id="28" name="TextBox 93">
            <a:extLst>
              <a:ext uri="{FF2B5EF4-FFF2-40B4-BE49-F238E27FC236}">
                <a16:creationId xmlns:a16="http://schemas.microsoft.com/office/drawing/2014/main" id="{291BD89C-4A16-5198-299B-92C85C02C6F3}"/>
              </a:ext>
            </a:extLst>
          </p:cNvPr>
          <p:cNvSpPr txBox="1">
            <a:spLocks noChangeArrowheads="1"/>
          </p:cNvSpPr>
          <p:nvPr/>
        </p:nvSpPr>
        <p:spPr bwMode="auto">
          <a:xfrm>
            <a:off x="6807200" y="5373462"/>
            <a:ext cx="1295400" cy="304800"/>
          </a:xfrm>
          <a:prstGeom prst="rect">
            <a:avLst/>
          </a:prstGeom>
          <a:noFill/>
          <a:ln w="9525">
            <a:noFill/>
            <a:miter lim="800000"/>
            <a:headEnd/>
            <a:tailEnd/>
          </a:ln>
        </p:spPr>
        <p:txBody>
          <a:bodyPr>
            <a:spAutoFit/>
          </a:bodyPr>
          <a:lstStyle/>
          <a:p>
            <a:r>
              <a:rPr lang="en-US" sz="1400" b="1" dirty="0">
                <a:latin typeface="Calibri" pitchFamily="34" charset="0"/>
              </a:rPr>
              <a:t>FORMING</a:t>
            </a:r>
          </a:p>
        </p:txBody>
      </p:sp>
      <p:sp>
        <p:nvSpPr>
          <p:cNvPr id="29" name="TextBox 143">
            <a:extLst>
              <a:ext uri="{FF2B5EF4-FFF2-40B4-BE49-F238E27FC236}">
                <a16:creationId xmlns:a16="http://schemas.microsoft.com/office/drawing/2014/main" id="{C42E5ED1-167F-F367-EF54-B4ADC6591F94}"/>
              </a:ext>
            </a:extLst>
          </p:cNvPr>
          <p:cNvSpPr txBox="1">
            <a:spLocks noChangeArrowheads="1"/>
          </p:cNvSpPr>
          <p:nvPr/>
        </p:nvSpPr>
        <p:spPr bwMode="auto">
          <a:xfrm>
            <a:off x="2692400" y="4940074"/>
            <a:ext cx="6781800" cy="3968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rPr>
              <a:t>TAHAPAN IMPLEMENTASI SPIP</a:t>
            </a:r>
          </a:p>
        </p:txBody>
      </p:sp>
      <p:sp>
        <p:nvSpPr>
          <p:cNvPr id="31" name="Rectangle 89">
            <a:extLst>
              <a:ext uri="{FF2B5EF4-FFF2-40B4-BE49-F238E27FC236}">
                <a16:creationId xmlns:a16="http://schemas.microsoft.com/office/drawing/2014/main" id="{2DAB2B1A-0298-3D6A-4FF1-D8593561FA91}"/>
              </a:ext>
            </a:extLst>
          </p:cNvPr>
          <p:cNvSpPr>
            <a:spLocks noChangeArrowheads="1"/>
          </p:cNvSpPr>
          <p:nvPr/>
        </p:nvSpPr>
        <p:spPr bwMode="auto">
          <a:xfrm>
            <a:off x="4368800" y="2577874"/>
            <a:ext cx="1371600" cy="1371600"/>
          </a:xfrm>
          <a:prstGeom prst="rect">
            <a:avLst/>
          </a:prstGeom>
          <a:solidFill>
            <a:schemeClr val="accent5">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32" name="Rectangle 90">
            <a:extLst>
              <a:ext uri="{FF2B5EF4-FFF2-40B4-BE49-F238E27FC236}">
                <a16:creationId xmlns:a16="http://schemas.microsoft.com/office/drawing/2014/main" id="{83F659C3-82C7-00EB-292B-CFC2FCFB4C8C}"/>
              </a:ext>
            </a:extLst>
          </p:cNvPr>
          <p:cNvSpPr>
            <a:spLocks noChangeArrowheads="1"/>
          </p:cNvSpPr>
          <p:nvPr/>
        </p:nvSpPr>
        <p:spPr bwMode="auto">
          <a:xfrm>
            <a:off x="6350000" y="2577874"/>
            <a:ext cx="1371600" cy="1371600"/>
          </a:xfrm>
          <a:prstGeom prst="rect">
            <a:avLst/>
          </a:prstGeom>
          <a:solidFill>
            <a:schemeClr val="accent5">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33" name="Rectangle 91">
            <a:extLst>
              <a:ext uri="{FF2B5EF4-FFF2-40B4-BE49-F238E27FC236}">
                <a16:creationId xmlns:a16="http://schemas.microsoft.com/office/drawing/2014/main" id="{B069A786-3886-8419-DC89-8149840DFFC6}"/>
              </a:ext>
            </a:extLst>
          </p:cNvPr>
          <p:cNvSpPr>
            <a:spLocks noChangeArrowheads="1"/>
          </p:cNvSpPr>
          <p:nvPr/>
        </p:nvSpPr>
        <p:spPr bwMode="auto">
          <a:xfrm>
            <a:off x="8331200" y="2577874"/>
            <a:ext cx="1371600" cy="1371600"/>
          </a:xfrm>
          <a:prstGeom prst="rect">
            <a:avLst/>
          </a:prstGeom>
          <a:solidFill>
            <a:schemeClr val="accent5">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34" name="TextBox 115">
            <a:extLst>
              <a:ext uri="{FF2B5EF4-FFF2-40B4-BE49-F238E27FC236}">
                <a16:creationId xmlns:a16="http://schemas.microsoft.com/office/drawing/2014/main" id="{8B64AFE6-EF56-7501-7596-44FCECBC18EA}"/>
              </a:ext>
            </a:extLst>
          </p:cNvPr>
          <p:cNvSpPr txBox="1">
            <a:spLocks noChangeArrowheads="1"/>
          </p:cNvSpPr>
          <p:nvPr/>
        </p:nvSpPr>
        <p:spPr bwMode="auto">
          <a:xfrm>
            <a:off x="4445000" y="2806474"/>
            <a:ext cx="1219200" cy="581025"/>
          </a:xfrm>
          <a:prstGeom prst="rect">
            <a:avLst/>
          </a:prstGeom>
          <a:noFill/>
          <a:ln w="9525">
            <a:noFill/>
            <a:miter lim="800000"/>
            <a:headEnd/>
            <a:tailEnd/>
          </a:ln>
        </p:spPr>
        <p:txBody>
          <a:bodyPr>
            <a:spAutoFit/>
          </a:bodyPr>
          <a:lstStyle/>
          <a:p>
            <a:pPr algn="ctr"/>
            <a:r>
              <a:rPr lang="en-US" sz="1600" b="1">
                <a:latin typeface="Calibri" pitchFamily="34" charset="0"/>
              </a:rPr>
              <a:t>Keandalan Lap Keu</a:t>
            </a:r>
          </a:p>
        </p:txBody>
      </p:sp>
      <p:sp>
        <p:nvSpPr>
          <p:cNvPr id="35" name="TextBox 117">
            <a:extLst>
              <a:ext uri="{FF2B5EF4-FFF2-40B4-BE49-F238E27FC236}">
                <a16:creationId xmlns:a16="http://schemas.microsoft.com/office/drawing/2014/main" id="{C4000888-5DC0-D4FA-D203-97E2629216A1}"/>
              </a:ext>
            </a:extLst>
          </p:cNvPr>
          <p:cNvSpPr txBox="1">
            <a:spLocks noChangeArrowheads="1"/>
          </p:cNvSpPr>
          <p:nvPr/>
        </p:nvSpPr>
        <p:spPr bwMode="auto">
          <a:xfrm>
            <a:off x="6273800" y="2819174"/>
            <a:ext cx="1524000" cy="581025"/>
          </a:xfrm>
          <a:prstGeom prst="rect">
            <a:avLst/>
          </a:prstGeom>
          <a:noFill/>
          <a:ln w="9525">
            <a:noFill/>
            <a:miter lim="800000"/>
            <a:headEnd/>
            <a:tailEnd/>
          </a:ln>
        </p:spPr>
        <p:txBody>
          <a:bodyPr>
            <a:spAutoFit/>
          </a:bodyPr>
          <a:lstStyle/>
          <a:p>
            <a:pPr algn="ctr"/>
            <a:r>
              <a:rPr lang="en-US" sz="1600" b="1">
                <a:latin typeface="Calibri" pitchFamily="34" charset="0"/>
              </a:rPr>
              <a:t>Pengamanan Aset Negara</a:t>
            </a:r>
          </a:p>
        </p:txBody>
      </p:sp>
      <p:sp>
        <p:nvSpPr>
          <p:cNvPr id="36" name="TextBox 118">
            <a:extLst>
              <a:ext uri="{FF2B5EF4-FFF2-40B4-BE49-F238E27FC236}">
                <a16:creationId xmlns:a16="http://schemas.microsoft.com/office/drawing/2014/main" id="{FC095695-DBA1-FFB8-EC66-28194E1BABA2}"/>
              </a:ext>
            </a:extLst>
          </p:cNvPr>
          <p:cNvSpPr txBox="1">
            <a:spLocks noChangeArrowheads="1"/>
          </p:cNvSpPr>
          <p:nvPr/>
        </p:nvSpPr>
        <p:spPr bwMode="auto">
          <a:xfrm>
            <a:off x="8255000" y="2819174"/>
            <a:ext cx="1524000" cy="825500"/>
          </a:xfrm>
          <a:prstGeom prst="rect">
            <a:avLst/>
          </a:prstGeom>
          <a:noFill/>
          <a:ln w="9525">
            <a:noFill/>
            <a:miter lim="800000"/>
            <a:headEnd/>
            <a:tailEnd/>
          </a:ln>
        </p:spPr>
        <p:txBody>
          <a:bodyPr>
            <a:spAutoFit/>
          </a:bodyPr>
          <a:lstStyle/>
          <a:p>
            <a:pPr algn="ctr"/>
            <a:r>
              <a:rPr lang="en-US" sz="1600" b="1">
                <a:latin typeface="Calibri" pitchFamily="34" charset="0"/>
              </a:rPr>
              <a:t>Ketaatan Thd Peraturan </a:t>
            </a:r>
          </a:p>
          <a:p>
            <a:pPr algn="ctr"/>
            <a:r>
              <a:rPr lang="en-US" sz="1600" b="1">
                <a:latin typeface="Calibri" pitchFamily="34" charset="0"/>
              </a:rPr>
              <a:t>Per UU an</a:t>
            </a:r>
          </a:p>
        </p:txBody>
      </p:sp>
    </p:spTree>
    <p:extLst>
      <p:ext uri="{BB962C8B-B14F-4D97-AF65-F5344CB8AC3E}">
        <p14:creationId xmlns:p14="http://schemas.microsoft.com/office/powerpoint/2010/main" val="1567686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1C4C-CC9B-44B7-A343-0939FB99234F}"/>
              </a:ext>
            </a:extLst>
          </p:cNvPr>
          <p:cNvSpPr>
            <a:spLocks noGrp="1"/>
          </p:cNvSpPr>
          <p:nvPr>
            <p:ph type="title"/>
          </p:nvPr>
        </p:nvSpPr>
        <p:spPr/>
        <p:txBody>
          <a:bodyPr/>
          <a:lstStyle/>
          <a:p>
            <a:r>
              <a:rPr lang="en-US"/>
              <a:t>Tugas SPI BLU (PMK 129 Tahun 2020)</a:t>
            </a:r>
            <a:endParaRPr lang="en-ID"/>
          </a:p>
        </p:txBody>
      </p:sp>
      <p:sp>
        <p:nvSpPr>
          <p:cNvPr id="3" name="Content Placeholder 2">
            <a:extLst>
              <a:ext uri="{FF2B5EF4-FFF2-40B4-BE49-F238E27FC236}">
                <a16:creationId xmlns:a16="http://schemas.microsoft.com/office/drawing/2014/main" id="{0F406885-146E-49B5-BC2B-7C68FF6DB2D2}"/>
              </a:ext>
            </a:extLst>
          </p:cNvPr>
          <p:cNvSpPr>
            <a:spLocks noGrp="1"/>
          </p:cNvSpPr>
          <p:nvPr>
            <p:ph idx="1"/>
          </p:nvPr>
        </p:nvSpPr>
        <p:spPr>
          <a:xfrm>
            <a:off x="1359676" y="1417082"/>
            <a:ext cx="10515600" cy="368935"/>
          </a:xfrm>
        </p:spPr>
        <p:txBody>
          <a:bodyPr>
            <a:normAutofit/>
          </a:bodyPr>
          <a:lstStyle/>
          <a:p>
            <a:pPr marL="0" indent="0" algn="l">
              <a:buNone/>
            </a:pPr>
            <a:r>
              <a:rPr lang="sv-SE" sz="2000" b="0" i="0" u="none" strike="noStrike" baseline="0"/>
              <a:t>Untuk memastikan efektivitas Sistem Pengendalian Intern</a:t>
            </a:r>
            <a:r>
              <a:rPr lang="en-ID" sz="2000" b="0" i="0" u="none" strike="noStrike" baseline="0"/>
              <a:t>, Pemimpin BLU membentuk SPI</a:t>
            </a:r>
            <a:endParaRPr lang="en-ID" sz="3200"/>
          </a:p>
        </p:txBody>
      </p:sp>
      <p:sp>
        <p:nvSpPr>
          <p:cNvPr id="8" name="TextBox 7">
            <a:extLst>
              <a:ext uri="{FF2B5EF4-FFF2-40B4-BE49-F238E27FC236}">
                <a16:creationId xmlns:a16="http://schemas.microsoft.com/office/drawing/2014/main" id="{1473D834-3182-4782-BD1B-A59316F6A65F}"/>
              </a:ext>
            </a:extLst>
          </p:cNvPr>
          <p:cNvSpPr txBox="1"/>
          <p:nvPr/>
        </p:nvSpPr>
        <p:spPr>
          <a:xfrm>
            <a:off x="453591" y="1914550"/>
            <a:ext cx="5536532" cy="4278094"/>
          </a:xfrm>
          <a:prstGeom prst="rect">
            <a:avLst/>
          </a:prstGeom>
          <a:solidFill>
            <a:schemeClr val="accent5">
              <a:lumMod val="20000"/>
              <a:lumOff val="80000"/>
            </a:schemeClr>
          </a:solidFill>
        </p:spPr>
        <p:txBody>
          <a:bodyPr wrap="square">
            <a:spAutoFit/>
          </a:bodyPr>
          <a:lstStyle/>
          <a:p>
            <a:pPr marL="342900" indent="-342900" algn="l">
              <a:spcBef>
                <a:spcPts val="600"/>
              </a:spcBef>
              <a:buFont typeface="+mj-lt"/>
              <a:buAutoNum type="arabicPeriod"/>
            </a:pPr>
            <a:r>
              <a:rPr lang="fi-FI" sz="1800" b="0" i="0" u="none" strike="noStrike" baseline="0"/>
              <a:t>menyusun dan melaksanakan rencana Pengawasan </a:t>
            </a:r>
            <a:r>
              <a:rPr lang="en-ID" sz="1800" b="0" i="0" u="none" strike="noStrike" baseline="0"/>
              <a:t>Intern;</a:t>
            </a:r>
          </a:p>
          <a:p>
            <a:pPr marL="342900" indent="-342900" algn="l">
              <a:spcBef>
                <a:spcPts val="600"/>
              </a:spcBef>
              <a:buFont typeface="+mj-lt"/>
              <a:buAutoNum type="arabicPeriod"/>
            </a:pPr>
            <a:r>
              <a:rPr lang="fi-FI" sz="1800" b="0" i="0" u="none" strike="noStrike" baseline="0"/>
              <a:t>menguji dan mengevaluasi pelaksanaan pengendalian </a:t>
            </a:r>
            <a:r>
              <a:rPr lang="en-ID" sz="1800" b="0" i="0" u="none" strike="noStrike" baseline="0"/>
              <a:t>intern dan sistem manajemen risiko;</a:t>
            </a:r>
          </a:p>
          <a:p>
            <a:pPr marL="342900" indent="-342900" algn="l">
              <a:spcBef>
                <a:spcPts val="600"/>
              </a:spcBef>
              <a:buFont typeface="+mj-lt"/>
              <a:buAutoNum type="arabicPeriod"/>
            </a:pPr>
            <a:r>
              <a:rPr lang="en-ID" sz="1800" b="0" i="0" u="none" strike="noStrike" baseline="0"/>
              <a:t>melakukan pemeriksaan dan penilaian atas efisiensi dan efektivitas di bidang keuangan, akuntansi, operasional, sumber daya manusia, pemasaran, teknologi informasi, dan kegiatan lainnya;</a:t>
            </a:r>
          </a:p>
          <a:p>
            <a:pPr marL="342900" indent="-342900" algn="l">
              <a:spcBef>
                <a:spcPts val="600"/>
              </a:spcBef>
              <a:buFont typeface="+mj-lt"/>
              <a:buAutoNum type="arabicPeriod"/>
            </a:pPr>
            <a:r>
              <a:rPr lang="en-ID" sz="1800" b="0" i="0" u="none" strike="noStrike" baseline="0"/>
              <a:t>memberikan saran perbaikan dan informasi yang objektif tentang kegiatan yang diawasi pada semua tingkat manajemen;</a:t>
            </a:r>
          </a:p>
          <a:p>
            <a:pPr marL="342900" indent="-342900" algn="l">
              <a:spcBef>
                <a:spcPts val="600"/>
              </a:spcBef>
              <a:buFont typeface="+mj-lt"/>
              <a:buAutoNum type="arabicPeriod"/>
            </a:pPr>
            <a:r>
              <a:rPr lang="en-ID" sz="1800" b="0" i="0" u="none" strike="noStrike" baseline="0"/>
              <a:t>membuat laporan hasil Pengawasan Intern dan menyampaikan laporan tersebut kepada Pemimpin BLU dan Dewan Pengawas;</a:t>
            </a:r>
            <a:endParaRPr lang="en-ID"/>
          </a:p>
        </p:txBody>
      </p:sp>
      <p:sp>
        <p:nvSpPr>
          <p:cNvPr id="10" name="TextBox 9">
            <a:extLst>
              <a:ext uri="{FF2B5EF4-FFF2-40B4-BE49-F238E27FC236}">
                <a16:creationId xmlns:a16="http://schemas.microsoft.com/office/drawing/2014/main" id="{82493394-DC41-472F-A66B-7B20A313A646}"/>
              </a:ext>
            </a:extLst>
          </p:cNvPr>
          <p:cNvSpPr txBox="1"/>
          <p:nvPr/>
        </p:nvSpPr>
        <p:spPr>
          <a:xfrm>
            <a:off x="6527531" y="1876078"/>
            <a:ext cx="5282665" cy="4355038"/>
          </a:xfrm>
          <a:prstGeom prst="rect">
            <a:avLst/>
          </a:prstGeom>
          <a:solidFill>
            <a:schemeClr val="accent5">
              <a:lumMod val="20000"/>
              <a:lumOff val="80000"/>
            </a:schemeClr>
          </a:solidFill>
        </p:spPr>
        <p:txBody>
          <a:bodyPr wrap="square">
            <a:spAutoFit/>
          </a:bodyPr>
          <a:lstStyle/>
          <a:p>
            <a:pPr marL="342900" indent="-342900" algn="l">
              <a:spcBef>
                <a:spcPts val="600"/>
              </a:spcBef>
              <a:buFont typeface="+mj-lt"/>
              <a:buAutoNum type="arabicPeriod" startAt="6"/>
            </a:pPr>
            <a:r>
              <a:rPr lang="en-ID" sz="1800" b="0" i="0" u="none" strike="noStrike" baseline="0"/>
              <a:t>memberikan rekomendasi terhadap perbaikan/ </a:t>
            </a:r>
            <a:r>
              <a:rPr lang="fi-FI" sz="1800" b="0" i="0" u="none" strike="noStrike" baseline="0"/>
              <a:t>peningkatan proses tata kelola dan upaya pencapaian </a:t>
            </a:r>
            <a:r>
              <a:rPr lang="en-ID" sz="1800" b="0" i="0" u="none" strike="noStrike" baseline="0"/>
              <a:t>strategi bisnis BLU;</a:t>
            </a:r>
          </a:p>
          <a:p>
            <a:pPr marL="342900" indent="-342900" algn="l">
              <a:spcBef>
                <a:spcPts val="600"/>
              </a:spcBef>
              <a:buFont typeface="+mj-lt"/>
              <a:buAutoNum type="arabicPeriod" startAt="6"/>
            </a:pPr>
            <a:r>
              <a:rPr lang="fi-FI" sz="1800" b="0" i="0" u="none" strike="noStrike" baseline="0"/>
              <a:t>memantau, menganalisis, dan melaporkan pelaksanaan </a:t>
            </a:r>
            <a:r>
              <a:rPr lang="sv-SE" sz="1800" b="0" i="0" u="none" strike="noStrike" baseline="0"/>
              <a:t>tindak lanjut rekomendasi pengawasan oleh SPI, aparat </a:t>
            </a:r>
            <a:r>
              <a:rPr lang="en-ID" sz="1800" b="0" i="0" u="none" strike="noStrike" baseline="0"/>
              <a:t>pengawasan intern Pemerintah, aparat pemeriksaan ekstern Pemerintah, dan pembina BLU;</a:t>
            </a:r>
          </a:p>
          <a:p>
            <a:pPr marL="342900" indent="-342900" algn="l">
              <a:spcBef>
                <a:spcPts val="600"/>
              </a:spcBef>
              <a:buFont typeface="+mj-lt"/>
              <a:buAutoNum type="arabicPeriod" startAt="6"/>
            </a:pPr>
            <a:r>
              <a:rPr lang="en-ID" sz="1800" b="0" i="0" u="none" strike="noStrike" baseline="0"/>
              <a:t>melakukan reviu laporan keuangan; </a:t>
            </a:r>
          </a:p>
          <a:p>
            <a:pPr marL="342900" indent="-342900" algn="l">
              <a:spcBef>
                <a:spcPts val="600"/>
              </a:spcBef>
              <a:buFont typeface="+mj-lt"/>
              <a:buAutoNum type="arabicPeriod" startAt="6"/>
            </a:pPr>
            <a:r>
              <a:rPr lang="en-ID" sz="1800" b="0" i="0" u="none" strike="noStrike" baseline="0"/>
              <a:t>melakukan pemeriksaan khusus apabila diperlukan;</a:t>
            </a:r>
          </a:p>
          <a:p>
            <a:pPr marL="342900" indent="-342900" algn="l">
              <a:spcBef>
                <a:spcPts val="600"/>
              </a:spcBef>
              <a:buFont typeface="+mj-lt"/>
              <a:buAutoNum type="arabicPeriod" startAt="6"/>
            </a:pPr>
            <a:r>
              <a:rPr lang="fi-FI" sz="1800" b="0" i="0" u="none" strike="noStrike" baseline="0"/>
              <a:t>menyusun dan memutakhirkan pedoman kerja serta </a:t>
            </a:r>
            <a:r>
              <a:rPr lang="nl-NL" sz="1800" b="0" i="0" u="none" strike="noStrike" baseline="0"/>
              <a:t>sistem dan prosedur pelaksanaan tugas SPI; </a:t>
            </a:r>
          </a:p>
          <a:p>
            <a:pPr marL="342900" indent="-342900" algn="l">
              <a:spcBef>
                <a:spcPts val="600"/>
              </a:spcBef>
              <a:buFont typeface="+mj-lt"/>
              <a:buAutoNum type="arabicPeriod" startAt="6"/>
            </a:pPr>
            <a:r>
              <a:rPr lang="fi-FI" sz="1800" b="0" i="0" u="none" strike="noStrike" baseline="0"/>
              <a:t>melaksanakan tugas lainnya</a:t>
            </a:r>
            <a:endParaRPr lang="en-ID"/>
          </a:p>
        </p:txBody>
      </p:sp>
      <p:sp>
        <p:nvSpPr>
          <p:cNvPr id="4" name="Slide Number Placeholder 3">
            <a:extLst>
              <a:ext uri="{FF2B5EF4-FFF2-40B4-BE49-F238E27FC236}">
                <a16:creationId xmlns:a16="http://schemas.microsoft.com/office/drawing/2014/main" id="{14F04D36-0B96-45CF-AEEB-9C5F52DC76AA}"/>
              </a:ext>
            </a:extLst>
          </p:cNvPr>
          <p:cNvSpPr>
            <a:spLocks noGrp="1"/>
          </p:cNvSpPr>
          <p:nvPr>
            <p:ph type="sldNum" sz="quarter" idx="12"/>
          </p:nvPr>
        </p:nvSpPr>
        <p:spPr/>
        <p:txBody>
          <a:bodyPr/>
          <a:lstStyle/>
          <a:p>
            <a:fld id="{880F35B4-CAC0-4FE2-BF68-BC11F42D37A0}" type="slidenum">
              <a:rPr lang="en-ID" smtClean="0"/>
              <a:t>19</a:t>
            </a:fld>
            <a:endParaRPr lang="en-ID"/>
          </a:p>
        </p:txBody>
      </p:sp>
      <p:sp>
        <p:nvSpPr>
          <p:cNvPr id="5" name="Rectangle 4"/>
          <p:cNvSpPr/>
          <p:nvPr/>
        </p:nvSpPr>
        <p:spPr>
          <a:xfrm>
            <a:off x="1397779" y="6226085"/>
            <a:ext cx="10108711" cy="369332"/>
          </a:xfrm>
          <a:prstGeom prst="rect">
            <a:avLst/>
          </a:prstGeom>
        </p:spPr>
        <p:txBody>
          <a:bodyPr wrap="square">
            <a:spAutoFit/>
          </a:bodyPr>
          <a:lstStyle/>
          <a:p>
            <a:r>
              <a:rPr lang="en-ID" b="1">
                <a:solidFill>
                  <a:srgbClr val="3333CC"/>
                </a:solidFill>
                <a:latin typeface="TimesNewRomanPSMT"/>
              </a:rPr>
              <a:t>Pemimpin BLU wajib menjaga dan mengevaluasi kualitas</a:t>
            </a:r>
            <a:r>
              <a:rPr lang="id-ID" b="1">
                <a:solidFill>
                  <a:srgbClr val="3333CC"/>
                </a:solidFill>
                <a:latin typeface="TimesNewRomanPSMT"/>
              </a:rPr>
              <a:t> </a:t>
            </a:r>
            <a:r>
              <a:rPr lang="en-ID" b="1">
                <a:solidFill>
                  <a:srgbClr val="3333CC"/>
                </a:solidFill>
                <a:latin typeface="TimesNewRomanPSMT"/>
              </a:rPr>
              <a:t>fungsi</a:t>
            </a:r>
            <a:r>
              <a:rPr lang="id-ID" b="1">
                <a:solidFill>
                  <a:srgbClr val="3333CC"/>
                </a:solidFill>
                <a:latin typeface="TimesNewRomanPSMT"/>
              </a:rPr>
              <a:t> </a:t>
            </a:r>
            <a:r>
              <a:rPr lang="en-ID" b="1">
                <a:solidFill>
                  <a:srgbClr val="3333CC"/>
                </a:solidFill>
                <a:latin typeface="TimesNewRomanPSMT"/>
              </a:rPr>
              <a:t>Pengawasan Intern di BLU</a:t>
            </a:r>
            <a:endParaRPr lang="id-ID" b="1"/>
          </a:p>
        </p:txBody>
      </p:sp>
    </p:spTree>
    <p:extLst>
      <p:ext uri="{BB962C8B-B14F-4D97-AF65-F5344CB8AC3E}">
        <p14:creationId xmlns:p14="http://schemas.microsoft.com/office/powerpoint/2010/main" val="42338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8A984C-157B-8FD1-0FD4-F8E330E5516D}"/>
              </a:ext>
            </a:extLst>
          </p:cNvPr>
          <p:cNvSpPr>
            <a:spLocks noGrp="1"/>
          </p:cNvSpPr>
          <p:nvPr>
            <p:ph type="sldNum" sz="quarter" idx="12"/>
          </p:nvPr>
        </p:nvSpPr>
        <p:spPr>
          <a:xfrm>
            <a:off x="9448800" y="6202950"/>
            <a:ext cx="2743200" cy="365125"/>
          </a:xfrm>
        </p:spPr>
        <p:txBody>
          <a:bodyPr/>
          <a:lstStyle/>
          <a:p>
            <a:fld id="{880F35B4-CAC0-4FE2-BF68-BC11F42D37A0}" type="slidenum">
              <a:rPr lang="en-ID" smtClean="0"/>
              <a:t>2</a:t>
            </a:fld>
            <a:endParaRPr lang="en-ID"/>
          </a:p>
        </p:txBody>
      </p:sp>
      <p:pic>
        <p:nvPicPr>
          <p:cNvPr id="11" name="Picture 4" descr="Ini 3 Arahan Jokowi untuk BPKP dan Pengawas Internal Pemerintah - News  Liputan6.com">
            <a:extLst>
              <a:ext uri="{FF2B5EF4-FFF2-40B4-BE49-F238E27FC236}">
                <a16:creationId xmlns:a16="http://schemas.microsoft.com/office/drawing/2014/main" id="{6542375B-5C82-8F5A-B0E7-F051280F29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660" b="-2"/>
          <a:stretch/>
        </p:blipFill>
        <p:spPr bwMode="auto">
          <a:xfrm>
            <a:off x="1482776" y="1299883"/>
            <a:ext cx="4384624" cy="51379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1960C6C-99F0-2B01-978A-A670D8BA598C}"/>
              </a:ext>
            </a:extLst>
          </p:cNvPr>
          <p:cNvSpPr/>
          <p:nvPr/>
        </p:nvSpPr>
        <p:spPr>
          <a:xfrm>
            <a:off x="6324601" y="1468044"/>
            <a:ext cx="3979867" cy="4546877"/>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p>
            <a:pPr algn="ctr">
              <a:lnSpc>
                <a:spcPct val="90000"/>
              </a:lnSpc>
              <a:spcAft>
                <a:spcPts val="450"/>
              </a:spcAft>
            </a:pPr>
            <a:r>
              <a:rPr lang="en-US" dirty="0">
                <a:solidFill>
                  <a:schemeClr val="tx2"/>
                </a:solidFill>
              </a:rPr>
              <a:t>“Saya </a:t>
            </a:r>
            <a:r>
              <a:rPr lang="en-US" dirty="0" err="1">
                <a:solidFill>
                  <a:schemeClr val="tx2"/>
                </a:solidFill>
              </a:rPr>
              <a:t>ingin</a:t>
            </a:r>
            <a:r>
              <a:rPr lang="en-US" dirty="0">
                <a:solidFill>
                  <a:schemeClr val="tx2"/>
                </a:solidFill>
              </a:rPr>
              <a:t> </a:t>
            </a:r>
            <a:r>
              <a:rPr lang="en-US" dirty="0" err="1">
                <a:solidFill>
                  <a:schemeClr val="tx2"/>
                </a:solidFill>
              </a:rPr>
              <a:t>tegaskan</a:t>
            </a:r>
            <a:r>
              <a:rPr lang="en-US" dirty="0">
                <a:solidFill>
                  <a:schemeClr val="tx2"/>
                </a:solidFill>
              </a:rPr>
              <a:t> </a:t>
            </a:r>
            <a:r>
              <a:rPr lang="en-US" dirty="0" err="1">
                <a:solidFill>
                  <a:schemeClr val="tx2"/>
                </a:solidFill>
              </a:rPr>
              <a:t>bahwa</a:t>
            </a:r>
            <a:r>
              <a:rPr lang="en-US" dirty="0">
                <a:solidFill>
                  <a:schemeClr val="tx2"/>
                </a:solidFill>
              </a:rPr>
              <a:t> </a:t>
            </a:r>
            <a:r>
              <a:rPr lang="en-US" dirty="0" err="1">
                <a:solidFill>
                  <a:schemeClr val="tx2"/>
                </a:solidFill>
              </a:rPr>
              <a:t>peran</a:t>
            </a:r>
            <a:r>
              <a:rPr lang="en-US" dirty="0">
                <a:solidFill>
                  <a:schemeClr val="tx2"/>
                </a:solidFill>
              </a:rPr>
              <a:t> </a:t>
            </a:r>
            <a:r>
              <a:rPr lang="en-US" dirty="0" err="1">
                <a:solidFill>
                  <a:schemeClr val="tx2"/>
                </a:solidFill>
              </a:rPr>
              <a:t>utama</a:t>
            </a:r>
            <a:r>
              <a:rPr lang="en-US" dirty="0">
                <a:solidFill>
                  <a:schemeClr val="tx2"/>
                </a:solidFill>
              </a:rPr>
              <a:t> </a:t>
            </a:r>
            <a:r>
              <a:rPr lang="en-US" b="1" dirty="0" err="1">
                <a:solidFill>
                  <a:schemeClr val="tx2"/>
                </a:solidFill>
              </a:rPr>
              <a:t>pengawasan</a:t>
            </a:r>
            <a:r>
              <a:rPr lang="en-US" b="1" dirty="0">
                <a:solidFill>
                  <a:schemeClr val="tx2"/>
                </a:solidFill>
              </a:rPr>
              <a:t> </a:t>
            </a:r>
            <a:r>
              <a:rPr lang="en-US" b="1" dirty="0" err="1">
                <a:solidFill>
                  <a:schemeClr val="tx2"/>
                </a:solidFill>
              </a:rPr>
              <a:t>adalah</a:t>
            </a:r>
            <a:r>
              <a:rPr lang="en-US" b="1" dirty="0">
                <a:solidFill>
                  <a:schemeClr val="tx2"/>
                </a:solidFill>
              </a:rPr>
              <a:t> </a:t>
            </a:r>
            <a:r>
              <a:rPr lang="en-US" b="1" dirty="0" err="1">
                <a:solidFill>
                  <a:schemeClr val="tx2"/>
                </a:solidFill>
              </a:rPr>
              <a:t>menjamin</a:t>
            </a:r>
            <a:r>
              <a:rPr lang="en-US" b="1" dirty="0">
                <a:solidFill>
                  <a:schemeClr val="tx2"/>
                </a:solidFill>
              </a:rPr>
              <a:t> </a:t>
            </a:r>
            <a:r>
              <a:rPr lang="en-US" b="1" dirty="0" err="1">
                <a:solidFill>
                  <a:schemeClr val="tx2"/>
                </a:solidFill>
              </a:rPr>
              <a:t>tercapainya</a:t>
            </a:r>
            <a:r>
              <a:rPr lang="en-US" b="1" dirty="0">
                <a:solidFill>
                  <a:schemeClr val="tx2"/>
                </a:solidFill>
              </a:rPr>
              <a:t> </a:t>
            </a:r>
            <a:r>
              <a:rPr lang="en-US" b="1" dirty="0" err="1">
                <a:solidFill>
                  <a:schemeClr val="tx2"/>
                </a:solidFill>
              </a:rPr>
              <a:t>tujuan</a:t>
            </a:r>
            <a:r>
              <a:rPr lang="en-US" dirty="0">
                <a:solidFill>
                  <a:schemeClr val="tx2"/>
                </a:solidFill>
              </a:rPr>
              <a:t>, </a:t>
            </a:r>
            <a:r>
              <a:rPr lang="en-US" dirty="0" err="1">
                <a:solidFill>
                  <a:schemeClr val="tx2"/>
                </a:solidFill>
              </a:rPr>
              <a:t>menjamin</a:t>
            </a:r>
            <a:r>
              <a:rPr lang="en-US" dirty="0">
                <a:solidFill>
                  <a:schemeClr val="tx2"/>
                </a:solidFill>
              </a:rPr>
              <a:t> </a:t>
            </a:r>
            <a:r>
              <a:rPr lang="en-US" dirty="0" err="1">
                <a:solidFill>
                  <a:schemeClr val="tx2"/>
                </a:solidFill>
              </a:rPr>
              <a:t>tercapainya</a:t>
            </a:r>
            <a:r>
              <a:rPr lang="en-US" dirty="0">
                <a:solidFill>
                  <a:schemeClr val="tx2"/>
                </a:solidFill>
              </a:rPr>
              <a:t> </a:t>
            </a:r>
            <a:r>
              <a:rPr lang="en-US" dirty="0" err="1">
                <a:solidFill>
                  <a:schemeClr val="tx2"/>
                </a:solidFill>
              </a:rPr>
              <a:t>tujuan</a:t>
            </a:r>
            <a:r>
              <a:rPr lang="en-US" dirty="0">
                <a:solidFill>
                  <a:schemeClr val="tx2"/>
                </a:solidFill>
              </a:rPr>
              <a:t> </a:t>
            </a:r>
            <a:r>
              <a:rPr lang="en-US" dirty="0" err="1">
                <a:solidFill>
                  <a:schemeClr val="tx2"/>
                </a:solidFill>
              </a:rPr>
              <a:t>pemerintah</a:t>
            </a:r>
            <a:r>
              <a:rPr lang="en-US" dirty="0">
                <a:solidFill>
                  <a:schemeClr val="tx2"/>
                </a:solidFill>
              </a:rPr>
              <a:t>, </a:t>
            </a:r>
            <a:r>
              <a:rPr lang="en-US" dirty="0" err="1">
                <a:solidFill>
                  <a:schemeClr val="tx2"/>
                </a:solidFill>
              </a:rPr>
              <a:t>menjamin</a:t>
            </a:r>
            <a:r>
              <a:rPr lang="en-US" dirty="0">
                <a:solidFill>
                  <a:schemeClr val="tx2"/>
                </a:solidFill>
              </a:rPr>
              <a:t> </a:t>
            </a:r>
            <a:r>
              <a:rPr lang="en-US" dirty="0" err="1">
                <a:solidFill>
                  <a:schemeClr val="tx2"/>
                </a:solidFill>
              </a:rPr>
              <a:t>tercapainya</a:t>
            </a:r>
            <a:r>
              <a:rPr lang="en-US" dirty="0">
                <a:solidFill>
                  <a:schemeClr val="tx2"/>
                </a:solidFill>
              </a:rPr>
              <a:t> </a:t>
            </a:r>
            <a:r>
              <a:rPr lang="en-US" dirty="0" err="1">
                <a:solidFill>
                  <a:schemeClr val="tx2"/>
                </a:solidFill>
              </a:rPr>
              <a:t>tujuan</a:t>
            </a:r>
            <a:r>
              <a:rPr lang="en-US" dirty="0">
                <a:solidFill>
                  <a:schemeClr val="tx2"/>
                </a:solidFill>
              </a:rPr>
              <a:t> program, </a:t>
            </a:r>
            <a:r>
              <a:rPr lang="en-US" dirty="0" err="1">
                <a:solidFill>
                  <a:schemeClr val="tx2"/>
                </a:solidFill>
              </a:rPr>
              <a:t>menjamin</a:t>
            </a:r>
            <a:r>
              <a:rPr lang="en-US" dirty="0">
                <a:solidFill>
                  <a:schemeClr val="tx2"/>
                </a:solidFill>
              </a:rPr>
              <a:t> </a:t>
            </a:r>
            <a:r>
              <a:rPr lang="en-US" dirty="0" err="1">
                <a:solidFill>
                  <a:schemeClr val="tx2"/>
                </a:solidFill>
              </a:rPr>
              <a:t>tercapainya</a:t>
            </a:r>
            <a:r>
              <a:rPr lang="en-US" dirty="0">
                <a:solidFill>
                  <a:schemeClr val="tx2"/>
                </a:solidFill>
              </a:rPr>
              <a:t> </a:t>
            </a:r>
            <a:r>
              <a:rPr lang="en-US" dirty="0" err="1">
                <a:solidFill>
                  <a:schemeClr val="tx2"/>
                </a:solidFill>
              </a:rPr>
              <a:t>tujuan</a:t>
            </a:r>
            <a:r>
              <a:rPr lang="en-US" dirty="0">
                <a:solidFill>
                  <a:schemeClr val="tx2"/>
                </a:solidFill>
              </a:rPr>
              <a:t> </a:t>
            </a:r>
            <a:r>
              <a:rPr lang="en-US" b="1" dirty="0" err="1">
                <a:solidFill>
                  <a:schemeClr val="tx2"/>
                </a:solidFill>
              </a:rPr>
              <a:t>belanja</a:t>
            </a:r>
            <a:r>
              <a:rPr lang="en-US" b="1" dirty="0">
                <a:solidFill>
                  <a:schemeClr val="tx2"/>
                </a:solidFill>
              </a:rPr>
              <a:t> </a:t>
            </a:r>
            <a:r>
              <a:rPr lang="en-US" b="1" dirty="0" err="1">
                <a:solidFill>
                  <a:schemeClr val="tx2"/>
                </a:solidFill>
              </a:rPr>
              <a:t>anggaran</a:t>
            </a:r>
            <a:r>
              <a:rPr lang="en-US" b="1" dirty="0">
                <a:solidFill>
                  <a:schemeClr val="tx2"/>
                </a:solidFill>
              </a:rPr>
              <a:t> </a:t>
            </a:r>
            <a:r>
              <a:rPr lang="en-US" b="1" dirty="0" err="1">
                <a:solidFill>
                  <a:schemeClr val="tx2"/>
                </a:solidFill>
              </a:rPr>
              <a:t>secara</a:t>
            </a:r>
            <a:r>
              <a:rPr lang="en-US" b="1" dirty="0">
                <a:solidFill>
                  <a:schemeClr val="tx2"/>
                </a:solidFill>
              </a:rPr>
              <a:t> </a:t>
            </a:r>
            <a:r>
              <a:rPr lang="en-US" b="1" dirty="0" err="1">
                <a:solidFill>
                  <a:schemeClr val="tx2"/>
                </a:solidFill>
              </a:rPr>
              <a:t>akuntabel</a:t>
            </a:r>
            <a:r>
              <a:rPr lang="en-US" b="1" dirty="0">
                <a:solidFill>
                  <a:schemeClr val="tx2"/>
                </a:solidFill>
              </a:rPr>
              <a:t>, </a:t>
            </a:r>
            <a:r>
              <a:rPr lang="en-US" b="1" dirty="0" err="1">
                <a:solidFill>
                  <a:schemeClr val="tx2"/>
                </a:solidFill>
              </a:rPr>
              <a:t>efektif</a:t>
            </a:r>
            <a:r>
              <a:rPr lang="en-US" b="1" dirty="0">
                <a:solidFill>
                  <a:schemeClr val="tx2"/>
                </a:solidFill>
              </a:rPr>
              <a:t>, dan </a:t>
            </a:r>
            <a:r>
              <a:rPr lang="en-US" b="1" dirty="0" err="1">
                <a:solidFill>
                  <a:schemeClr val="tx2"/>
                </a:solidFill>
              </a:rPr>
              <a:t>efisien</a:t>
            </a:r>
            <a:r>
              <a:rPr lang="en-US" b="1" dirty="0">
                <a:solidFill>
                  <a:schemeClr val="tx2"/>
                </a:solidFill>
              </a:rPr>
              <a:t>.</a:t>
            </a:r>
          </a:p>
          <a:p>
            <a:pPr algn="ctr">
              <a:lnSpc>
                <a:spcPct val="90000"/>
              </a:lnSpc>
              <a:spcAft>
                <a:spcPts val="450"/>
              </a:spcAft>
            </a:pPr>
            <a:r>
              <a:rPr lang="en-US" dirty="0" err="1">
                <a:solidFill>
                  <a:schemeClr val="tx2"/>
                </a:solidFill>
              </a:rPr>
              <a:t>Kualitas</a:t>
            </a:r>
            <a:r>
              <a:rPr lang="en-US" dirty="0">
                <a:solidFill>
                  <a:schemeClr val="tx2"/>
                </a:solidFill>
              </a:rPr>
              <a:t> </a:t>
            </a:r>
            <a:r>
              <a:rPr lang="en-US" dirty="0" err="1">
                <a:solidFill>
                  <a:schemeClr val="tx2"/>
                </a:solidFill>
              </a:rPr>
              <a:t>perencanaan</a:t>
            </a:r>
            <a:r>
              <a:rPr lang="en-US" dirty="0">
                <a:solidFill>
                  <a:schemeClr val="tx2"/>
                </a:solidFill>
              </a:rPr>
              <a:t> yang </a:t>
            </a:r>
            <a:r>
              <a:rPr lang="en-US" dirty="0" err="1">
                <a:solidFill>
                  <a:schemeClr val="tx2"/>
                </a:solidFill>
              </a:rPr>
              <a:t>perlu</a:t>
            </a:r>
            <a:r>
              <a:rPr lang="en-US" dirty="0">
                <a:solidFill>
                  <a:schemeClr val="tx2"/>
                </a:solidFill>
              </a:rPr>
              <a:t> </a:t>
            </a:r>
            <a:r>
              <a:rPr lang="en-US" dirty="0" err="1">
                <a:solidFill>
                  <a:schemeClr val="tx2"/>
                </a:solidFill>
              </a:rPr>
              <a:t>terus</a:t>
            </a:r>
            <a:r>
              <a:rPr lang="en-US" dirty="0">
                <a:solidFill>
                  <a:schemeClr val="tx2"/>
                </a:solidFill>
              </a:rPr>
              <a:t> </a:t>
            </a:r>
            <a:r>
              <a:rPr lang="en-US" dirty="0" err="1">
                <a:solidFill>
                  <a:schemeClr val="tx2"/>
                </a:solidFill>
              </a:rPr>
              <a:t>ditingkatkan</a:t>
            </a:r>
            <a:r>
              <a:rPr lang="en-US" dirty="0">
                <a:solidFill>
                  <a:schemeClr val="tx2"/>
                </a:solidFill>
              </a:rPr>
              <a:t>. Saya </a:t>
            </a:r>
            <a:r>
              <a:rPr lang="en-US" dirty="0" err="1">
                <a:solidFill>
                  <a:schemeClr val="tx2"/>
                </a:solidFill>
              </a:rPr>
              <a:t>melihat</a:t>
            </a:r>
            <a:r>
              <a:rPr lang="en-US" dirty="0">
                <a:solidFill>
                  <a:schemeClr val="tx2"/>
                </a:solidFill>
              </a:rPr>
              <a:t> </a:t>
            </a:r>
            <a:r>
              <a:rPr lang="en-US" dirty="0" err="1">
                <a:solidFill>
                  <a:schemeClr val="tx2"/>
                </a:solidFill>
              </a:rPr>
              <a:t>masih</a:t>
            </a:r>
            <a:r>
              <a:rPr lang="en-US" dirty="0">
                <a:solidFill>
                  <a:schemeClr val="tx2"/>
                </a:solidFill>
              </a:rPr>
              <a:t> </a:t>
            </a:r>
            <a:r>
              <a:rPr lang="en-US" dirty="0" err="1">
                <a:solidFill>
                  <a:schemeClr val="tx2"/>
                </a:solidFill>
              </a:rPr>
              <a:t>ada</a:t>
            </a:r>
            <a:r>
              <a:rPr lang="en-US" dirty="0">
                <a:solidFill>
                  <a:schemeClr val="tx2"/>
                </a:solidFill>
              </a:rPr>
              <a:t> program yang </a:t>
            </a:r>
            <a:r>
              <a:rPr lang="en-US" b="1" dirty="0" err="1">
                <a:solidFill>
                  <a:schemeClr val="tx2"/>
                </a:solidFill>
              </a:rPr>
              <a:t>tidak</a:t>
            </a:r>
            <a:r>
              <a:rPr lang="en-US" b="1" dirty="0">
                <a:solidFill>
                  <a:schemeClr val="tx2"/>
                </a:solidFill>
              </a:rPr>
              <a:t> </a:t>
            </a:r>
            <a:r>
              <a:rPr lang="en-US" b="1" dirty="0" err="1">
                <a:solidFill>
                  <a:schemeClr val="tx2"/>
                </a:solidFill>
              </a:rPr>
              <a:t>jelas</a:t>
            </a:r>
            <a:r>
              <a:rPr lang="en-US" b="1" dirty="0">
                <a:solidFill>
                  <a:schemeClr val="tx2"/>
                </a:solidFill>
              </a:rPr>
              <a:t> </a:t>
            </a:r>
            <a:r>
              <a:rPr lang="en-US" b="1" dirty="0" err="1">
                <a:solidFill>
                  <a:schemeClr val="tx2"/>
                </a:solidFill>
              </a:rPr>
              <a:t>ukuran</a:t>
            </a:r>
            <a:r>
              <a:rPr lang="en-US" b="1" dirty="0">
                <a:solidFill>
                  <a:schemeClr val="tx2"/>
                </a:solidFill>
              </a:rPr>
              <a:t> </a:t>
            </a:r>
            <a:r>
              <a:rPr lang="en-US" b="1" dirty="0" err="1">
                <a:solidFill>
                  <a:schemeClr val="tx2"/>
                </a:solidFill>
              </a:rPr>
              <a:t>keberhasilannya</a:t>
            </a:r>
            <a:r>
              <a:rPr lang="en-US" dirty="0">
                <a:solidFill>
                  <a:schemeClr val="tx2"/>
                </a:solidFill>
              </a:rPr>
              <a:t>, </a:t>
            </a:r>
            <a:r>
              <a:rPr lang="en-US" b="1" dirty="0" err="1">
                <a:solidFill>
                  <a:schemeClr val="tx2"/>
                </a:solidFill>
              </a:rPr>
              <a:t>tidak</a:t>
            </a:r>
            <a:r>
              <a:rPr lang="en-US" b="1" dirty="0">
                <a:solidFill>
                  <a:schemeClr val="tx2"/>
                </a:solidFill>
              </a:rPr>
              <a:t> </a:t>
            </a:r>
            <a:r>
              <a:rPr lang="en-US" b="1" dirty="0" err="1">
                <a:solidFill>
                  <a:schemeClr val="tx2"/>
                </a:solidFill>
              </a:rPr>
              <a:t>jelas</a:t>
            </a:r>
            <a:r>
              <a:rPr lang="en-US" b="1" dirty="0">
                <a:solidFill>
                  <a:schemeClr val="tx2"/>
                </a:solidFill>
              </a:rPr>
              <a:t> </a:t>
            </a:r>
            <a:r>
              <a:rPr lang="en-US" b="1" dirty="0" err="1">
                <a:solidFill>
                  <a:schemeClr val="tx2"/>
                </a:solidFill>
              </a:rPr>
              <a:t>sasarannya</a:t>
            </a:r>
            <a:r>
              <a:rPr lang="en-US" b="1" dirty="0">
                <a:solidFill>
                  <a:schemeClr val="tx2"/>
                </a:solidFill>
              </a:rPr>
              <a:t>, </a:t>
            </a:r>
            <a:r>
              <a:rPr lang="en-US" b="1" dirty="0" err="1">
                <a:solidFill>
                  <a:schemeClr val="tx2"/>
                </a:solidFill>
              </a:rPr>
              <a:t>anggaran</a:t>
            </a:r>
            <a:r>
              <a:rPr lang="en-US" b="1" dirty="0">
                <a:solidFill>
                  <a:schemeClr val="tx2"/>
                </a:solidFill>
              </a:rPr>
              <a:t> </a:t>
            </a:r>
            <a:r>
              <a:rPr lang="en-US" b="1" dirty="0" err="1">
                <a:solidFill>
                  <a:schemeClr val="tx2"/>
                </a:solidFill>
              </a:rPr>
              <a:t>itu</a:t>
            </a:r>
            <a:r>
              <a:rPr lang="en-US" b="1" dirty="0">
                <a:solidFill>
                  <a:schemeClr val="tx2"/>
                </a:solidFill>
              </a:rPr>
              <a:t> yang </a:t>
            </a:r>
            <a:r>
              <a:rPr lang="en-US" b="1" dirty="0" err="1">
                <a:solidFill>
                  <a:schemeClr val="tx2"/>
                </a:solidFill>
              </a:rPr>
              <a:t>mau</a:t>
            </a:r>
            <a:r>
              <a:rPr lang="en-US" b="1" dirty="0">
                <a:solidFill>
                  <a:schemeClr val="tx2"/>
                </a:solidFill>
              </a:rPr>
              <a:t> </a:t>
            </a:r>
            <a:r>
              <a:rPr lang="en-US" b="1" dirty="0" err="1">
                <a:solidFill>
                  <a:schemeClr val="tx2"/>
                </a:solidFill>
              </a:rPr>
              <a:t>disasar</a:t>
            </a:r>
            <a:r>
              <a:rPr lang="en-US" b="1" dirty="0">
                <a:solidFill>
                  <a:schemeClr val="tx2"/>
                </a:solidFill>
              </a:rPr>
              <a:t> </a:t>
            </a:r>
            <a:r>
              <a:rPr lang="en-US" b="1" dirty="0" err="1">
                <a:solidFill>
                  <a:schemeClr val="tx2"/>
                </a:solidFill>
              </a:rPr>
              <a:t>apa</a:t>
            </a:r>
            <a:r>
              <a:rPr lang="en-US" dirty="0">
                <a:solidFill>
                  <a:schemeClr val="tx2"/>
                </a:solidFill>
              </a:rPr>
              <a:t>, </a:t>
            </a:r>
            <a:r>
              <a:rPr lang="en-US" dirty="0" err="1">
                <a:solidFill>
                  <a:schemeClr val="tx2"/>
                </a:solidFill>
              </a:rPr>
              <a:t>sehingga</a:t>
            </a:r>
            <a:r>
              <a:rPr lang="en-US" dirty="0">
                <a:solidFill>
                  <a:schemeClr val="tx2"/>
                </a:solidFill>
              </a:rPr>
              <a:t> </a:t>
            </a:r>
            <a:r>
              <a:rPr lang="en-US" dirty="0" err="1">
                <a:solidFill>
                  <a:schemeClr val="tx2"/>
                </a:solidFill>
              </a:rPr>
              <a:t>ini</a:t>
            </a:r>
            <a:r>
              <a:rPr lang="en-US" dirty="0">
                <a:solidFill>
                  <a:schemeClr val="tx2"/>
                </a:solidFill>
              </a:rPr>
              <a:t> </a:t>
            </a:r>
            <a:r>
              <a:rPr lang="en-US" b="1" dirty="0" err="1">
                <a:solidFill>
                  <a:schemeClr val="tx2"/>
                </a:solidFill>
              </a:rPr>
              <a:t>tidak</a:t>
            </a:r>
            <a:r>
              <a:rPr lang="en-US" b="1" dirty="0">
                <a:solidFill>
                  <a:schemeClr val="tx2"/>
                </a:solidFill>
              </a:rPr>
              <a:t> </a:t>
            </a:r>
            <a:r>
              <a:rPr lang="en-US" b="1" dirty="0" err="1">
                <a:solidFill>
                  <a:schemeClr val="tx2"/>
                </a:solidFill>
              </a:rPr>
              <a:t>mendukung</a:t>
            </a:r>
            <a:r>
              <a:rPr lang="en-US" b="1" dirty="0">
                <a:solidFill>
                  <a:schemeClr val="tx2"/>
                </a:solidFill>
              </a:rPr>
              <a:t> </a:t>
            </a:r>
            <a:r>
              <a:rPr lang="en-US" b="1" dirty="0" err="1">
                <a:solidFill>
                  <a:schemeClr val="tx2"/>
                </a:solidFill>
              </a:rPr>
              <a:t>pencapaian</a:t>
            </a:r>
            <a:r>
              <a:rPr lang="en-US" b="1" dirty="0">
                <a:solidFill>
                  <a:schemeClr val="tx2"/>
                </a:solidFill>
              </a:rPr>
              <a:t> </a:t>
            </a:r>
            <a:r>
              <a:rPr lang="en-US" b="1" dirty="0" err="1">
                <a:solidFill>
                  <a:schemeClr val="tx2"/>
                </a:solidFill>
              </a:rPr>
              <a:t>dari</a:t>
            </a:r>
            <a:r>
              <a:rPr lang="en-US" b="1" dirty="0">
                <a:solidFill>
                  <a:schemeClr val="tx2"/>
                </a:solidFill>
              </a:rPr>
              <a:t> </a:t>
            </a:r>
            <a:r>
              <a:rPr lang="en-US" b="1" dirty="0" err="1">
                <a:solidFill>
                  <a:schemeClr val="tx2"/>
                </a:solidFill>
              </a:rPr>
              <a:t>tujuan</a:t>
            </a:r>
            <a:r>
              <a:rPr lang="en-US" dirty="0">
                <a:solidFill>
                  <a:schemeClr val="tx2"/>
                </a:solidFill>
              </a:rPr>
              <a:t>, dan </a:t>
            </a:r>
            <a:r>
              <a:rPr lang="en-US" dirty="0" err="1">
                <a:solidFill>
                  <a:schemeClr val="tx2"/>
                </a:solidFill>
              </a:rPr>
              <a:t>tidak</a:t>
            </a:r>
            <a:r>
              <a:rPr lang="en-US" dirty="0">
                <a:solidFill>
                  <a:schemeClr val="tx2"/>
                </a:solidFill>
              </a:rPr>
              <a:t> </a:t>
            </a:r>
            <a:r>
              <a:rPr lang="en-US" dirty="0" err="1">
                <a:solidFill>
                  <a:schemeClr val="tx2"/>
                </a:solidFill>
              </a:rPr>
              <a:t>sinkron</a:t>
            </a:r>
            <a:r>
              <a:rPr lang="en-US" dirty="0">
                <a:solidFill>
                  <a:schemeClr val="tx2"/>
                </a:solidFill>
              </a:rPr>
              <a:t> </a:t>
            </a:r>
            <a:r>
              <a:rPr lang="en-US" dirty="0" err="1">
                <a:solidFill>
                  <a:schemeClr val="tx2"/>
                </a:solidFill>
              </a:rPr>
              <a:t>dengan</a:t>
            </a:r>
            <a:r>
              <a:rPr lang="en-US" dirty="0">
                <a:solidFill>
                  <a:schemeClr val="tx2"/>
                </a:solidFill>
              </a:rPr>
              <a:t> program </a:t>
            </a:r>
            <a:r>
              <a:rPr lang="en-US" dirty="0" err="1">
                <a:solidFill>
                  <a:schemeClr val="tx2"/>
                </a:solidFill>
              </a:rPr>
              <a:t>atau</a:t>
            </a:r>
            <a:r>
              <a:rPr lang="en-US" dirty="0">
                <a:solidFill>
                  <a:schemeClr val="tx2"/>
                </a:solidFill>
              </a:rPr>
              <a:t> </a:t>
            </a:r>
            <a:r>
              <a:rPr lang="en-US" dirty="0" err="1">
                <a:solidFill>
                  <a:schemeClr val="tx2"/>
                </a:solidFill>
              </a:rPr>
              <a:t>kegiatan</a:t>
            </a:r>
            <a:r>
              <a:rPr lang="en-US" dirty="0">
                <a:solidFill>
                  <a:schemeClr val="tx2"/>
                </a:solidFill>
              </a:rPr>
              <a:t> </a:t>
            </a:r>
            <a:r>
              <a:rPr lang="en-US" dirty="0" err="1">
                <a:solidFill>
                  <a:schemeClr val="tx2"/>
                </a:solidFill>
              </a:rPr>
              <a:t>lainnya</a:t>
            </a:r>
            <a:r>
              <a:rPr lang="en-US" dirty="0">
                <a:solidFill>
                  <a:schemeClr val="tx2"/>
                </a:solidFill>
              </a:rPr>
              <a:t>.”</a:t>
            </a:r>
            <a:endParaRPr lang="en-US" b="1" dirty="0">
              <a:solidFill>
                <a:schemeClr val="tx2"/>
              </a:solidFill>
            </a:endParaRPr>
          </a:p>
        </p:txBody>
      </p:sp>
      <p:sp>
        <p:nvSpPr>
          <p:cNvPr id="13" name="Rectangle 12">
            <a:extLst>
              <a:ext uri="{FF2B5EF4-FFF2-40B4-BE49-F238E27FC236}">
                <a16:creationId xmlns:a16="http://schemas.microsoft.com/office/drawing/2014/main" id="{01F672F5-14FD-3624-545D-99964ED3C222}"/>
              </a:ext>
            </a:extLst>
          </p:cNvPr>
          <p:cNvSpPr/>
          <p:nvPr/>
        </p:nvSpPr>
        <p:spPr>
          <a:xfrm>
            <a:off x="8226286" y="5755006"/>
            <a:ext cx="2085327" cy="5989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65485" algn="ctr"/>
            <a:r>
              <a:rPr lang="en-US" sz="1200" dirty="0">
                <a:latin typeface="Montserrat" panose="00000500000000000000" pitchFamily="50" charset="0"/>
              </a:rPr>
              <a:t>-</a:t>
            </a:r>
            <a:r>
              <a:rPr lang="en-US" sz="1200" dirty="0" err="1">
                <a:latin typeface="Montserrat" panose="00000500000000000000" pitchFamily="50" charset="0"/>
              </a:rPr>
              <a:t>Rakorwasnas</a:t>
            </a:r>
            <a:r>
              <a:rPr lang="en-US" sz="1200" dirty="0">
                <a:latin typeface="Montserrat" panose="00000500000000000000" pitchFamily="50" charset="0"/>
              </a:rPr>
              <a:t>, 2021-</a:t>
            </a:r>
            <a:endParaRPr lang="en-ID" sz="1050" dirty="0"/>
          </a:p>
        </p:txBody>
      </p:sp>
    </p:spTree>
    <p:extLst>
      <p:ext uri="{BB962C8B-B14F-4D97-AF65-F5344CB8AC3E}">
        <p14:creationId xmlns:p14="http://schemas.microsoft.com/office/powerpoint/2010/main" val="3894506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0330-662B-495A-9293-24B6E22D216A}"/>
              </a:ext>
            </a:extLst>
          </p:cNvPr>
          <p:cNvSpPr>
            <a:spLocks noGrp="1"/>
          </p:cNvSpPr>
          <p:nvPr>
            <p:ph type="title"/>
          </p:nvPr>
        </p:nvSpPr>
        <p:spPr/>
        <p:txBody>
          <a:bodyPr/>
          <a:lstStyle/>
          <a:p>
            <a:r>
              <a:rPr lang="en-US"/>
              <a:t>Fungsi SPI</a:t>
            </a:r>
            <a:endParaRPr lang="en-ID"/>
          </a:p>
        </p:txBody>
      </p:sp>
      <p:graphicFrame>
        <p:nvGraphicFramePr>
          <p:cNvPr id="4" name="Content Placeholder 3">
            <a:extLst>
              <a:ext uri="{FF2B5EF4-FFF2-40B4-BE49-F238E27FC236}">
                <a16:creationId xmlns:a16="http://schemas.microsoft.com/office/drawing/2014/main" id="{6B7ED7DA-4919-4325-A80C-871BF29D258B}"/>
              </a:ext>
            </a:extLst>
          </p:cNvPr>
          <p:cNvGraphicFramePr>
            <a:graphicFrameLocks noGrp="1"/>
          </p:cNvGraphicFramePr>
          <p:nvPr>
            <p:ph idx="1"/>
            <p:extLst>
              <p:ext uri="{D42A27DB-BD31-4B8C-83A1-F6EECF244321}">
                <p14:modId xmlns:p14="http://schemas.microsoft.com/office/powerpoint/2010/main" val="1928321510"/>
              </p:ext>
            </p:extLst>
          </p:nvPr>
        </p:nvGraphicFramePr>
        <p:xfrm>
          <a:off x="838200" y="1361975"/>
          <a:ext cx="10515600" cy="530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C264B5F-3DAF-438C-84A9-91E22BA04B73}"/>
              </a:ext>
            </a:extLst>
          </p:cNvPr>
          <p:cNvSpPr>
            <a:spLocks noGrp="1"/>
          </p:cNvSpPr>
          <p:nvPr>
            <p:ph type="sldNum" sz="quarter" idx="12"/>
          </p:nvPr>
        </p:nvSpPr>
        <p:spPr/>
        <p:txBody>
          <a:bodyPr/>
          <a:lstStyle/>
          <a:p>
            <a:fld id="{880F35B4-CAC0-4FE2-BF68-BC11F42D37A0}" type="slidenum">
              <a:rPr lang="en-ID" smtClean="0"/>
              <a:t>20</a:t>
            </a:fld>
            <a:endParaRPr lang="en-ID"/>
          </a:p>
        </p:txBody>
      </p:sp>
    </p:spTree>
    <p:extLst>
      <p:ext uri="{BB962C8B-B14F-4D97-AF65-F5344CB8AC3E}">
        <p14:creationId xmlns:p14="http://schemas.microsoft.com/office/powerpoint/2010/main" val="1753241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1C4C-CC9B-44B7-A343-0939FB99234F}"/>
              </a:ext>
            </a:extLst>
          </p:cNvPr>
          <p:cNvSpPr>
            <a:spLocks noGrp="1"/>
          </p:cNvSpPr>
          <p:nvPr>
            <p:ph type="title"/>
          </p:nvPr>
        </p:nvSpPr>
        <p:spPr/>
        <p:txBody>
          <a:bodyPr/>
          <a:lstStyle/>
          <a:p>
            <a:r>
              <a:rPr lang="en-US"/>
              <a:t>Kewenangan SPI</a:t>
            </a:r>
            <a:endParaRPr lang="en-ID"/>
          </a:p>
        </p:txBody>
      </p:sp>
      <p:sp>
        <p:nvSpPr>
          <p:cNvPr id="8" name="TextBox 7">
            <a:extLst>
              <a:ext uri="{FF2B5EF4-FFF2-40B4-BE49-F238E27FC236}">
                <a16:creationId xmlns:a16="http://schemas.microsoft.com/office/drawing/2014/main" id="{1473D834-3182-4782-BD1B-A59316F6A65F}"/>
              </a:ext>
            </a:extLst>
          </p:cNvPr>
          <p:cNvSpPr txBox="1"/>
          <p:nvPr/>
        </p:nvSpPr>
        <p:spPr>
          <a:xfrm>
            <a:off x="865769" y="1899221"/>
            <a:ext cx="10460455" cy="4093428"/>
          </a:xfrm>
          <a:prstGeom prst="rect">
            <a:avLst/>
          </a:prstGeom>
          <a:solidFill>
            <a:schemeClr val="accent5">
              <a:lumMod val="20000"/>
              <a:lumOff val="80000"/>
            </a:schemeClr>
          </a:solidFill>
        </p:spPr>
        <p:txBody>
          <a:bodyPr wrap="square">
            <a:spAutoFit/>
          </a:bodyPr>
          <a:lstStyle/>
          <a:p>
            <a:pPr marL="342900" indent="-342900" algn="l">
              <a:spcBef>
                <a:spcPts val="600"/>
              </a:spcBef>
              <a:buFont typeface="+mj-lt"/>
              <a:buAutoNum type="arabicPeriod"/>
            </a:pPr>
            <a:r>
              <a:rPr lang="fi-FI" sz="2400" b="0" i="0" u="none" strike="noStrike" baseline="0"/>
              <a:t>mendapatkan akses terhadap seluruh dokumen, pencatatan, sumber daya manusia, dan fisik Aset BLU pada seluruh bagian dan unit kerja lainnya;</a:t>
            </a:r>
          </a:p>
          <a:p>
            <a:pPr marL="342900" indent="-342900" algn="l">
              <a:spcBef>
                <a:spcPts val="600"/>
              </a:spcBef>
              <a:buFont typeface="+mj-lt"/>
              <a:buAutoNum type="arabicPeriod"/>
            </a:pPr>
            <a:r>
              <a:rPr lang="fi-FI" sz="2400" b="0" i="0" u="none" strike="noStrike" baseline="0"/>
              <a:t>melakukan komunikasi secara langsung dengan pimpinan BLU dan/atau Dewan Pengawas;</a:t>
            </a:r>
          </a:p>
          <a:p>
            <a:pPr marL="342900" indent="-342900" algn="l">
              <a:spcBef>
                <a:spcPts val="600"/>
              </a:spcBef>
              <a:buFont typeface="+mj-lt"/>
              <a:buAutoNum type="arabicPeriod"/>
            </a:pPr>
            <a:r>
              <a:rPr lang="fi-FI" sz="2400" b="0" i="0" u="none" strike="noStrike" baseline="0"/>
              <a:t>mengadakan rapat secara berkala dan insidental dengan pimpinan BLU dan/ atau Dewan Pengawas;</a:t>
            </a:r>
          </a:p>
          <a:p>
            <a:pPr marL="342900" indent="-342900" algn="l">
              <a:spcBef>
                <a:spcPts val="600"/>
              </a:spcBef>
              <a:buFont typeface="+mj-lt"/>
              <a:buAutoNum type="arabicPeriod"/>
            </a:pPr>
            <a:r>
              <a:rPr lang="fi-FI" sz="2400" b="0" i="0" u="none" strike="noStrike" baseline="0"/>
              <a:t>melakukan koordinasi dengan aparat pengawasan intern Pemerintah dan/ atau aparat pemeriksaan ekstern Pemerintah; dan</a:t>
            </a:r>
          </a:p>
          <a:p>
            <a:pPr marL="342900" indent="-342900" algn="l">
              <a:spcBef>
                <a:spcPts val="600"/>
              </a:spcBef>
              <a:buFont typeface="+mj-lt"/>
              <a:buAutoNum type="arabicPeriod"/>
            </a:pPr>
            <a:r>
              <a:rPr lang="fi-FI" sz="2400" b="0" i="0" u="none" strike="noStrike" baseline="0"/>
              <a:t>mendampingi aparat pengawasan intern Pemerintah dan/atau aparat pemeriksaan ekstern Pemerintah dalam melakukan pengawasan</a:t>
            </a:r>
            <a:endParaRPr lang="en-ID" sz="2400"/>
          </a:p>
        </p:txBody>
      </p:sp>
      <p:sp>
        <p:nvSpPr>
          <p:cNvPr id="3" name="Slide Number Placeholder 2">
            <a:extLst>
              <a:ext uri="{FF2B5EF4-FFF2-40B4-BE49-F238E27FC236}">
                <a16:creationId xmlns:a16="http://schemas.microsoft.com/office/drawing/2014/main" id="{209C7B04-8242-476F-91E3-17DA6045863A}"/>
              </a:ext>
            </a:extLst>
          </p:cNvPr>
          <p:cNvSpPr>
            <a:spLocks noGrp="1"/>
          </p:cNvSpPr>
          <p:nvPr>
            <p:ph type="sldNum" sz="quarter" idx="12"/>
          </p:nvPr>
        </p:nvSpPr>
        <p:spPr/>
        <p:txBody>
          <a:bodyPr/>
          <a:lstStyle/>
          <a:p>
            <a:fld id="{880F35B4-CAC0-4FE2-BF68-BC11F42D37A0}" type="slidenum">
              <a:rPr lang="en-ID" smtClean="0"/>
              <a:t>21</a:t>
            </a:fld>
            <a:endParaRPr lang="en-ID"/>
          </a:p>
        </p:txBody>
      </p:sp>
    </p:spTree>
    <p:extLst>
      <p:ext uri="{BB962C8B-B14F-4D97-AF65-F5344CB8AC3E}">
        <p14:creationId xmlns:p14="http://schemas.microsoft.com/office/powerpoint/2010/main" val="3317071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a:extLst>
              <a:ext uri="{FF2B5EF4-FFF2-40B4-BE49-F238E27FC236}">
                <a16:creationId xmlns:a16="http://schemas.microsoft.com/office/drawing/2014/main" id="{9DB86325-4E00-E4D8-6EB2-D4B3FB0AF882}"/>
              </a:ext>
            </a:extLst>
          </p:cNvPr>
          <p:cNvSpPr/>
          <p:nvPr/>
        </p:nvSpPr>
        <p:spPr>
          <a:xfrm>
            <a:off x="5306940" y="3282803"/>
            <a:ext cx="1282700" cy="2862322"/>
          </a:xfrm>
          <a:prstGeom prst="rightArrow">
            <a:avLst>
              <a:gd name="adj1" fmla="val 50887"/>
              <a:gd name="adj2" fmla="val 3811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0C456A51-28AA-462C-BFB8-549E8DFDF9FD}"/>
              </a:ext>
            </a:extLst>
          </p:cNvPr>
          <p:cNvSpPr>
            <a:spLocks noGrp="1"/>
          </p:cNvSpPr>
          <p:nvPr>
            <p:ph type="title"/>
          </p:nvPr>
        </p:nvSpPr>
        <p:spPr/>
        <p:txBody>
          <a:bodyPr/>
          <a:lstStyle/>
          <a:p>
            <a:r>
              <a:rPr lang="en-US"/>
              <a:t>Piagam Pengawasan Intern (</a:t>
            </a:r>
            <a:r>
              <a:rPr lang="en-US" i="1"/>
              <a:t>Internal Audit Charter</a:t>
            </a:r>
            <a:r>
              <a:rPr lang="en-US"/>
              <a:t>)</a:t>
            </a:r>
            <a:endParaRPr lang="en-ID"/>
          </a:p>
        </p:txBody>
      </p:sp>
      <p:sp>
        <p:nvSpPr>
          <p:cNvPr id="3" name="Content Placeholder 2">
            <a:extLst>
              <a:ext uri="{FF2B5EF4-FFF2-40B4-BE49-F238E27FC236}">
                <a16:creationId xmlns:a16="http://schemas.microsoft.com/office/drawing/2014/main" id="{E309DC78-5ADA-4105-968F-63B6DFB7ABAD}"/>
              </a:ext>
            </a:extLst>
          </p:cNvPr>
          <p:cNvSpPr>
            <a:spLocks noGrp="1"/>
          </p:cNvSpPr>
          <p:nvPr>
            <p:ph idx="1"/>
          </p:nvPr>
        </p:nvSpPr>
        <p:spPr>
          <a:xfrm>
            <a:off x="838197" y="1216837"/>
            <a:ext cx="10515600" cy="927200"/>
          </a:xfrm>
        </p:spPr>
        <p:txBody>
          <a:bodyPr>
            <a:normAutofit/>
          </a:bodyPr>
          <a:lstStyle/>
          <a:p>
            <a:pPr algn="ctr"/>
            <a:r>
              <a:rPr lang="en-ID" sz="2000" b="0" i="0">
                <a:solidFill>
                  <a:srgbClr val="222222"/>
                </a:solidFill>
                <a:effectLst/>
                <a:latin typeface="arial" panose="020B0604020202020204" pitchFamily="34" charset="0"/>
              </a:rPr>
              <a:t>Piagam Pengawasan Intern merupakan dokumen resmi yang mendefinisikan tujuan, kewenangan dan tanggung jawab Pengawasan Intern </a:t>
            </a:r>
            <a:endParaRPr lang="en-ID" sz="2000"/>
          </a:p>
        </p:txBody>
      </p:sp>
      <p:sp>
        <p:nvSpPr>
          <p:cNvPr id="5" name="TextBox 4">
            <a:extLst>
              <a:ext uri="{FF2B5EF4-FFF2-40B4-BE49-F238E27FC236}">
                <a16:creationId xmlns:a16="http://schemas.microsoft.com/office/drawing/2014/main" id="{CF821A58-A2E3-4B88-8DFC-6EC50D01B3B8}"/>
              </a:ext>
            </a:extLst>
          </p:cNvPr>
          <p:cNvSpPr txBox="1"/>
          <p:nvPr/>
        </p:nvSpPr>
        <p:spPr>
          <a:xfrm>
            <a:off x="-3" y="2633642"/>
            <a:ext cx="6096000" cy="4247317"/>
          </a:xfrm>
          <a:prstGeom prst="rect">
            <a:avLst/>
          </a:prstGeom>
          <a:solidFill>
            <a:schemeClr val="accent4">
              <a:lumMod val="40000"/>
              <a:lumOff val="60000"/>
            </a:schemeClr>
          </a:solidFill>
        </p:spPr>
        <p:txBody>
          <a:bodyPr wrap="square">
            <a:spAutoFit/>
          </a:bodyPr>
          <a:lstStyle/>
          <a:p>
            <a:pPr marL="342900" indent="-342900" algn="l">
              <a:buAutoNum type="arabicPeriod"/>
            </a:pPr>
            <a:r>
              <a:rPr lang="en-ID" sz="1800" b="0" i="0" u="none" strike="noStrike" baseline="0">
                <a:latin typeface="CIDFont+F1"/>
              </a:rPr>
              <a:t>Menetapkan posisi Pengawasan Intern dalam organisasi, termasuk sifat hubungan pelaporan fungsional Pimpinan APIP kepada Pimpinan K/L/D; </a:t>
            </a:r>
          </a:p>
          <a:p>
            <a:pPr marL="342900" indent="-342900" algn="l">
              <a:buAutoNum type="arabicPeriod"/>
            </a:pPr>
            <a:r>
              <a:rPr lang="en-ID">
                <a:latin typeface="CIDFont+F1"/>
              </a:rPr>
              <a:t>M</a:t>
            </a:r>
            <a:r>
              <a:rPr lang="en-ID" sz="1800" b="0" i="0" u="none" strike="noStrike" baseline="0">
                <a:latin typeface="CIDFont+F1"/>
              </a:rPr>
              <a:t>emberikan kewenangan untuk mengakses catatan, personil, dan properti fisik yang berkaitan dengan pelaksanaan penugasan; dan </a:t>
            </a:r>
          </a:p>
          <a:p>
            <a:pPr marL="342900" indent="-342900" algn="l">
              <a:buAutoNum type="arabicPeriod"/>
            </a:pPr>
            <a:r>
              <a:rPr lang="en-ID">
                <a:latin typeface="CIDFont+F1"/>
              </a:rPr>
              <a:t>M</a:t>
            </a:r>
            <a:r>
              <a:rPr lang="en-ID" sz="1800" b="0" i="0" u="none" strike="noStrike" baseline="0">
                <a:latin typeface="CIDFont+F1"/>
              </a:rPr>
              <a:t>endefinisikan ruang lingkup aktivitas WasIntern.</a:t>
            </a:r>
          </a:p>
          <a:p>
            <a:pPr marL="342900" indent="-342900" algn="l">
              <a:buAutoNum type="arabicPeriod"/>
            </a:pPr>
            <a:r>
              <a:rPr lang="en-ID" sz="1800" b="0" i="0" u="none" strike="noStrike" baseline="0">
                <a:latin typeface="CIDFont+F3"/>
              </a:rPr>
              <a:t>Mengakui Panduan yang Diwajibkan pada Piagam Pengawasan Intern</a:t>
            </a:r>
          </a:p>
          <a:p>
            <a:pPr marL="342900" indent="-342900" algn="l">
              <a:buAutoNum type="arabicPeriod"/>
            </a:pPr>
            <a:r>
              <a:rPr lang="en-ID" sz="1800" b="0" i="0" u="none" strike="noStrike" baseline="0">
                <a:latin typeface="CIDFont+F3"/>
              </a:rPr>
              <a:t>Aktivitas Pengawasan Intern harus independen dan auditor harus objektif dalam melaksanakan tugasnya</a:t>
            </a:r>
          </a:p>
          <a:p>
            <a:pPr marL="342900" indent="-342900" algn="l">
              <a:buAutoNum type="arabicPeriod"/>
            </a:pPr>
            <a:r>
              <a:rPr lang="es-ES" sz="1800" b="0" i="0" u="none" strike="noStrike" baseline="0">
                <a:latin typeface="CIDFont+F3"/>
              </a:rPr>
              <a:t>Pimpinan APIP bertanggung jawab kepada Pimpinan K/L/D atas </a:t>
            </a:r>
            <a:r>
              <a:rPr lang="en-ID" sz="1800" b="0" i="0" u="none" strike="noStrike" baseline="0">
                <a:latin typeface="CIDFont+F3"/>
              </a:rPr>
              <a:t>pelaksanaan Pengawasan Intern</a:t>
            </a:r>
          </a:p>
          <a:p>
            <a:pPr marL="342900" indent="-342900" algn="l">
              <a:buAutoNum type="arabicPeriod"/>
            </a:pPr>
            <a:r>
              <a:rPr lang="en-ID">
                <a:latin typeface="CIDFont+F3"/>
              </a:rPr>
              <a:t>M</a:t>
            </a:r>
            <a:r>
              <a:rPr lang="fi-FI" sz="1800" b="0" i="0" u="none" strike="noStrike" baseline="0">
                <a:latin typeface="CIDFont+F3"/>
              </a:rPr>
              <a:t>ekanisme pengendalian untuk membatasi pelemahan </a:t>
            </a:r>
            <a:r>
              <a:rPr lang="en-ID" sz="1800" b="0" i="0" u="none" strike="noStrike" baseline="0">
                <a:latin typeface="CIDFont+F3"/>
              </a:rPr>
              <a:t>independensi dan objektivitas</a:t>
            </a:r>
            <a:endParaRPr lang="en-ID" sz="2000"/>
          </a:p>
        </p:txBody>
      </p:sp>
      <p:sp>
        <p:nvSpPr>
          <p:cNvPr id="4" name="Slide Number Placeholder 3">
            <a:extLst>
              <a:ext uri="{FF2B5EF4-FFF2-40B4-BE49-F238E27FC236}">
                <a16:creationId xmlns:a16="http://schemas.microsoft.com/office/drawing/2014/main" id="{269738EE-8BCA-4A08-8516-3797F2E49A9B}"/>
              </a:ext>
            </a:extLst>
          </p:cNvPr>
          <p:cNvSpPr>
            <a:spLocks noGrp="1"/>
          </p:cNvSpPr>
          <p:nvPr>
            <p:ph type="sldNum" sz="quarter" idx="12"/>
          </p:nvPr>
        </p:nvSpPr>
        <p:spPr/>
        <p:txBody>
          <a:bodyPr/>
          <a:lstStyle/>
          <a:p>
            <a:fld id="{880F35B4-CAC0-4FE2-BF68-BC11F42D37A0}" type="slidenum">
              <a:rPr lang="en-ID" smtClean="0"/>
              <a:t>22</a:t>
            </a:fld>
            <a:endParaRPr lang="en-ID"/>
          </a:p>
        </p:txBody>
      </p:sp>
      <p:sp>
        <p:nvSpPr>
          <p:cNvPr id="6" name="Rectangle: Rounded Corners 5">
            <a:extLst>
              <a:ext uri="{FF2B5EF4-FFF2-40B4-BE49-F238E27FC236}">
                <a16:creationId xmlns:a16="http://schemas.microsoft.com/office/drawing/2014/main" id="{F32DA0FB-8C74-FD0A-3BA9-3A7E4E9991BB}"/>
              </a:ext>
            </a:extLst>
          </p:cNvPr>
          <p:cNvSpPr/>
          <p:nvPr/>
        </p:nvSpPr>
        <p:spPr>
          <a:xfrm>
            <a:off x="1050865" y="2004133"/>
            <a:ext cx="3580520" cy="4728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SAIPI</a:t>
            </a:r>
            <a:endParaRPr lang="en-ID" sz="3200">
              <a:solidFill>
                <a:schemeClr val="tx1"/>
              </a:solidFill>
            </a:endParaRPr>
          </a:p>
        </p:txBody>
      </p:sp>
      <p:sp>
        <p:nvSpPr>
          <p:cNvPr id="8" name="TextBox 7">
            <a:extLst>
              <a:ext uri="{FF2B5EF4-FFF2-40B4-BE49-F238E27FC236}">
                <a16:creationId xmlns:a16="http://schemas.microsoft.com/office/drawing/2014/main" id="{ED258999-A772-D4D1-0A25-F561B2F6C285}"/>
              </a:ext>
            </a:extLst>
          </p:cNvPr>
          <p:cNvSpPr txBox="1"/>
          <p:nvPr/>
        </p:nvSpPr>
        <p:spPr>
          <a:xfrm>
            <a:off x="6640443" y="2599860"/>
            <a:ext cx="5551554" cy="4401205"/>
          </a:xfrm>
          <a:prstGeom prst="rect">
            <a:avLst/>
          </a:prstGeom>
          <a:solidFill>
            <a:schemeClr val="accent5">
              <a:lumMod val="20000"/>
              <a:lumOff val="80000"/>
            </a:schemeClr>
          </a:solidFill>
        </p:spPr>
        <p:txBody>
          <a:bodyPr wrap="square">
            <a:spAutoFit/>
          </a:bodyPr>
          <a:lstStyle/>
          <a:p>
            <a:pPr marL="342900" indent="-342900" algn="l">
              <a:buFont typeface="+mj-lt"/>
              <a:buAutoNum type="arabicPeriod"/>
            </a:pPr>
            <a:r>
              <a:rPr lang="en-ID" sz="2000" b="0" i="0" u="none" strike="noStrike" baseline="0"/>
              <a:t>struktur dan kedudukan SPI;</a:t>
            </a:r>
          </a:p>
          <a:p>
            <a:pPr marL="342900" indent="-342900" algn="l">
              <a:buFont typeface="+mj-lt"/>
              <a:buAutoNum type="arabicPeriod"/>
            </a:pPr>
            <a:r>
              <a:rPr lang="en-ID" sz="2000" b="0" i="0" u="none" strike="noStrike" baseline="0"/>
              <a:t>tugas dan tanggungjawab SPI;</a:t>
            </a:r>
          </a:p>
          <a:p>
            <a:pPr marL="342900" indent="-342900" algn="l">
              <a:buFont typeface="+mj-lt"/>
              <a:buAutoNum type="arabicPeriod"/>
            </a:pPr>
            <a:r>
              <a:rPr lang="en-ID" sz="2000" b="0" i="0" u="none" strike="noStrike" baseline="0"/>
              <a:t>wewenang SPI;</a:t>
            </a:r>
          </a:p>
          <a:p>
            <a:pPr marL="342900" indent="-342900" algn="l">
              <a:buFont typeface="+mj-lt"/>
              <a:buAutoNum type="arabicPeriod"/>
            </a:pPr>
            <a:r>
              <a:rPr lang="en-ID" sz="2000" b="0" i="0" u="none" strike="noStrike" baseline="0"/>
              <a:t>kode etik SPI yang mengacu pada kode etik yang ditetapkan oleh asosiasi pengawasan intern yang ada di Indonesia atau kode etik pengawasan intern yang lazim berlaku secara internasional;</a:t>
            </a:r>
          </a:p>
          <a:p>
            <a:pPr marL="342900" indent="-342900" algn="l">
              <a:buFont typeface="+mj-lt"/>
              <a:buAutoNum type="arabicPeriod"/>
            </a:pPr>
            <a:r>
              <a:rPr lang="en-ID" sz="2000" b="0" i="0" u="none" strike="noStrike" baseline="0"/>
              <a:t>persyaratan auditor intern SPI;</a:t>
            </a:r>
          </a:p>
          <a:p>
            <a:pPr marL="342900" indent="-342900" algn="l">
              <a:buFont typeface="+mj-lt"/>
              <a:buAutoNum type="arabicPeriod"/>
            </a:pPr>
            <a:r>
              <a:rPr lang="en-ID" sz="2000" b="0" i="0" u="none" strike="noStrike" baseline="0"/>
              <a:t>pertanggungjawaban SPI; dan</a:t>
            </a:r>
          </a:p>
          <a:p>
            <a:pPr marL="342900" indent="-342900" algn="l">
              <a:buFont typeface="+mj-lt"/>
              <a:buAutoNum type="arabicPeriod"/>
            </a:pPr>
            <a:r>
              <a:rPr lang="sv-SE" sz="2000" b="0" i="0" u="none" strike="noStrike" baseline="0"/>
              <a:t>larangan perangkapan tugas dan jabatan auditor intern SPI </a:t>
            </a:r>
            <a:r>
              <a:rPr lang="fi-FI" sz="2000" b="0" i="0" u="none" strike="noStrike" baseline="0"/>
              <a:t>dari pelaksanaan kegiatan oprsl BLU.</a:t>
            </a:r>
          </a:p>
          <a:p>
            <a:pPr marL="342900" indent="-342900" algn="l">
              <a:buFont typeface="+mj-lt"/>
              <a:buAutoNum type="arabicPeriod"/>
            </a:pPr>
            <a:endParaRPr lang="fi-FI" sz="2000"/>
          </a:p>
          <a:p>
            <a:pPr algn="l"/>
            <a:endParaRPr lang="en-ID" sz="2000"/>
          </a:p>
        </p:txBody>
      </p:sp>
      <p:sp>
        <p:nvSpPr>
          <p:cNvPr id="9" name="Rectangle: Rounded Corners 8">
            <a:extLst>
              <a:ext uri="{FF2B5EF4-FFF2-40B4-BE49-F238E27FC236}">
                <a16:creationId xmlns:a16="http://schemas.microsoft.com/office/drawing/2014/main" id="{DD2A36FA-BFA6-50E7-30F3-DAA7129BC74F}"/>
              </a:ext>
            </a:extLst>
          </p:cNvPr>
          <p:cNvSpPr/>
          <p:nvPr/>
        </p:nvSpPr>
        <p:spPr>
          <a:xfrm>
            <a:off x="7658540" y="2004133"/>
            <a:ext cx="3580520" cy="47285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PMK 129/2020 </a:t>
            </a:r>
            <a:endParaRPr lang="en-ID" sz="3200">
              <a:solidFill>
                <a:schemeClr val="tx1"/>
              </a:solidFill>
            </a:endParaRPr>
          </a:p>
        </p:txBody>
      </p:sp>
    </p:spTree>
    <p:extLst>
      <p:ext uri="{BB962C8B-B14F-4D97-AF65-F5344CB8AC3E}">
        <p14:creationId xmlns:p14="http://schemas.microsoft.com/office/powerpoint/2010/main" val="1268735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F7B8-878C-6E53-C0FD-FB565B45B04F}"/>
              </a:ext>
            </a:extLst>
          </p:cNvPr>
          <p:cNvSpPr>
            <a:spLocks noGrp="1"/>
          </p:cNvSpPr>
          <p:nvPr>
            <p:ph type="title"/>
          </p:nvPr>
        </p:nvSpPr>
        <p:spPr/>
        <p:txBody>
          <a:bodyPr/>
          <a:lstStyle/>
          <a:p>
            <a:r>
              <a:rPr lang="en-US"/>
              <a:t>simpulan</a:t>
            </a:r>
            <a:endParaRPr lang="en-ID"/>
          </a:p>
        </p:txBody>
      </p:sp>
      <p:sp>
        <p:nvSpPr>
          <p:cNvPr id="4" name="Slide Number Placeholder 3">
            <a:extLst>
              <a:ext uri="{FF2B5EF4-FFF2-40B4-BE49-F238E27FC236}">
                <a16:creationId xmlns:a16="http://schemas.microsoft.com/office/drawing/2014/main" id="{92529AEA-BFCB-FA13-6784-7D5B61DDC87E}"/>
              </a:ext>
            </a:extLst>
          </p:cNvPr>
          <p:cNvSpPr>
            <a:spLocks noGrp="1"/>
          </p:cNvSpPr>
          <p:nvPr>
            <p:ph type="sldNum" sz="quarter" idx="12"/>
          </p:nvPr>
        </p:nvSpPr>
        <p:spPr/>
        <p:txBody>
          <a:bodyPr/>
          <a:lstStyle/>
          <a:p>
            <a:fld id="{880F35B4-CAC0-4FE2-BF68-BC11F42D37A0}" type="slidenum">
              <a:rPr lang="en-ID" smtClean="0"/>
              <a:t>23</a:t>
            </a:fld>
            <a:endParaRPr lang="en-ID"/>
          </a:p>
        </p:txBody>
      </p:sp>
      <p:pic>
        <p:nvPicPr>
          <p:cNvPr id="5" name="Picture 4">
            <a:extLst>
              <a:ext uri="{FF2B5EF4-FFF2-40B4-BE49-F238E27FC236}">
                <a16:creationId xmlns:a16="http://schemas.microsoft.com/office/drawing/2014/main" id="{7CA2DDC4-3578-8B87-12FF-989F1BA79005}"/>
              </a:ext>
            </a:extLst>
          </p:cNvPr>
          <p:cNvPicPr>
            <a:picLocks noChangeAspect="1"/>
          </p:cNvPicPr>
          <p:nvPr/>
        </p:nvPicPr>
        <p:blipFill rotWithShape="1">
          <a:blip r:embed="rId2"/>
          <a:srcRect t="13780"/>
          <a:stretch/>
        </p:blipFill>
        <p:spPr>
          <a:xfrm>
            <a:off x="1613493" y="1255043"/>
            <a:ext cx="8965013" cy="4347913"/>
          </a:xfrm>
          <a:prstGeom prst="rect">
            <a:avLst/>
          </a:prstGeom>
        </p:spPr>
      </p:pic>
      <p:sp>
        <p:nvSpPr>
          <p:cNvPr id="7" name="Google Shape;972;p5">
            <a:extLst>
              <a:ext uri="{FF2B5EF4-FFF2-40B4-BE49-F238E27FC236}">
                <a16:creationId xmlns:a16="http://schemas.microsoft.com/office/drawing/2014/main" id="{B6510306-B0AF-DF22-A679-4DF4551DD040}"/>
              </a:ext>
            </a:extLst>
          </p:cNvPr>
          <p:cNvSpPr/>
          <p:nvPr/>
        </p:nvSpPr>
        <p:spPr>
          <a:xfrm>
            <a:off x="1627066" y="5220658"/>
            <a:ext cx="6984594" cy="1773787"/>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285737" marR="0" lvl="0" indent="-285737" algn="just" rtl="0">
              <a:spcBef>
                <a:spcPts val="0"/>
              </a:spcBef>
              <a:spcAft>
                <a:spcPts val="0"/>
              </a:spcAft>
              <a:buClr>
                <a:srgbClr val="000000"/>
              </a:buClr>
              <a:buSzPts val="1401"/>
              <a:buFont typeface="Arial"/>
              <a:buChar char="•"/>
            </a:pPr>
            <a:r>
              <a:rPr lang="en-US" sz="1401">
                <a:solidFill>
                  <a:srgbClr val="000000"/>
                </a:solidFill>
                <a:latin typeface="Arial"/>
                <a:ea typeface="Arial"/>
                <a:cs typeface="Arial"/>
                <a:sym typeface="Arial"/>
              </a:rPr>
              <a:t>Memberikan keyakinan yang memadai atas ketaatan dan 3E</a:t>
            </a:r>
            <a:endParaRPr/>
          </a:p>
          <a:p>
            <a:pPr marL="285737" marR="0" lvl="0" indent="-285737" algn="just" rtl="0">
              <a:spcBef>
                <a:spcPts val="0"/>
              </a:spcBef>
              <a:spcAft>
                <a:spcPts val="0"/>
              </a:spcAft>
              <a:buClr>
                <a:srgbClr val="000000"/>
              </a:buClr>
              <a:buSzPts val="1401"/>
              <a:buFont typeface="Arial"/>
              <a:buChar char="•"/>
            </a:pPr>
            <a:r>
              <a:rPr lang="en-US" sz="1401" b="1">
                <a:solidFill>
                  <a:srgbClr val="000000"/>
                </a:solidFill>
                <a:latin typeface="Arial"/>
                <a:ea typeface="Arial"/>
                <a:cs typeface="Arial"/>
                <a:sym typeface="Arial"/>
              </a:rPr>
              <a:t>Memberikan peringatan dini dan meningkatkan efektivitas MR</a:t>
            </a:r>
            <a:endParaRPr/>
          </a:p>
          <a:p>
            <a:pPr marL="285737" marR="0" lvl="0" indent="-285737" algn="just" rtl="0">
              <a:spcBef>
                <a:spcPts val="0"/>
              </a:spcBef>
              <a:spcAft>
                <a:spcPts val="0"/>
              </a:spcAft>
              <a:buClr>
                <a:srgbClr val="000000"/>
              </a:buClr>
              <a:buSzPts val="1401"/>
              <a:buFont typeface="Arial"/>
              <a:buChar char="•"/>
            </a:pPr>
            <a:r>
              <a:rPr lang="en-US" sz="1401">
                <a:solidFill>
                  <a:srgbClr val="000000"/>
                </a:solidFill>
                <a:latin typeface="Arial"/>
                <a:ea typeface="Arial"/>
                <a:cs typeface="Arial"/>
                <a:sym typeface="Arial"/>
              </a:rPr>
              <a:t>Memelihara dan meningkatkan kualitas tata kelola pemerintahan</a:t>
            </a:r>
            <a:endParaRPr sz="1401">
              <a:solidFill>
                <a:srgbClr val="000000"/>
              </a:solidFill>
              <a:latin typeface="Arial"/>
              <a:ea typeface="Arial"/>
              <a:cs typeface="Arial"/>
              <a:sym typeface="Arial"/>
            </a:endParaRPr>
          </a:p>
        </p:txBody>
      </p:sp>
      <p:sp>
        <p:nvSpPr>
          <p:cNvPr id="8" name="Arrow: Right 7">
            <a:extLst>
              <a:ext uri="{FF2B5EF4-FFF2-40B4-BE49-F238E27FC236}">
                <a16:creationId xmlns:a16="http://schemas.microsoft.com/office/drawing/2014/main" id="{3C8EA5DE-A006-A0EE-F9DE-68125961FD3C}"/>
              </a:ext>
            </a:extLst>
          </p:cNvPr>
          <p:cNvSpPr/>
          <p:nvPr/>
        </p:nvSpPr>
        <p:spPr>
          <a:xfrm flipH="1">
            <a:off x="7481954" y="5492469"/>
            <a:ext cx="1966846" cy="1230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n w="0"/>
                <a:solidFill>
                  <a:schemeClr val="tx1"/>
                </a:solidFill>
                <a:effectLst>
                  <a:outerShdw blurRad="38100" dist="19050" dir="2700000" algn="tl" rotWithShape="0">
                    <a:schemeClr val="dk1">
                      <a:alpha val="40000"/>
                    </a:schemeClr>
                  </a:outerShdw>
                </a:effectLst>
              </a:rPr>
              <a:t>KAPABILITAS</a:t>
            </a:r>
            <a:endParaRPr lang="en-ID" b="1">
              <a:ln w="0"/>
              <a:solidFill>
                <a:schemeClr val="tx1"/>
              </a:solidFill>
              <a:effectLst>
                <a:outerShdw blurRad="38100" dist="19050" dir="2700000" algn="tl" rotWithShape="0">
                  <a:schemeClr val="dk1">
                    <a:alpha val="40000"/>
                  </a:schemeClr>
                </a:outerShdw>
              </a:effectLst>
            </a:endParaRPr>
          </a:p>
        </p:txBody>
      </p:sp>
      <p:sp>
        <p:nvSpPr>
          <p:cNvPr id="9" name="Rectangle: Rounded Corners 8">
            <a:extLst>
              <a:ext uri="{FF2B5EF4-FFF2-40B4-BE49-F238E27FC236}">
                <a16:creationId xmlns:a16="http://schemas.microsoft.com/office/drawing/2014/main" id="{031ED9E2-CAF4-AF9E-B21A-9D0A91E9EA17}"/>
              </a:ext>
            </a:extLst>
          </p:cNvPr>
          <p:cNvSpPr/>
          <p:nvPr/>
        </p:nvSpPr>
        <p:spPr>
          <a:xfrm>
            <a:off x="9529462" y="4571889"/>
            <a:ext cx="2433937" cy="69525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Syarat Kompetensi Keahlian</a:t>
            </a:r>
            <a:endParaRPr lang="en-ID">
              <a:solidFill>
                <a:schemeClr val="tx1"/>
              </a:solidFill>
            </a:endParaRPr>
          </a:p>
        </p:txBody>
      </p:sp>
      <p:sp>
        <p:nvSpPr>
          <p:cNvPr id="10" name="Rectangle: Rounded Corners 9">
            <a:extLst>
              <a:ext uri="{FF2B5EF4-FFF2-40B4-BE49-F238E27FC236}">
                <a16:creationId xmlns:a16="http://schemas.microsoft.com/office/drawing/2014/main" id="{4A2501E4-23D0-7E84-FFE6-AE30CB46DA51}"/>
              </a:ext>
            </a:extLst>
          </p:cNvPr>
          <p:cNvSpPr/>
          <p:nvPr/>
        </p:nvSpPr>
        <p:spPr>
          <a:xfrm>
            <a:off x="9529462" y="5346491"/>
            <a:ext cx="2433937" cy="68735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Standar Audit</a:t>
            </a:r>
            <a:endParaRPr lang="en-ID">
              <a:solidFill>
                <a:schemeClr val="tx1"/>
              </a:solidFill>
            </a:endParaRPr>
          </a:p>
        </p:txBody>
      </p:sp>
      <p:sp>
        <p:nvSpPr>
          <p:cNvPr id="11" name="Rectangle: Rounded Corners 10">
            <a:extLst>
              <a:ext uri="{FF2B5EF4-FFF2-40B4-BE49-F238E27FC236}">
                <a16:creationId xmlns:a16="http://schemas.microsoft.com/office/drawing/2014/main" id="{67F0EA9A-4160-7176-1D9F-E08FB3D427D3}"/>
              </a:ext>
            </a:extLst>
          </p:cNvPr>
          <p:cNvSpPr/>
          <p:nvPr/>
        </p:nvSpPr>
        <p:spPr>
          <a:xfrm>
            <a:off x="9529462" y="6136638"/>
            <a:ext cx="2433937" cy="68735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Kode Etik</a:t>
            </a:r>
            <a:endParaRPr lang="en-ID">
              <a:solidFill>
                <a:schemeClr val="tx1"/>
              </a:solidFill>
            </a:endParaRPr>
          </a:p>
        </p:txBody>
      </p:sp>
    </p:spTree>
    <p:extLst>
      <p:ext uri="{BB962C8B-B14F-4D97-AF65-F5344CB8AC3E}">
        <p14:creationId xmlns:p14="http://schemas.microsoft.com/office/powerpoint/2010/main" val="3844570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09F4B-D62E-3990-9117-DD4853411A57}"/>
              </a:ext>
            </a:extLst>
          </p:cNvPr>
          <p:cNvSpPr>
            <a:spLocks noGrp="1"/>
          </p:cNvSpPr>
          <p:nvPr>
            <p:ph type="title"/>
          </p:nvPr>
        </p:nvSpPr>
        <p:spPr/>
        <p:txBody>
          <a:bodyPr/>
          <a:lstStyle/>
          <a:p>
            <a:r>
              <a:rPr lang="en-US"/>
              <a:t>Jurassic Auditor</a:t>
            </a:r>
            <a:endParaRPr lang="en-ID"/>
          </a:p>
        </p:txBody>
      </p:sp>
      <p:sp>
        <p:nvSpPr>
          <p:cNvPr id="4" name="Slide Number Placeholder 3">
            <a:extLst>
              <a:ext uri="{FF2B5EF4-FFF2-40B4-BE49-F238E27FC236}">
                <a16:creationId xmlns:a16="http://schemas.microsoft.com/office/drawing/2014/main" id="{36092BBE-9E7A-2A8F-25A2-07D9BF537E15}"/>
              </a:ext>
            </a:extLst>
          </p:cNvPr>
          <p:cNvSpPr>
            <a:spLocks noGrp="1"/>
          </p:cNvSpPr>
          <p:nvPr>
            <p:ph type="sldNum" sz="quarter" idx="12"/>
          </p:nvPr>
        </p:nvSpPr>
        <p:spPr/>
        <p:txBody>
          <a:bodyPr/>
          <a:lstStyle/>
          <a:p>
            <a:fld id="{880F35B4-CAC0-4FE2-BF68-BC11F42D37A0}" type="slidenum">
              <a:rPr lang="en-ID" smtClean="0"/>
              <a:t>24</a:t>
            </a:fld>
            <a:endParaRPr lang="en-ID"/>
          </a:p>
        </p:txBody>
      </p:sp>
      <p:sp>
        <p:nvSpPr>
          <p:cNvPr id="5" name="TextBox 4">
            <a:extLst>
              <a:ext uri="{FF2B5EF4-FFF2-40B4-BE49-F238E27FC236}">
                <a16:creationId xmlns:a16="http://schemas.microsoft.com/office/drawing/2014/main" id="{05D4689F-8223-2E4E-CDD5-9A629AD491F8}"/>
              </a:ext>
            </a:extLst>
          </p:cNvPr>
          <p:cNvSpPr txBox="1"/>
          <p:nvPr/>
        </p:nvSpPr>
        <p:spPr>
          <a:xfrm>
            <a:off x="625254" y="2659877"/>
            <a:ext cx="3423735" cy="1015663"/>
          </a:xfrm>
          <a:prstGeom prst="rect">
            <a:avLst/>
          </a:prstGeom>
          <a:noFill/>
        </p:spPr>
        <p:txBody>
          <a:bodyPr wrap="square" rtlCol="0">
            <a:spAutoFit/>
          </a:bodyPr>
          <a:lstStyle/>
          <a:p>
            <a:r>
              <a:rPr lang="en-US" b="1" dirty="0"/>
              <a:t>Audit plans based on cycles </a:t>
            </a:r>
          </a:p>
          <a:p>
            <a:r>
              <a:rPr lang="en-US" b="1" dirty="0"/>
              <a:t>rather than risks</a:t>
            </a:r>
          </a:p>
          <a:p>
            <a:r>
              <a:rPr lang="en-US" sz="1200" dirty="0"/>
              <a:t>The use of predetermined cycles to schedule audits rather than a risk assessment</a:t>
            </a:r>
            <a:endParaRPr lang="en-ID" sz="1600" dirty="0"/>
          </a:p>
        </p:txBody>
      </p:sp>
      <p:pic>
        <p:nvPicPr>
          <p:cNvPr id="6" name="Picture 5">
            <a:extLst>
              <a:ext uri="{FF2B5EF4-FFF2-40B4-BE49-F238E27FC236}">
                <a16:creationId xmlns:a16="http://schemas.microsoft.com/office/drawing/2014/main" id="{7C314C93-5261-90E3-0517-E3316EFE429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96544" y="2251420"/>
            <a:ext cx="4411206" cy="4346606"/>
          </a:xfrm>
          <a:prstGeom prst="rect">
            <a:avLst/>
          </a:prstGeom>
        </p:spPr>
      </p:pic>
      <p:sp>
        <p:nvSpPr>
          <p:cNvPr id="7" name="Oval 6">
            <a:extLst>
              <a:ext uri="{FF2B5EF4-FFF2-40B4-BE49-F238E27FC236}">
                <a16:creationId xmlns:a16="http://schemas.microsoft.com/office/drawing/2014/main" id="{9E9D21A4-50ED-8A1A-6403-BA36F0E716A7}"/>
              </a:ext>
            </a:extLst>
          </p:cNvPr>
          <p:cNvSpPr/>
          <p:nvPr/>
        </p:nvSpPr>
        <p:spPr>
          <a:xfrm>
            <a:off x="196423" y="1569027"/>
            <a:ext cx="378800" cy="378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rgbClr val="0033CC"/>
              </a:solidFill>
            </a:endParaRPr>
          </a:p>
        </p:txBody>
      </p:sp>
      <p:sp>
        <p:nvSpPr>
          <p:cNvPr id="8" name="Oval 7">
            <a:extLst>
              <a:ext uri="{FF2B5EF4-FFF2-40B4-BE49-F238E27FC236}">
                <a16:creationId xmlns:a16="http://schemas.microsoft.com/office/drawing/2014/main" id="{303FD7D9-4FED-A986-90CC-BA5A47BCCA41}"/>
              </a:ext>
            </a:extLst>
          </p:cNvPr>
          <p:cNvSpPr/>
          <p:nvPr/>
        </p:nvSpPr>
        <p:spPr>
          <a:xfrm>
            <a:off x="196423" y="2659253"/>
            <a:ext cx="378800" cy="378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rgbClr val="0033CC"/>
              </a:solidFill>
            </a:endParaRPr>
          </a:p>
        </p:txBody>
      </p:sp>
      <p:sp>
        <p:nvSpPr>
          <p:cNvPr id="9" name="Oval 8">
            <a:extLst>
              <a:ext uri="{FF2B5EF4-FFF2-40B4-BE49-F238E27FC236}">
                <a16:creationId xmlns:a16="http://schemas.microsoft.com/office/drawing/2014/main" id="{A1874D43-6B05-654C-2F06-AAFEB42B8883}"/>
              </a:ext>
            </a:extLst>
          </p:cNvPr>
          <p:cNvSpPr/>
          <p:nvPr/>
        </p:nvSpPr>
        <p:spPr>
          <a:xfrm>
            <a:off x="196423" y="3973713"/>
            <a:ext cx="378800" cy="378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rgbClr val="0033CC"/>
              </a:solidFill>
            </a:endParaRPr>
          </a:p>
        </p:txBody>
      </p:sp>
      <p:sp>
        <p:nvSpPr>
          <p:cNvPr id="10" name="Oval 9">
            <a:extLst>
              <a:ext uri="{FF2B5EF4-FFF2-40B4-BE49-F238E27FC236}">
                <a16:creationId xmlns:a16="http://schemas.microsoft.com/office/drawing/2014/main" id="{E8C0A6B5-0027-95C8-5340-91F8D81FC4DE}"/>
              </a:ext>
            </a:extLst>
          </p:cNvPr>
          <p:cNvSpPr/>
          <p:nvPr/>
        </p:nvSpPr>
        <p:spPr>
          <a:xfrm>
            <a:off x="196423" y="5202990"/>
            <a:ext cx="378800" cy="378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rgbClr val="0033CC"/>
              </a:solidFill>
            </a:endParaRPr>
          </a:p>
        </p:txBody>
      </p:sp>
      <p:sp>
        <p:nvSpPr>
          <p:cNvPr id="11" name="Oval 10">
            <a:extLst>
              <a:ext uri="{FF2B5EF4-FFF2-40B4-BE49-F238E27FC236}">
                <a16:creationId xmlns:a16="http://schemas.microsoft.com/office/drawing/2014/main" id="{0A4D4442-589D-5487-FA89-7ECC7994587C}"/>
              </a:ext>
            </a:extLst>
          </p:cNvPr>
          <p:cNvSpPr/>
          <p:nvPr/>
        </p:nvSpPr>
        <p:spPr>
          <a:xfrm>
            <a:off x="4140827" y="1569027"/>
            <a:ext cx="378800" cy="378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rgbClr val="0033CC"/>
              </a:solidFill>
            </a:endParaRPr>
          </a:p>
        </p:txBody>
      </p:sp>
      <p:sp>
        <p:nvSpPr>
          <p:cNvPr id="12" name="Oval 11">
            <a:extLst>
              <a:ext uri="{FF2B5EF4-FFF2-40B4-BE49-F238E27FC236}">
                <a16:creationId xmlns:a16="http://schemas.microsoft.com/office/drawing/2014/main" id="{907CEAD2-04E9-8D42-A42B-25099129F2F9}"/>
              </a:ext>
            </a:extLst>
          </p:cNvPr>
          <p:cNvSpPr/>
          <p:nvPr/>
        </p:nvSpPr>
        <p:spPr>
          <a:xfrm>
            <a:off x="4140827" y="2659253"/>
            <a:ext cx="378800" cy="378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rgbClr val="0033CC"/>
              </a:solidFill>
            </a:endParaRPr>
          </a:p>
        </p:txBody>
      </p:sp>
      <p:sp>
        <p:nvSpPr>
          <p:cNvPr id="13" name="Oval 12">
            <a:extLst>
              <a:ext uri="{FF2B5EF4-FFF2-40B4-BE49-F238E27FC236}">
                <a16:creationId xmlns:a16="http://schemas.microsoft.com/office/drawing/2014/main" id="{07B0E8D5-BADC-4D28-A3AA-93D5E40F91B1}"/>
              </a:ext>
            </a:extLst>
          </p:cNvPr>
          <p:cNvSpPr/>
          <p:nvPr/>
        </p:nvSpPr>
        <p:spPr>
          <a:xfrm>
            <a:off x="4140827" y="4075079"/>
            <a:ext cx="378800" cy="378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rgbClr val="0033CC"/>
              </a:solidFill>
            </a:endParaRPr>
          </a:p>
        </p:txBody>
      </p:sp>
      <p:sp>
        <p:nvSpPr>
          <p:cNvPr id="14" name="TextBox 13">
            <a:extLst>
              <a:ext uri="{FF2B5EF4-FFF2-40B4-BE49-F238E27FC236}">
                <a16:creationId xmlns:a16="http://schemas.microsoft.com/office/drawing/2014/main" id="{71C77655-2DD8-38C2-E313-363265042A08}"/>
              </a:ext>
            </a:extLst>
          </p:cNvPr>
          <p:cNvSpPr txBox="1"/>
          <p:nvPr/>
        </p:nvSpPr>
        <p:spPr>
          <a:xfrm>
            <a:off x="625254" y="1544604"/>
            <a:ext cx="2177584" cy="553998"/>
          </a:xfrm>
          <a:prstGeom prst="rect">
            <a:avLst/>
          </a:prstGeom>
          <a:noFill/>
        </p:spPr>
        <p:txBody>
          <a:bodyPr wrap="none" rtlCol="0">
            <a:spAutoFit/>
          </a:bodyPr>
          <a:lstStyle/>
          <a:p>
            <a:r>
              <a:rPr lang="en-US" b="1" dirty="0"/>
              <a:t>Obsess over the past</a:t>
            </a:r>
          </a:p>
          <a:p>
            <a:r>
              <a:rPr lang="id-ID" sz="1200" dirty="0"/>
              <a:t>focused on hindsight</a:t>
            </a:r>
            <a:r>
              <a:rPr lang="en-US" sz="1200" dirty="0"/>
              <a:t> not insight</a:t>
            </a:r>
            <a:endParaRPr lang="en-ID" sz="1600" dirty="0"/>
          </a:p>
        </p:txBody>
      </p:sp>
      <p:sp>
        <p:nvSpPr>
          <p:cNvPr id="15" name="TextBox 14">
            <a:extLst>
              <a:ext uri="{FF2B5EF4-FFF2-40B4-BE49-F238E27FC236}">
                <a16:creationId xmlns:a16="http://schemas.microsoft.com/office/drawing/2014/main" id="{152437FB-00FD-9E16-7CD3-B65A17096DF8}"/>
              </a:ext>
            </a:extLst>
          </p:cNvPr>
          <p:cNvSpPr txBox="1"/>
          <p:nvPr/>
        </p:nvSpPr>
        <p:spPr>
          <a:xfrm>
            <a:off x="625254" y="3973713"/>
            <a:ext cx="3290449" cy="738664"/>
          </a:xfrm>
          <a:prstGeom prst="rect">
            <a:avLst/>
          </a:prstGeom>
          <a:noFill/>
        </p:spPr>
        <p:txBody>
          <a:bodyPr wrap="square" rtlCol="0">
            <a:spAutoFit/>
          </a:bodyPr>
          <a:lstStyle/>
          <a:p>
            <a:r>
              <a:rPr lang="en-US" b="1" dirty="0"/>
              <a:t>Stick to annual audit plan</a:t>
            </a:r>
          </a:p>
          <a:p>
            <a:r>
              <a:rPr lang="en-US" sz="1200" dirty="0"/>
              <a:t>This can lead to failure in undertaking a continuous approach to risk assessment </a:t>
            </a:r>
            <a:endParaRPr lang="en-ID" sz="1600" dirty="0"/>
          </a:p>
        </p:txBody>
      </p:sp>
      <p:sp>
        <p:nvSpPr>
          <p:cNvPr id="16" name="TextBox 15">
            <a:extLst>
              <a:ext uri="{FF2B5EF4-FFF2-40B4-BE49-F238E27FC236}">
                <a16:creationId xmlns:a16="http://schemas.microsoft.com/office/drawing/2014/main" id="{D7196C37-9D60-1464-B999-41ECDE44DAE4}"/>
              </a:ext>
            </a:extLst>
          </p:cNvPr>
          <p:cNvSpPr txBox="1"/>
          <p:nvPr/>
        </p:nvSpPr>
        <p:spPr>
          <a:xfrm>
            <a:off x="221992" y="1487575"/>
            <a:ext cx="314510" cy="523220"/>
          </a:xfrm>
          <a:prstGeom prst="rect">
            <a:avLst/>
          </a:prstGeom>
          <a:noFill/>
        </p:spPr>
        <p:txBody>
          <a:bodyPr wrap="square" rtlCol="0">
            <a:spAutoFit/>
          </a:bodyPr>
          <a:lstStyle/>
          <a:p>
            <a:r>
              <a:rPr lang="en-US" sz="2800" b="1" dirty="0">
                <a:latin typeface="Aharoni" panose="02010803020104030203" pitchFamily="2" charset="-79"/>
                <a:cs typeface="Aharoni" panose="02010803020104030203" pitchFamily="2" charset="-79"/>
              </a:rPr>
              <a:t>1</a:t>
            </a:r>
            <a:endParaRPr lang="en-ID" dirty="0">
              <a:latin typeface="Aharoni" panose="02010803020104030203" pitchFamily="2" charset="-79"/>
              <a:cs typeface="Aharoni" panose="02010803020104030203" pitchFamily="2" charset="-79"/>
            </a:endParaRPr>
          </a:p>
        </p:txBody>
      </p:sp>
      <p:sp>
        <p:nvSpPr>
          <p:cNvPr id="17" name="TextBox 16">
            <a:extLst>
              <a:ext uri="{FF2B5EF4-FFF2-40B4-BE49-F238E27FC236}">
                <a16:creationId xmlns:a16="http://schemas.microsoft.com/office/drawing/2014/main" id="{D8B775A5-598C-4088-90A5-A188A3BA9B88}"/>
              </a:ext>
            </a:extLst>
          </p:cNvPr>
          <p:cNvSpPr txBox="1"/>
          <p:nvPr/>
        </p:nvSpPr>
        <p:spPr>
          <a:xfrm>
            <a:off x="221992" y="2587043"/>
            <a:ext cx="314510" cy="523220"/>
          </a:xfrm>
          <a:prstGeom prst="rect">
            <a:avLst/>
          </a:prstGeom>
          <a:noFill/>
        </p:spPr>
        <p:txBody>
          <a:bodyPr wrap="square" rtlCol="0">
            <a:spAutoFit/>
          </a:bodyPr>
          <a:lstStyle/>
          <a:p>
            <a:r>
              <a:rPr lang="en-US" sz="2800" b="1" dirty="0">
                <a:latin typeface="Aharoni" panose="02010803020104030203" pitchFamily="2" charset="-79"/>
                <a:cs typeface="Aharoni" panose="02010803020104030203" pitchFamily="2" charset="-79"/>
              </a:rPr>
              <a:t>2</a:t>
            </a:r>
            <a:endParaRPr lang="en-ID" dirty="0">
              <a:latin typeface="Aharoni" panose="02010803020104030203" pitchFamily="2" charset="-79"/>
              <a:cs typeface="Aharoni" panose="02010803020104030203" pitchFamily="2" charset="-79"/>
            </a:endParaRPr>
          </a:p>
        </p:txBody>
      </p:sp>
      <p:sp>
        <p:nvSpPr>
          <p:cNvPr id="18" name="TextBox 17">
            <a:extLst>
              <a:ext uri="{FF2B5EF4-FFF2-40B4-BE49-F238E27FC236}">
                <a16:creationId xmlns:a16="http://schemas.microsoft.com/office/drawing/2014/main" id="{2ED80050-17E3-C9A2-E0A0-9C1817CD5D59}"/>
              </a:ext>
            </a:extLst>
          </p:cNvPr>
          <p:cNvSpPr txBox="1"/>
          <p:nvPr/>
        </p:nvSpPr>
        <p:spPr>
          <a:xfrm>
            <a:off x="221992" y="3901503"/>
            <a:ext cx="314510" cy="523220"/>
          </a:xfrm>
          <a:prstGeom prst="rect">
            <a:avLst/>
          </a:prstGeom>
          <a:noFill/>
        </p:spPr>
        <p:txBody>
          <a:bodyPr wrap="square" rtlCol="0">
            <a:spAutoFit/>
          </a:bodyPr>
          <a:lstStyle/>
          <a:p>
            <a:r>
              <a:rPr lang="en-US" sz="2800" b="1" dirty="0">
                <a:latin typeface="Aharoni" panose="02010803020104030203" pitchFamily="2" charset="-79"/>
                <a:cs typeface="Aharoni" panose="02010803020104030203" pitchFamily="2" charset="-79"/>
              </a:rPr>
              <a:t>3</a:t>
            </a:r>
            <a:endParaRPr lang="en-ID" dirty="0">
              <a:latin typeface="Aharoni" panose="02010803020104030203" pitchFamily="2" charset="-79"/>
              <a:cs typeface="Aharoni" panose="02010803020104030203" pitchFamily="2" charset="-79"/>
            </a:endParaRPr>
          </a:p>
        </p:txBody>
      </p:sp>
      <p:sp>
        <p:nvSpPr>
          <p:cNvPr id="19" name="TextBox 18">
            <a:extLst>
              <a:ext uri="{FF2B5EF4-FFF2-40B4-BE49-F238E27FC236}">
                <a16:creationId xmlns:a16="http://schemas.microsoft.com/office/drawing/2014/main" id="{1744CF4D-3BAB-3AF4-CC63-36E0331B8C2C}"/>
              </a:ext>
            </a:extLst>
          </p:cNvPr>
          <p:cNvSpPr txBox="1"/>
          <p:nvPr/>
        </p:nvSpPr>
        <p:spPr>
          <a:xfrm>
            <a:off x="221992" y="5130780"/>
            <a:ext cx="314510" cy="523220"/>
          </a:xfrm>
          <a:prstGeom prst="rect">
            <a:avLst/>
          </a:prstGeom>
          <a:noFill/>
        </p:spPr>
        <p:txBody>
          <a:bodyPr wrap="square" rtlCol="0">
            <a:spAutoFit/>
          </a:bodyPr>
          <a:lstStyle/>
          <a:p>
            <a:r>
              <a:rPr lang="en-US" sz="2800" b="1" dirty="0">
                <a:latin typeface="Aharoni" panose="02010803020104030203" pitchFamily="2" charset="-79"/>
                <a:cs typeface="Aharoni" panose="02010803020104030203" pitchFamily="2" charset="-79"/>
              </a:rPr>
              <a:t>4</a:t>
            </a:r>
            <a:endParaRPr lang="en-ID" dirty="0">
              <a:latin typeface="Aharoni" panose="02010803020104030203" pitchFamily="2" charset="-79"/>
              <a:cs typeface="Aharoni" panose="02010803020104030203" pitchFamily="2" charset="-79"/>
            </a:endParaRPr>
          </a:p>
        </p:txBody>
      </p:sp>
      <p:sp>
        <p:nvSpPr>
          <p:cNvPr id="20" name="TextBox 19">
            <a:extLst>
              <a:ext uri="{FF2B5EF4-FFF2-40B4-BE49-F238E27FC236}">
                <a16:creationId xmlns:a16="http://schemas.microsoft.com/office/drawing/2014/main" id="{9EFD8072-39E9-3C3E-80A9-698451C28184}"/>
              </a:ext>
            </a:extLst>
          </p:cNvPr>
          <p:cNvSpPr txBox="1"/>
          <p:nvPr/>
        </p:nvSpPr>
        <p:spPr>
          <a:xfrm>
            <a:off x="4165423" y="1487575"/>
            <a:ext cx="314510" cy="523220"/>
          </a:xfrm>
          <a:prstGeom prst="rect">
            <a:avLst/>
          </a:prstGeom>
          <a:noFill/>
        </p:spPr>
        <p:txBody>
          <a:bodyPr wrap="square" rtlCol="0">
            <a:spAutoFit/>
          </a:bodyPr>
          <a:lstStyle/>
          <a:p>
            <a:r>
              <a:rPr lang="en-US" sz="2800" b="1" dirty="0">
                <a:latin typeface="Aharoni" panose="02010803020104030203" pitchFamily="2" charset="-79"/>
                <a:cs typeface="Aharoni" panose="02010803020104030203" pitchFamily="2" charset="-79"/>
              </a:rPr>
              <a:t>5</a:t>
            </a:r>
            <a:endParaRPr lang="en-ID" dirty="0">
              <a:latin typeface="Aharoni" panose="02010803020104030203" pitchFamily="2" charset="-79"/>
              <a:cs typeface="Aharoni" panose="02010803020104030203" pitchFamily="2" charset="-79"/>
            </a:endParaRPr>
          </a:p>
        </p:txBody>
      </p:sp>
      <p:sp>
        <p:nvSpPr>
          <p:cNvPr id="21" name="TextBox 20">
            <a:extLst>
              <a:ext uri="{FF2B5EF4-FFF2-40B4-BE49-F238E27FC236}">
                <a16:creationId xmlns:a16="http://schemas.microsoft.com/office/drawing/2014/main" id="{923CB53C-4CCB-F424-C573-E0CBDBE57DE4}"/>
              </a:ext>
            </a:extLst>
          </p:cNvPr>
          <p:cNvSpPr txBox="1"/>
          <p:nvPr/>
        </p:nvSpPr>
        <p:spPr>
          <a:xfrm>
            <a:off x="4165423" y="2587043"/>
            <a:ext cx="314510" cy="523220"/>
          </a:xfrm>
          <a:prstGeom prst="rect">
            <a:avLst/>
          </a:prstGeom>
          <a:noFill/>
        </p:spPr>
        <p:txBody>
          <a:bodyPr wrap="square" rtlCol="0">
            <a:spAutoFit/>
          </a:bodyPr>
          <a:lstStyle/>
          <a:p>
            <a:r>
              <a:rPr lang="en-US" sz="2800" b="1" dirty="0">
                <a:latin typeface="Aharoni" panose="02010803020104030203" pitchFamily="2" charset="-79"/>
                <a:cs typeface="Aharoni" panose="02010803020104030203" pitchFamily="2" charset="-79"/>
              </a:rPr>
              <a:t>6</a:t>
            </a:r>
            <a:endParaRPr lang="en-ID" dirty="0">
              <a:latin typeface="Aharoni" panose="02010803020104030203" pitchFamily="2" charset="-79"/>
              <a:cs typeface="Aharoni" panose="02010803020104030203" pitchFamily="2" charset="-79"/>
            </a:endParaRPr>
          </a:p>
        </p:txBody>
      </p:sp>
      <p:sp>
        <p:nvSpPr>
          <p:cNvPr id="22" name="TextBox 21">
            <a:extLst>
              <a:ext uri="{FF2B5EF4-FFF2-40B4-BE49-F238E27FC236}">
                <a16:creationId xmlns:a16="http://schemas.microsoft.com/office/drawing/2014/main" id="{67154C70-4E4F-94AD-8439-33F793C3C67A}"/>
              </a:ext>
            </a:extLst>
          </p:cNvPr>
          <p:cNvSpPr txBox="1"/>
          <p:nvPr/>
        </p:nvSpPr>
        <p:spPr>
          <a:xfrm>
            <a:off x="4165423" y="3994649"/>
            <a:ext cx="314510" cy="523220"/>
          </a:xfrm>
          <a:prstGeom prst="rect">
            <a:avLst/>
          </a:prstGeom>
          <a:noFill/>
        </p:spPr>
        <p:txBody>
          <a:bodyPr wrap="square" rtlCol="0">
            <a:spAutoFit/>
          </a:bodyPr>
          <a:lstStyle/>
          <a:p>
            <a:r>
              <a:rPr lang="en-US" sz="2800" b="1" dirty="0">
                <a:latin typeface="Aharoni" panose="02010803020104030203" pitchFamily="2" charset="-79"/>
                <a:cs typeface="Aharoni" panose="02010803020104030203" pitchFamily="2" charset="-79"/>
              </a:rPr>
              <a:t>7</a:t>
            </a:r>
            <a:endParaRPr lang="en-ID" dirty="0">
              <a:latin typeface="Aharoni" panose="02010803020104030203" pitchFamily="2" charset="-79"/>
              <a:cs typeface="Aharoni" panose="02010803020104030203" pitchFamily="2" charset="-79"/>
            </a:endParaRPr>
          </a:p>
        </p:txBody>
      </p:sp>
      <p:sp>
        <p:nvSpPr>
          <p:cNvPr id="23" name="TextBox 22">
            <a:extLst>
              <a:ext uri="{FF2B5EF4-FFF2-40B4-BE49-F238E27FC236}">
                <a16:creationId xmlns:a16="http://schemas.microsoft.com/office/drawing/2014/main" id="{1E4A485F-372E-9177-CA81-DEBD5F21A81C}"/>
              </a:ext>
            </a:extLst>
          </p:cNvPr>
          <p:cNvSpPr txBox="1"/>
          <p:nvPr/>
        </p:nvSpPr>
        <p:spPr>
          <a:xfrm>
            <a:off x="625254" y="5130780"/>
            <a:ext cx="3423735" cy="738664"/>
          </a:xfrm>
          <a:prstGeom prst="rect">
            <a:avLst/>
          </a:prstGeom>
          <a:noFill/>
        </p:spPr>
        <p:txBody>
          <a:bodyPr wrap="square" rtlCol="0">
            <a:spAutoFit/>
          </a:bodyPr>
          <a:lstStyle/>
          <a:p>
            <a:r>
              <a:rPr lang="en-US" b="1" dirty="0"/>
              <a:t>Avoid using technology</a:t>
            </a:r>
          </a:p>
          <a:p>
            <a:r>
              <a:rPr lang="en-US" sz="1200" dirty="0"/>
              <a:t>Technology is an enabler, and the great capacity multiplier for internal auditors</a:t>
            </a:r>
            <a:endParaRPr lang="en-ID" sz="1600" dirty="0"/>
          </a:p>
        </p:txBody>
      </p:sp>
      <p:sp>
        <p:nvSpPr>
          <p:cNvPr id="24" name="TextBox 23">
            <a:extLst>
              <a:ext uri="{FF2B5EF4-FFF2-40B4-BE49-F238E27FC236}">
                <a16:creationId xmlns:a16="http://schemas.microsoft.com/office/drawing/2014/main" id="{E5058F34-0B68-277D-D28A-122937C606EF}"/>
              </a:ext>
            </a:extLst>
          </p:cNvPr>
          <p:cNvSpPr txBox="1"/>
          <p:nvPr/>
        </p:nvSpPr>
        <p:spPr>
          <a:xfrm>
            <a:off x="4570293" y="1544604"/>
            <a:ext cx="3316164" cy="738664"/>
          </a:xfrm>
          <a:prstGeom prst="rect">
            <a:avLst/>
          </a:prstGeom>
          <a:noFill/>
        </p:spPr>
        <p:txBody>
          <a:bodyPr wrap="square" rtlCol="0">
            <a:spAutoFit/>
          </a:bodyPr>
          <a:lstStyle/>
          <a:p>
            <a:r>
              <a:rPr lang="en-US" b="1" dirty="0"/>
              <a:t>Avoid auditing technology</a:t>
            </a:r>
          </a:p>
          <a:p>
            <a:r>
              <a:rPr lang="en-US" sz="1200" dirty="0"/>
              <a:t>Many internal auditors are unwilling or unable to audit technology risks within their organizations</a:t>
            </a:r>
            <a:endParaRPr lang="en-ID" sz="1600" dirty="0"/>
          </a:p>
        </p:txBody>
      </p:sp>
      <p:sp>
        <p:nvSpPr>
          <p:cNvPr id="25" name="TextBox 24">
            <a:extLst>
              <a:ext uri="{FF2B5EF4-FFF2-40B4-BE49-F238E27FC236}">
                <a16:creationId xmlns:a16="http://schemas.microsoft.com/office/drawing/2014/main" id="{75A537C8-B9E5-17F0-A24C-AC7B72F1C176}"/>
              </a:ext>
            </a:extLst>
          </p:cNvPr>
          <p:cNvSpPr txBox="1"/>
          <p:nvPr/>
        </p:nvSpPr>
        <p:spPr>
          <a:xfrm>
            <a:off x="4570293" y="2659253"/>
            <a:ext cx="3499840" cy="1200329"/>
          </a:xfrm>
          <a:prstGeom prst="rect">
            <a:avLst/>
          </a:prstGeom>
          <a:noFill/>
        </p:spPr>
        <p:txBody>
          <a:bodyPr wrap="square" rtlCol="0">
            <a:spAutoFit/>
          </a:bodyPr>
          <a:lstStyle/>
          <a:p>
            <a:r>
              <a:rPr lang="en-US" b="1" dirty="0"/>
              <a:t>enjoy writing about conditions more than recommendations</a:t>
            </a:r>
          </a:p>
          <a:p>
            <a:r>
              <a:rPr lang="en-US" sz="1200" dirty="0"/>
              <a:t>Too many internal auditors who get more satisfaction out of identifying the problem rather than how to solve it</a:t>
            </a:r>
            <a:endParaRPr lang="en-ID" sz="1600" dirty="0"/>
          </a:p>
        </p:txBody>
      </p:sp>
      <p:sp>
        <p:nvSpPr>
          <p:cNvPr id="26" name="TextBox 25">
            <a:extLst>
              <a:ext uri="{FF2B5EF4-FFF2-40B4-BE49-F238E27FC236}">
                <a16:creationId xmlns:a16="http://schemas.microsoft.com/office/drawing/2014/main" id="{13830C5F-C442-0C4B-A453-6C1EF61E31E6}"/>
              </a:ext>
            </a:extLst>
          </p:cNvPr>
          <p:cNvSpPr txBox="1"/>
          <p:nvPr/>
        </p:nvSpPr>
        <p:spPr>
          <a:xfrm>
            <a:off x="4570293" y="3994649"/>
            <a:ext cx="3328535" cy="738664"/>
          </a:xfrm>
          <a:prstGeom prst="rect">
            <a:avLst/>
          </a:prstGeom>
          <a:noFill/>
        </p:spPr>
        <p:txBody>
          <a:bodyPr wrap="square" rtlCol="0">
            <a:spAutoFit/>
          </a:bodyPr>
          <a:lstStyle/>
          <a:p>
            <a:r>
              <a:rPr lang="en-US" b="1" dirty="0"/>
              <a:t>Still call audit clients “auditees”</a:t>
            </a:r>
          </a:p>
          <a:p>
            <a:r>
              <a:rPr lang="en-US" sz="1200" dirty="0"/>
              <a:t>The IIA hasn’t used the term “auditee” in decades. Instead, it refers to those we audit as “clients.”</a:t>
            </a:r>
            <a:endParaRPr lang="en-ID" sz="1600" dirty="0"/>
          </a:p>
        </p:txBody>
      </p:sp>
    </p:spTree>
    <p:extLst>
      <p:ext uri="{BB962C8B-B14F-4D97-AF65-F5344CB8AC3E}">
        <p14:creationId xmlns:p14="http://schemas.microsoft.com/office/powerpoint/2010/main" val="404025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2B08-7965-4B36-ABC6-7CF8E37D55DD}"/>
              </a:ext>
            </a:extLst>
          </p:cNvPr>
          <p:cNvSpPr>
            <a:spLocks noGrp="1"/>
          </p:cNvSpPr>
          <p:nvPr>
            <p:ph type="title"/>
          </p:nvPr>
        </p:nvSpPr>
        <p:spPr/>
        <p:txBody>
          <a:bodyPr/>
          <a:lstStyle/>
          <a:p>
            <a:r>
              <a:rPr lang="en-ID"/>
              <a:t>Terima Kasih</a:t>
            </a:r>
          </a:p>
        </p:txBody>
      </p:sp>
      <p:sp>
        <p:nvSpPr>
          <p:cNvPr id="4" name="Slide Number Placeholder 3">
            <a:extLst>
              <a:ext uri="{FF2B5EF4-FFF2-40B4-BE49-F238E27FC236}">
                <a16:creationId xmlns:a16="http://schemas.microsoft.com/office/drawing/2014/main" id="{90D1B885-6A74-4FC0-AF44-CE3CE7569112}"/>
              </a:ext>
            </a:extLst>
          </p:cNvPr>
          <p:cNvSpPr>
            <a:spLocks noGrp="1"/>
          </p:cNvSpPr>
          <p:nvPr>
            <p:ph type="sldNum" sz="quarter" idx="12"/>
          </p:nvPr>
        </p:nvSpPr>
        <p:spPr/>
        <p:txBody>
          <a:bodyPr/>
          <a:lstStyle/>
          <a:p>
            <a:fld id="{072493E8-7F8E-4A90-8751-0603DB3E9788}" type="slidenum">
              <a:rPr lang="en-ID" smtClean="0"/>
              <a:t>25</a:t>
            </a:fld>
            <a:endParaRPr lang="en-ID"/>
          </a:p>
        </p:txBody>
      </p:sp>
      <p:pic>
        <p:nvPicPr>
          <p:cNvPr id="5" name="Picture 4">
            <a:extLst>
              <a:ext uri="{FF2B5EF4-FFF2-40B4-BE49-F238E27FC236}">
                <a16:creationId xmlns:a16="http://schemas.microsoft.com/office/drawing/2014/main" id="{386A0F04-6049-43A3-B40A-C058E360D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560" y="1900466"/>
            <a:ext cx="3618874" cy="3672430"/>
          </a:xfrm>
          <a:prstGeom prst="rect">
            <a:avLst/>
          </a:prstGeom>
        </p:spPr>
      </p:pic>
    </p:spTree>
    <p:extLst>
      <p:ext uri="{BB962C8B-B14F-4D97-AF65-F5344CB8AC3E}">
        <p14:creationId xmlns:p14="http://schemas.microsoft.com/office/powerpoint/2010/main" val="77341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EB89-A85A-F0A5-F83C-3399CFAE141F}"/>
              </a:ext>
            </a:extLst>
          </p:cNvPr>
          <p:cNvSpPr>
            <a:spLocks noGrp="1"/>
          </p:cNvSpPr>
          <p:nvPr>
            <p:ph type="title"/>
          </p:nvPr>
        </p:nvSpPr>
        <p:spPr/>
        <p:txBody>
          <a:bodyPr/>
          <a:lstStyle/>
          <a:p>
            <a:endParaRPr lang="en-ID"/>
          </a:p>
        </p:txBody>
      </p:sp>
      <p:sp>
        <p:nvSpPr>
          <p:cNvPr id="4" name="Slide Number Placeholder 3">
            <a:extLst>
              <a:ext uri="{FF2B5EF4-FFF2-40B4-BE49-F238E27FC236}">
                <a16:creationId xmlns:a16="http://schemas.microsoft.com/office/drawing/2014/main" id="{0225A9F1-BE61-CFA3-E26E-95FEB9B35001}"/>
              </a:ext>
            </a:extLst>
          </p:cNvPr>
          <p:cNvSpPr>
            <a:spLocks noGrp="1"/>
          </p:cNvSpPr>
          <p:nvPr>
            <p:ph type="sldNum" sz="quarter" idx="12"/>
          </p:nvPr>
        </p:nvSpPr>
        <p:spPr/>
        <p:txBody>
          <a:bodyPr/>
          <a:lstStyle/>
          <a:p>
            <a:fld id="{880F35B4-CAC0-4FE2-BF68-BC11F42D37A0}" type="slidenum">
              <a:rPr lang="en-ID" smtClean="0"/>
              <a:t>3</a:t>
            </a:fld>
            <a:endParaRPr lang="en-ID"/>
          </a:p>
        </p:txBody>
      </p:sp>
      <p:pic>
        <p:nvPicPr>
          <p:cNvPr id="5" name="Picture 4">
            <a:extLst>
              <a:ext uri="{FF2B5EF4-FFF2-40B4-BE49-F238E27FC236}">
                <a16:creationId xmlns:a16="http://schemas.microsoft.com/office/drawing/2014/main" id="{6611997D-0C5B-C40C-E344-B7C177A77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2671" y="4974792"/>
            <a:ext cx="936224" cy="936224"/>
          </a:xfrm>
          <a:prstGeom prst="rect">
            <a:avLst/>
          </a:prstGeom>
        </p:spPr>
      </p:pic>
      <p:cxnSp>
        <p:nvCxnSpPr>
          <p:cNvPr id="6" name="Straight Connector 5">
            <a:extLst>
              <a:ext uri="{FF2B5EF4-FFF2-40B4-BE49-F238E27FC236}">
                <a16:creationId xmlns:a16="http://schemas.microsoft.com/office/drawing/2014/main" id="{09692F7D-9045-CD2D-3484-0D53FF805D3D}"/>
              </a:ext>
            </a:extLst>
          </p:cNvPr>
          <p:cNvCxnSpPr>
            <a:cxnSpLocks/>
          </p:cNvCxnSpPr>
          <p:nvPr/>
        </p:nvCxnSpPr>
        <p:spPr>
          <a:xfrm>
            <a:off x="5352212" y="1884360"/>
            <a:ext cx="0" cy="415837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C43E58-3698-830A-F6FC-03A49C836B1D}"/>
              </a:ext>
            </a:extLst>
          </p:cNvPr>
          <p:cNvSpPr/>
          <p:nvPr/>
        </p:nvSpPr>
        <p:spPr>
          <a:xfrm>
            <a:off x="2055857" y="1483061"/>
            <a:ext cx="7878567" cy="343753"/>
          </a:xfrm>
          <a:prstGeom prst="rect">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b="1" dirty="0" err="1">
                <a:solidFill>
                  <a:srgbClr val="002060"/>
                </a:solidFill>
                <a:latin typeface="Montserrat" panose="00000500000000000000" pitchFamily="50" charset="0"/>
              </a:rPr>
              <a:t>Fokus</a:t>
            </a:r>
            <a:r>
              <a:rPr lang="en-US" sz="1500" b="1" dirty="0">
                <a:solidFill>
                  <a:srgbClr val="002060"/>
                </a:solidFill>
                <a:latin typeface="Montserrat" panose="00000500000000000000" pitchFamily="50" charset="0"/>
              </a:rPr>
              <a:t> </a:t>
            </a:r>
            <a:r>
              <a:rPr lang="en-US" sz="1500" b="1" dirty="0" err="1">
                <a:solidFill>
                  <a:srgbClr val="002060"/>
                </a:solidFill>
                <a:latin typeface="Montserrat" panose="00000500000000000000" pitchFamily="50" charset="0"/>
              </a:rPr>
              <a:t>Pengawasan</a:t>
            </a:r>
            <a:r>
              <a:rPr lang="en-US" sz="1500" b="1" dirty="0">
                <a:solidFill>
                  <a:srgbClr val="002060"/>
                </a:solidFill>
                <a:latin typeface="Montserrat" panose="00000500000000000000" pitchFamily="50" charset="0"/>
              </a:rPr>
              <a:t> BPKP: </a:t>
            </a:r>
            <a:r>
              <a:rPr lang="en-US" sz="1500" b="1" dirty="0" err="1">
                <a:solidFill>
                  <a:srgbClr val="002060"/>
                </a:solidFill>
                <a:latin typeface="Montserrat" panose="00000500000000000000" pitchFamily="50" charset="0"/>
              </a:rPr>
              <a:t>Mengawal</a:t>
            </a:r>
            <a:r>
              <a:rPr lang="en-US" sz="1500" b="1" dirty="0">
                <a:solidFill>
                  <a:srgbClr val="002060"/>
                </a:solidFill>
                <a:latin typeface="Montserrat" panose="00000500000000000000" pitchFamily="50" charset="0"/>
              </a:rPr>
              <a:t> </a:t>
            </a:r>
            <a:r>
              <a:rPr lang="en-US" sz="1500" b="1" u="sng" dirty="0" err="1">
                <a:solidFill>
                  <a:srgbClr val="002060"/>
                </a:solidFill>
                <a:latin typeface="Montserrat" panose="00000500000000000000" pitchFamily="50" charset="0"/>
              </a:rPr>
              <a:t>Tercapainya</a:t>
            </a:r>
            <a:r>
              <a:rPr lang="en-US" sz="1500" b="1" u="sng" dirty="0">
                <a:solidFill>
                  <a:srgbClr val="002060"/>
                </a:solidFill>
                <a:latin typeface="Montserrat" panose="00000500000000000000" pitchFamily="50" charset="0"/>
              </a:rPr>
              <a:t> </a:t>
            </a:r>
            <a:r>
              <a:rPr lang="en-US" sz="1500" b="1" u="sng" dirty="0" err="1">
                <a:solidFill>
                  <a:srgbClr val="002060"/>
                </a:solidFill>
                <a:latin typeface="Montserrat" panose="00000500000000000000" pitchFamily="50" charset="0"/>
              </a:rPr>
              <a:t>Tujuan</a:t>
            </a:r>
            <a:r>
              <a:rPr lang="en-US" sz="1500" b="1" u="sng" dirty="0">
                <a:solidFill>
                  <a:srgbClr val="002060"/>
                </a:solidFill>
                <a:latin typeface="Montserrat" panose="00000500000000000000" pitchFamily="50" charset="0"/>
              </a:rPr>
              <a:t> Pembangunan</a:t>
            </a:r>
            <a:endParaRPr lang="en-ID" sz="1500" b="1" u="sng" dirty="0">
              <a:solidFill>
                <a:srgbClr val="002060"/>
              </a:solidFill>
              <a:latin typeface="Montserrat" panose="00000500000000000000" pitchFamily="50" charset="0"/>
            </a:endParaRPr>
          </a:p>
        </p:txBody>
      </p:sp>
      <p:sp>
        <p:nvSpPr>
          <p:cNvPr id="8" name="Rectangle 7">
            <a:extLst>
              <a:ext uri="{FF2B5EF4-FFF2-40B4-BE49-F238E27FC236}">
                <a16:creationId xmlns:a16="http://schemas.microsoft.com/office/drawing/2014/main" id="{9DEB4544-2C34-9EBA-A8A6-ACD4FCE8675D}"/>
              </a:ext>
            </a:extLst>
          </p:cNvPr>
          <p:cNvSpPr/>
          <p:nvPr/>
        </p:nvSpPr>
        <p:spPr>
          <a:xfrm>
            <a:off x="1397509" y="2183717"/>
            <a:ext cx="3705893" cy="5494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00025"/>
            <a:r>
              <a:rPr lang="en-US" sz="1500" b="1" dirty="0" err="1">
                <a:latin typeface="Montserrat" panose="00000500000000000000" pitchFamily="50" charset="0"/>
              </a:rPr>
              <a:t>Perencanaan</a:t>
            </a:r>
            <a:r>
              <a:rPr lang="en-US" sz="1500" dirty="0">
                <a:latin typeface="Montserrat" panose="00000500000000000000" pitchFamily="50" charset="0"/>
              </a:rPr>
              <a:t> </a:t>
            </a:r>
            <a:r>
              <a:rPr lang="en-US" sz="1500" dirty="0" err="1">
                <a:latin typeface="Montserrat" panose="00000500000000000000" pitchFamily="50" charset="0"/>
              </a:rPr>
              <a:t>merupakan</a:t>
            </a:r>
            <a:r>
              <a:rPr lang="en-US" sz="1500" dirty="0">
                <a:latin typeface="Montserrat" panose="00000500000000000000" pitchFamily="50" charset="0"/>
              </a:rPr>
              <a:t> </a:t>
            </a:r>
            <a:r>
              <a:rPr lang="en-US" sz="1500" b="1" dirty="0" err="1">
                <a:latin typeface="Montserrat" panose="00000500000000000000" pitchFamily="50" charset="0"/>
              </a:rPr>
              <a:t>kunci</a:t>
            </a:r>
            <a:r>
              <a:rPr lang="en-US" sz="1500" dirty="0">
                <a:latin typeface="Montserrat" panose="00000500000000000000" pitchFamily="50" charset="0"/>
              </a:rPr>
              <a:t> </a:t>
            </a:r>
            <a:r>
              <a:rPr lang="en-US" sz="1500" dirty="0" err="1">
                <a:latin typeface="Montserrat" panose="00000500000000000000" pitchFamily="50" charset="0"/>
              </a:rPr>
              <a:t>keberhasilan</a:t>
            </a:r>
            <a:r>
              <a:rPr lang="en-US" sz="1500" dirty="0">
                <a:latin typeface="Montserrat" panose="00000500000000000000" pitchFamily="50" charset="0"/>
              </a:rPr>
              <a:t> </a:t>
            </a:r>
            <a:r>
              <a:rPr lang="en-US" sz="1500" b="1" dirty="0" err="1">
                <a:latin typeface="Montserrat" panose="00000500000000000000" pitchFamily="50" charset="0"/>
              </a:rPr>
              <a:t>pencapaian</a:t>
            </a:r>
            <a:r>
              <a:rPr lang="en-US" sz="1500" b="1" dirty="0">
                <a:latin typeface="Montserrat" panose="00000500000000000000" pitchFamily="50" charset="0"/>
              </a:rPr>
              <a:t> </a:t>
            </a:r>
            <a:r>
              <a:rPr lang="en-US" sz="1500" b="1" dirty="0" err="1">
                <a:latin typeface="Montserrat" panose="00000500000000000000" pitchFamily="50" charset="0"/>
              </a:rPr>
              <a:t>tujuan</a:t>
            </a:r>
            <a:endParaRPr lang="en-ID" sz="1500" b="1" dirty="0"/>
          </a:p>
        </p:txBody>
      </p:sp>
      <p:sp>
        <p:nvSpPr>
          <p:cNvPr id="9" name="TextBox 8">
            <a:extLst>
              <a:ext uri="{FF2B5EF4-FFF2-40B4-BE49-F238E27FC236}">
                <a16:creationId xmlns:a16="http://schemas.microsoft.com/office/drawing/2014/main" id="{F1604E60-0D77-216F-A034-59F96B773271}"/>
              </a:ext>
            </a:extLst>
          </p:cNvPr>
          <p:cNvSpPr txBox="1"/>
          <p:nvPr/>
        </p:nvSpPr>
        <p:spPr>
          <a:xfrm>
            <a:off x="5689766" y="5023079"/>
            <a:ext cx="4371674" cy="1107996"/>
          </a:xfrm>
          <a:prstGeom prst="rect">
            <a:avLst/>
          </a:prstGeom>
          <a:noFill/>
        </p:spPr>
        <p:txBody>
          <a:bodyPr wrap="square" rtlCol="0">
            <a:spAutoFit/>
          </a:bodyPr>
          <a:lstStyle/>
          <a:p>
            <a:pPr algn="r">
              <a:buFont typeface="Arial"/>
              <a:buNone/>
              <a:defRPr/>
            </a:pPr>
            <a:r>
              <a:rPr lang="en-US" dirty="0" err="1">
                <a:solidFill>
                  <a:prstClr val="black"/>
                </a:solidFill>
                <a:latin typeface="Montserrat" panose="00000500000000000000" pitchFamily="50" charset="0"/>
                <a:cs typeface="Arial"/>
                <a:sym typeface="Arial"/>
              </a:rPr>
              <a:t>Akuntabilitas</a:t>
            </a:r>
            <a:r>
              <a:rPr lang="en-US" dirty="0">
                <a:solidFill>
                  <a:prstClr val="black"/>
                </a:solidFill>
                <a:latin typeface="Montserrat" panose="00000500000000000000" pitchFamily="50" charset="0"/>
                <a:cs typeface="Arial"/>
                <a:sym typeface="Arial"/>
              </a:rPr>
              <a:t> </a:t>
            </a:r>
            <a:r>
              <a:rPr lang="en-US" dirty="0" err="1">
                <a:solidFill>
                  <a:prstClr val="black"/>
                </a:solidFill>
                <a:latin typeface="Montserrat" panose="00000500000000000000" pitchFamily="50" charset="0"/>
                <a:cs typeface="Arial"/>
                <a:sym typeface="Arial"/>
              </a:rPr>
              <a:t>Kinerja</a:t>
            </a:r>
            <a:r>
              <a:rPr lang="en-US" dirty="0">
                <a:solidFill>
                  <a:prstClr val="black"/>
                </a:solidFill>
                <a:latin typeface="Montserrat" panose="00000500000000000000" pitchFamily="50" charset="0"/>
                <a:cs typeface="Arial"/>
                <a:sym typeface="Arial"/>
              </a:rPr>
              <a:t> </a:t>
            </a:r>
            <a:r>
              <a:rPr lang="en-US" dirty="0" err="1">
                <a:solidFill>
                  <a:prstClr val="black"/>
                </a:solidFill>
                <a:latin typeface="Montserrat" panose="00000500000000000000" pitchFamily="50" charset="0"/>
                <a:cs typeface="Arial"/>
                <a:sym typeface="Arial"/>
              </a:rPr>
              <a:t>menjadi</a:t>
            </a:r>
            <a:r>
              <a:rPr lang="en-US" dirty="0">
                <a:solidFill>
                  <a:prstClr val="black"/>
                </a:solidFill>
                <a:latin typeface="Montserrat" panose="00000500000000000000" pitchFamily="50" charset="0"/>
                <a:cs typeface="Arial"/>
                <a:sym typeface="Arial"/>
              </a:rPr>
              <a:t> </a:t>
            </a:r>
            <a:r>
              <a:rPr lang="en-US" dirty="0" err="1">
                <a:solidFill>
                  <a:prstClr val="black"/>
                </a:solidFill>
                <a:latin typeface="Montserrat" panose="00000500000000000000" pitchFamily="50" charset="0"/>
                <a:cs typeface="Arial"/>
                <a:sym typeface="Arial"/>
              </a:rPr>
              <a:t>bagian</a:t>
            </a:r>
            <a:r>
              <a:rPr lang="en-US" dirty="0">
                <a:solidFill>
                  <a:prstClr val="black"/>
                </a:solidFill>
                <a:latin typeface="Montserrat" panose="00000500000000000000" pitchFamily="50" charset="0"/>
                <a:cs typeface="Arial"/>
                <a:sym typeface="Arial"/>
              </a:rPr>
              <a:t> </a:t>
            </a:r>
            <a:r>
              <a:rPr lang="en-US" b="1" dirty="0">
                <a:solidFill>
                  <a:prstClr val="black"/>
                </a:solidFill>
                <a:latin typeface="Montserrat" panose="00000500000000000000" pitchFamily="50" charset="0"/>
                <a:cs typeface="Arial"/>
                <a:sym typeface="Arial"/>
              </a:rPr>
              <a:t>yang </a:t>
            </a:r>
            <a:r>
              <a:rPr lang="en-US" b="1" dirty="0" err="1">
                <a:solidFill>
                  <a:prstClr val="black"/>
                </a:solidFill>
                <a:latin typeface="Montserrat" panose="00000500000000000000" pitchFamily="50" charset="0"/>
                <a:cs typeface="Arial"/>
                <a:sym typeface="Arial"/>
              </a:rPr>
              <a:t>tidak</a:t>
            </a:r>
            <a:r>
              <a:rPr lang="en-US" b="1" dirty="0">
                <a:solidFill>
                  <a:prstClr val="black"/>
                </a:solidFill>
                <a:latin typeface="Montserrat" panose="00000500000000000000" pitchFamily="50" charset="0"/>
                <a:cs typeface="Arial"/>
                <a:sym typeface="Arial"/>
              </a:rPr>
              <a:t> </a:t>
            </a:r>
            <a:r>
              <a:rPr lang="en-US" b="1" dirty="0" err="1">
                <a:solidFill>
                  <a:prstClr val="black"/>
                </a:solidFill>
                <a:latin typeface="Montserrat" panose="00000500000000000000" pitchFamily="50" charset="0"/>
                <a:cs typeface="Arial"/>
                <a:sym typeface="Arial"/>
              </a:rPr>
              <a:t>terpisahkan</a:t>
            </a:r>
            <a:r>
              <a:rPr lang="en-US" b="1" dirty="0">
                <a:solidFill>
                  <a:prstClr val="black"/>
                </a:solidFill>
                <a:latin typeface="Montserrat" panose="00000500000000000000" pitchFamily="50" charset="0"/>
                <a:cs typeface="Arial"/>
                <a:sym typeface="Arial"/>
              </a:rPr>
              <a:t> </a:t>
            </a:r>
            <a:r>
              <a:rPr lang="en-US" dirty="0" err="1">
                <a:solidFill>
                  <a:prstClr val="black"/>
                </a:solidFill>
                <a:latin typeface="Montserrat" panose="00000500000000000000" pitchFamily="50" charset="0"/>
                <a:cs typeface="Arial"/>
                <a:sym typeface="Arial"/>
              </a:rPr>
              <a:t>dengan</a:t>
            </a:r>
            <a:r>
              <a:rPr lang="en-US" dirty="0">
                <a:solidFill>
                  <a:prstClr val="black"/>
                </a:solidFill>
                <a:latin typeface="Montserrat" panose="00000500000000000000" pitchFamily="50" charset="0"/>
                <a:cs typeface="Arial"/>
                <a:sym typeface="Arial"/>
              </a:rPr>
              <a:t> </a:t>
            </a:r>
            <a:r>
              <a:rPr lang="en-US" dirty="0" err="1">
                <a:solidFill>
                  <a:prstClr val="black"/>
                </a:solidFill>
                <a:latin typeface="Montserrat" panose="00000500000000000000" pitchFamily="50" charset="0"/>
                <a:cs typeface="Arial"/>
                <a:sym typeface="Arial"/>
              </a:rPr>
              <a:t>akuntabilitas</a:t>
            </a:r>
            <a:r>
              <a:rPr lang="en-US" dirty="0">
                <a:solidFill>
                  <a:prstClr val="black"/>
                </a:solidFill>
                <a:latin typeface="Montserrat" panose="00000500000000000000" pitchFamily="50" charset="0"/>
                <a:cs typeface="Arial"/>
                <a:sym typeface="Arial"/>
              </a:rPr>
              <a:t> </a:t>
            </a:r>
            <a:r>
              <a:rPr lang="en-US" dirty="0" err="1">
                <a:solidFill>
                  <a:prstClr val="black"/>
                </a:solidFill>
                <a:latin typeface="Montserrat" panose="00000500000000000000" pitchFamily="50" charset="0"/>
                <a:cs typeface="Arial"/>
                <a:sym typeface="Arial"/>
              </a:rPr>
              <a:t>keuangan</a:t>
            </a:r>
            <a:endParaRPr lang="en-US" dirty="0">
              <a:solidFill>
                <a:prstClr val="black"/>
              </a:solidFill>
              <a:latin typeface="Montserrat" panose="00000500000000000000" pitchFamily="50" charset="0"/>
              <a:cs typeface="Arial"/>
              <a:sym typeface="Arial"/>
            </a:endParaRPr>
          </a:p>
          <a:p>
            <a:pPr algn="r">
              <a:buFont typeface="Arial"/>
              <a:buNone/>
              <a:defRPr/>
            </a:pPr>
            <a:r>
              <a:rPr lang="en-US" sz="1200" i="1" dirty="0">
                <a:solidFill>
                  <a:prstClr val="black"/>
                </a:solidFill>
                <a:latin typeface="Montserrat" panose="00000500000000000000" pitchFamily="50" charset="0"/>
                <a:cs typeface="Arial"/>
                <a:sym typeface="Arial"/>
              </a:rPr>
              <a:t>PP </a:t>
            </a:r>
            <a:r>
              <a:rPr lang="en-US" sz="1200" i="1" dirty="0" err="1">
                <a:solidFill>
                  <a:prstClr val="black"/>
                </a:solidFill>
                <a:latin typeface="Montserrat" panose="00000500000000000000" pitchFamily="50" charset="0"/>
                <a:cs typeface="Arial"/>
                <a:sym typeface="Arial"/>
              </a:rPr>
              <a:t>Nomor</a:t>
            </a:r>
            <a:r>
              <a:rPr lang="en-US" sz="1200" i="1" dirty="0">
                <a:solidFill>
                  <a:prstClr val="black"/>
                </a:solidFill>
                <a:latin typeface="Montserrat" panose="00000500000000000000" pitchFamily="50" charset="0"/>
                <a:cs typeface="Arial"/>
                <a:sym typeface="Arial"/>
              </a:rPr>
              <a:t> 8/2006</a:t>
            </a:r>
          </a:p>
        </p:txBody>
      </p:sp>
      <p:sp>
        <p:nvSpPr>
          <p:cNvPr id="10" name="Arrow: Up 9">
            <a:extLst>
              <a:ext uri="{FF2B5EF4-FFF2-40B4-BE49-F238E27FC236}">
                <a16:creationId xmlns:a16="http://schemas.microsoft.com/office/drawing/2014/main" id="{5203DE65-CFEC-9C6A-D03F-A5A04020CC46}"/>
              </a:ext>
            </a:extLst>
          </p:cNvPr>
          <p:cNvSpPr/>
          <p:nvPr/>
        </p:nvSpPr>
        <p:spPr>
          <a:xfrm flipV="1">
            <a:off x="2627629" y="3661925"/>
            <a:ext cx="632726" cy="200303"/>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latin typeface="Corbel" panose="020B0503020204020204" pitchFamily="34" charset="0"/>
            </a:endParaRPr>
          </a:p>
        </p:txBody>
      </p:sp>
      <p:sp>
        <p:nvSpPr>
          <p:cNvPr id="11" name="Rectangle 10">
            <a:extLst>
              <a:ext uri="{FF2B5EF4-FFF2-40B4-BE49-F238E27FC236}">
                <a16:creationId xmlns:a16="http://schemas.microsoft.com/office/drawing/2014/main" id="{35A937A6-F0B2-67ED-57E3-7CAA2135D480}"/>
              </a:ext>
            </a:extLst>
          </p:cNvPr>
          <p:cNvSpPr/>
          <p:nvPr/>
        </p:nvSpPr>
        <p:spPr>
          <a:xfrm>
            <a:off x="3013903" y="2919983"/>
            <a:ext cx="1892592" cy="6975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7866" indent="-67866">
              <a:buFont typeface="Arial" panose="020B0604020202020204" pitchFamily="34" charset="0"/>
              <a:buChar char="•"/>
            </a:pPr>
            <a:r>
              <a:rPr lang="en-US" sz="975" dirty="0" err="1">
                <a:solidFill>
                  <a:srgbClr val="002060"/>
                </a:solidFill>
                <a:latin typeface="Montserrat" panose="00000500000000000000" pitchFamily="50" charset="0"/>
                <a:cs typeface="Calibri" panose="020F0502020204030204" pitchFamily="34" charset="0"/>
              </a:rPr>
              <a:t>Kegiatan</a:t>
            </a:r>
            <a:r>
              <a:rPr lang="en-US" sz="975" dirty="0">
                <a:solidFill>
                  <a:srgbClr val="002060"/>
                </a:solidFill>
                <a:latin typeface="Montserrat" panose="00000500000000000000" pitchFamily="50" charset="0"/>
                <a:cs typeface="Calibri" panose="020F0502020204030204" pitchFamily="34" charset="0"/>
              </a:rPr>
              <a:t> </a:t>
            </a:r>
            <a:r>
              <a:rPr lang="en-US" sz="975" dirty="0" err="1">
                <a:solidFill>
                  <a:srgbClr val="002060"/>
                </a:solidFill>
                <a:latin typeface="Montserrat" panose="00000500000000000000" pitchFamily="50" charset="0"/>
                <a:cs typeface="Calibri" panose="020F0502020204030204" pitchFamily="34" charset="0"/>
              </a:rPr>
              <a:t>selesai</a:t>
            </a:r>
            <a:r>
              <a:rPr lang="en-US" sz="975" dirty="0">
                <a:solidFill>
                  <a:srgbClr val="002060"/>
                </a:solidFill>
                <a:latin typeface="Montserrat" panose="00000500000000000000" pitchFamily="50" charset="0"/>
                <a:cs typeface="Calibri" panose="020F0502020204030204" pitchFamily="34" charset="0"/>
              </a:rPr>
              <a:t> </a:t>
            </a:r>
            <a:r>
              <a:rPr lang="en-US" sz="975" dirty="0" err="1">
                <a:solidFill>
                  <a:srgbClr val="002060"/>
                </a:solidFill>
                <a:latin typeface="Montserrat" panose="00000500000000000000" pitchFamily="50" charset="0"/>
                <a:cs typeface="Calibri" panose="020F0502020204030204" pitchFamily="34" charset="0"/>
              </a:rPr>
              <a:t>terlaksana</a:t>
            </a:r>
            <a:endParaRPr lang="en-US" sz="975" dirty="0">
              <a:solidFill>
                <a:srgbClr val="002060"/>
              </a:solidFill>
              <a:latin typeface="Montserrat" panose="00000500000000000000" pitchFamily="50" charset="0"/>
              <a:cs typeface="Calibri" panose="020F0502020204030204" pitchFamily="34" charset="0"/>
            </a:endParaRPr>
          </a:p>
          <a:p>
            <a:pPr marL="67866" indent="-67866">
              <a:buFont typeface="Arial" panose="020B0604020202020204" pitchFamily="34" charset="0"/>
              <a:buChar char="•"/>
            </a:pPr>
            <a:r>
              <a:rPr lang="en-US" sz="975" dirty="0">
                <a:solidFill>
                  <a:srgbClr val="002060"/>
                </a:solidFill>
                <a:latin typeface="Montserrat" panose="00000500000000000000" pitchFamily="50" charset="0"/>
                <a:cs typeface="Calibri" panose="020F0502020204030204" pitchFamily="34" charset="0"/>
              </a:rPr>
              <a:t>Tingkat </a:t>
            </a:r>
            <a:r>
              <a:rPr lang="en-US" sz="975" dirty="0" err="1">
                <a:solidFill>
                  <a:srgbClr val="002060"/>
                </a:solidFill>
                <a:latin typeface="Montserrat" panose="00000500000000000000" pitchFamily="50" charset="0"/>
                <a:cs typeface="Calibri" panose="020F0502020204030204" pitchFamily="34" charset="0"/>
              </a:rPr>
              <a:t>penyerapan</a:t>
            </a:r>
            <a:r>
              <a:rPr lang="en-US" sz="975" dirty="0">
                <a:solidFill>
                  <a:srgbClr val="002060"/>
                </a:solidFill>
                <a:latin typeface="Montserrat" panose="00000500000000000000" pitchFamily="50" charset="0"/>
                <a:cs typeface="Calibri" panose="020F0502020204030204" pitchFamily="34" charset="0"/>
              </a:rPr>
              <a:t> </a:t>
            </a:r>
            <a:r>
              <a:rPr lang="en-US" sz="975" dirty="0" err="1">
                <a:solidFill>
                  <a:srgbClr val="002060"/>
                </a:solidFill>
                <a:latin typeface="Montserrat" panose="00000500000000000000" pitchFamily="50" charset="0"/>
                <a:cs typeface="Calibri" panose="020F0502020204030204" pitchFamily="34" charset="0"/>
              </a:rPr>
              <a:t>anggaran</a:t>
            </a:r>
            <a:r>
              <a:rPr lang="en-US" sz="975" dirty="0">
                <a:solidFill>
                  <a:srgbClr val="002060"/>
                </a:solidFill>
                <a:latin typeface="Montserrat" panose="00000500000000000000" pitchFamily="50" charset="0"/>
                <a:cs typeface="Calibri" panose="020F0502020204030204" pitchFamily="34" charset="0"/>
              </a:rPr>
              <a:t> </a:t>
            </a:r>
            <a:r>
              <a:rPr lang="en-US" sz="975" dirty="0" err="1">
                <a:solidFill>
                  <a:srgbClr val="002060"/>
                </a:solidFill>
                <a:latin typeface="Montserrat" panose="00000500000000000000" pitchFamily="50" charset="0"/>
                <a:cs typeface="Calibri" panose="020F0502020204030204" pitchFamily="34" charset="0"/>
              </a:rPr>
              <a:t>tinggi</a:t>
            </a:r>
            <a:endParaRPr lang="id-ID" sz="975" dirty="0">
              <a:solidFill>
                <a:srgbClr val="002060"/>
              </a:solidFill>
              <a:latin typeface="Montserrat" panose="00000500000000000000" pitchFamily="50" charset="0"/>
              <a:cs typeface="Calibri" panose="020F0502020204030204" pitchFamily="34" charset="0"/>
            </a:endParaRPr>
          </a:p>
        </p:txBody>
      </p:sp>
      <p:pic>
        <p:nvPicPr>
          <p:cNvPr id="12" name="Picture 2" descr="Ini Dia Kementerian yang Juara Soal Serapan Anggaran">
            <a:extLst>
              <a:ext uri="{FF2B5EF4-FFF2-40B4-BE49-F238E27FC236}">
                <a16:creationId xmlns:a16="http://schemas.microsoft.com/office/drawing/2014/main" id="{350B311A-22E9-BE0B-29CD-249A13A75C7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470" r="15323" b="32264"/>
          <a:stretch/>
        </p:blipFill>
        <p:spPr bwMode="auto">
          <a:xfrm>
            <a:off x="2274490" y="3130673"/>
            <a:ext cx="691124" cy="48689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3" name="Picture 4" descr="Hasil gambar untuk PNS absen">
            <a:extLst>
              <a:ext uri="{FF2B5EF4-FFF2-40B4-BE49-F238E27FC236}">
                <a16:creationId xmlns:a16="http://schemas.microsoft.com/office/drawing/2014/main" id="{902833A6-118E-E188-776B-810078A2F1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244" y="3130016"/>
            <a:ext cx="749957" cy="4816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8F307053-9B61-2D0E-4959-3AB78D63F613}"/>
              </a:ext>
            </a:extLst>
          </p:cNvPr>
          <p:cNvSpPr/>
          <p:nvPr/>
        </p:nvSpPr>
        <p:spPr>
          <a:xfrm>
            <a:off x="3013904" y="3915765"/>
            <a:ext cx="1892592" cy="5929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panose="00000500000000000000" pitchFamily="50" charset="0"/>
                <a:cs typeface="Calibri" panose="020F0502020204030204" pitchFamily="34" charset="0"/>
              </a:rPr>
              <a:t>Hasil yang </a:t>
            </a:r>
            <a:r>
              <a:rPr lang="en-US" sz="1200" dirty="0" err="1">
                <a:latin typeface="Montserrat" panose="00000500000000000000" pitchFamily="50" charset="0"/>
                <a:cs typeface="Calibri" panose="020F0502020204030204" pitchFamily="34" charset="0"/>
              </a:rPr>
              <a:t>dirasakan</a:t>
            </a:r>
            <a:r>
              <a:rPr lang="en-US" sz="1200" dirty="0">
                <a:latin typeface="Montserrat" panose="00000500000000000000" pitchFamily="50" charset="0"/>
                <a:cs typeface="Calibri" panose="020F0502020204030204" pitchFamily="34" charset="0"/>
              </a:rPr>
              <a:t> </a:t>
            </a:r>
            <a:r>
              <a:rPr lang="en-US" sz="1200" dirty="0" err="1">
                <a:latin typeface="Montserrat" panose="00000500000000000000" pitchFamily="50" charset="0"/>
                <a:cs typeface="Calibri" panose="020F0502020204030204" pitchFamily="34" charset="0"/>
              </a:rPr>
              <a:t>masyarakat</a:t>
            </a:r>
            <a:r>
              <a:rPr lang="en-US" sz="1200" dirty="0">
                <a:latin typeface="Montserrat" panose="00000500000000000000" pitchFamily="50" charset="0"/>
                <a:cs typeface="Calibri" panose="020F0502020204030204" pitchFamily="34" charset="0"/>
              </a:rPr>
              <a:t> </a:t>
            </a:r>
            <a:r>
              <a:rPr lang="en-US" sz="1200" dirty="0" err="1">
                <a:latin typeface="Montserrat" panose="00000500000000000000" pitchFamily="50" charset="0"/>
                <a:cs typeface="Calibri" panose="020F0502020204030204" pitchFamily="34" charset="0"/>
              </a:rPr>
              <a:t>kurang</a:t>
            </a:r>
            <a:r>
              <a:rPr lang="en-US" sz="1200" dirty="0">
                <a:latin typeface="Montserrat" panose="00000500000000000000" pitchFamily="50" charset="0"/>
                <a:cs typeface="Calibri" panose="020F0502020204030204" pitchFamily="34" charset="0"/>
              </a:rPr>
              <a:t> optimal</a:t>
            </a:r>
            <a:endParaRPr lang="id-ID" sz="1200" dirty="0">
              <a:latin typeface="Montserrat" panose="00000500000000000000" pitchFamily="50" charset="0"/>
              <a:cs typeface="Calibri" panose="020F0502020204030204" pitchFamily="34" charset="0"/>
            </a:endParaRPr>
          </a:p>
        </p:txBody>
      </p:sp>
      <p:pic>
        <p:nvPicPr>
          <p:cNvPr id="15" name="Picture 14" descr="Kemiskinan di Sintang Naik Dalam 5 Tahun Terakhir | merdeka.com">
            <a:extLst>
              <a:ext uri="{FF2B5EF4-FFF2-40B4-BE49-F238E27FC236}">
                <a16:creationId xmlns:a16="http://schemas.microsoft.com/office/drawing/2014/main" id="{869515BC-017D-C39E-9091-94A57DDFED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1518" y="3929311"/>
            <a:ext cx="774683" cy="579373"/>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6" name="Picture 10" descr="Pengembangan Kapet Masih Mampet">
            <a:extLst>
              <a:ext uri="{FF2B5EF4-FFF2-40B4-BE49-F238E27FC236}">
                <a16:creationId xmlns:a16="http://schemas.microsoft.com/office/drawing/2014/main" id="{3C531693-898B-0A8C-E991-B081A1D93F1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7909"/>
          <a:stretch/>
        </p:blipFill>
        <p:spPr bwMode="auto">
          <a:xfrm>
            <a:off x="2274490" y="3909818"/>
            <a:ext cx="682820" cy="598866"/>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C3C6A71-D426-255B-31EB-3936A31B9232}"/>
              </a:ext>
            </a:extLst>
          </p:cNvPr>
          <p:cNvSpPr/>
          <p:nvPr/>
        </p:nvSpPr>
        <p:spPr>
          <a:xfrm>
            <a:off x="1411804" y="2943111"/>
            <a:ext cx="3691598" cy="1596168"/>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marL="200025"/>
            <a:endParaRPr lang="en-ID" sz="1350" dirty="0"/>
          </a:p>
        </p:txBody>
      </p:sp>
      <p:sp>
        <p:nvSpPr>
          <p:cNvPr id="18" name="Rectangle 17">
            <a:extLst>
              <a:ext uri="{FF2B5EF4-FFF2-40B4-BE49-F238E27FC236}">
                <a16:creationId xmlns:a16="http://schemas.microsoft.com/office/drawing/2014/main" id="{58956478-6BE7-B0B9-00AA-A6542AAFB4AC}"/>
              </a:ext>
            </a:extLst>
          </p:cNvPr>
          <p:cNvSpPr/>
          <p:nvPr/>
        </p:nvSpPr>
        <p:spPr>
          <a:xfrm>
            <a:off x="1479800" y="2849402"/>
            <a:ext cx="1477511" cy="221366"/>
          </a:xfrm>
          <a:prstGeom prst="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67866"/>
            <a:r>
              <a:rPr lang="en-US" sz="1200" dirty="0" err="1">
                <a:solidFill>
                  <a:schemeClr val="bg1"/>
                </a:solidFill>
                <a:latin typeface="Montserrat" panose="00000500000000000000" pitchFamily="50" charset="0"/>
              </a:rPr>
              <a:t>Permasalahan</a:t>
            </a:r>
            <a:endParaRPr lang="en-ID" sz="1200" dirty="0">
              <a:solidFill>
                <a:schemeClr val="bg1"/>
              </a:solidFill>
            </a:endParaRPr>
          </a:p>
        </p:txBody>
      </p:sp>
      <p:sp>
        <p:nvSpPr>
          <p:cNvPr id="19" name="Rectangle 18">
            <a:extLst>
              <a:ext uri="{FF2B5EF4-FFF2-40B4-BE49-F238E27FC236}">
                <a16:creationId xmlns:a16="http://schemas.microsoft.com/office/drawing/2014/main" id="{C1819196-AA5A-0849-CFCA-769A17145FDE}"/>
              </a:ext>
            </a:extLst>
          </p:cNvPr>
          <p:cNvSpPr/>
          <p:nvPr/>
        </p:nvSpPr>
        <p:spPr>
          <a:xfrm>
            <a:off x="3863111" y="4787635"/>
            <a:ext cx="985245" cy="158767"/>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D" sz="375">
              <a:solidFill>
                <a:prstClr val="white"/>
              </a:solidFill>
              <a:latin typeface="Arial"/>
            </a:endParaRPr>
          </a:p>
        </p:txBody>
      </p:sp>
      <p:sp>
        <p:nvSpPr>
          <p:cNvPr id="20" name="Text Box 8">
            <a:extLst>
              <a:ext uri="{FF2B5EF4-FFF2-40B4-BE49-F238E27FC236}">
                <a16:creationId xmlns:a16="http://schemas.microsoft.com/office/drawing/2014/main" id="{91957EF1-BF1F-6F63-3787-947239D3B4BF}"/>
              </a:ext>
            </a:extLst>
          </p:cNvPr>
          <p:cNvSpPr txBox="1">
            <a:spLocks noChangeArrowheads="1"/>
          </p:cNvSpPr>
          <p:nvPr/>
        </p:nvSpPr>
        <p:spPr bwMode="auto">
          <a:xfrm>
            <a:off x="3890054" y="4827470"/>
            <a:ext cx="931358"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342900" eaLnBrk="1" hangingPunct="1">
              <a:spcBef>
                <a:spcPct val="50000"/>
              </a:spcBef>
              <a:defRPr/>
            </a:pPr>
            <a:r>
              <a:rPr lang="en-US" sz="525" dirty="0">
                <a:solidFill>
                  <a:prstClr val="white"/>
                </a:solidFill>
                <a:latin typeface="Arial Black" panose="020B0A04020102020204" pitchFamily="34" charset="0"/>
              </a:rPr>
              <a:t>OUTCOME ORIENTED</a:t>
            </a:r>
          </a:p>
        </p:txBody>
      </p:sp>
      <p:sp>
        <p:nvSpPr>
          <p:cNvPr id="21" name="Oval 10">
            <a:extLst>
              <a:ext uri="{FF2B5EF4-FFF2-40B4-BE49-F238E27FC236}">
                <a16:creationId xmlns:a16="http://schemas.microsoft.com/office/drawing/2014/main" id="{DDE4C7DC-E0E2-F9EA-17B9-16F6C353C5F7}"/>
              </a:ext>
            </a:extLst>
          </p:cNvPr>
          <p:cNvSpPr>
            <a:spLocks noChangeArrowheads="1"/>
          </p:cNvSpPr>
          <p:nvPr/>
        </p:nvSpPr>
        <p:spPr bwMode="auto">
          <a:xfrm>
            <a:off x="1822075" y="5201786"/>
            <a:ext cx="796002" cy="641699"/>
          </a:xfrm>
          <a:prstGeom prst="ellipse">
            <a:avLst/>
          </a:prstGeom>
          <a:solidFill>
            <a:srgbClr val="990000"/>
          </a:solidFill>
          <a:ln w="9525">
            <a:noFill/>
            <a:round/>
            <a:headEnd/>
            <a:tailEnd/>
          </a:ln>
          <a:effectLst>
            <a:prstShdw prst="shdw17" dist="17961" dir="2700000">
              <a:schemeClr val="accent1">
                <a:gamma/>
                <a:shade val="60000"/>
                <a:invGamma/>
              </a:schemeClr>
            </a:prstShdw>
          </a:effectLst>
        </p:spPr>
        <p:txBody>
          <a:bodyPr anchor="ctr"/>
          <a:lstStyle/>
          <a:p>
            <a:pPr algn="ctr" defTabSz="342900">
              <a:defRPr/>
            </a:pPr>
            <a:r>
              <a:rPr lang="en-US" sz="525" b="1" dirty="0">
                <a:solidFill>
                  <a:prstClr val="white"/>
                </a:solidFill>
                <a:latin typeface="Calibri"/>
              </a:rPr>
              <a:t>BERAPA</a:t>
            </a:r>
          </a:p>
          <a:p>
            <a:pPr algn="ctr" defTabSz="342900">
              <a:defRPr/>
            </a:pPr>
            <a:r>
              <a:rPr lang="en-US" sz="525" b="1" dirty="0">
                <a:solidFill>
                  <a:prstClr val="white"/>
                </a:solidFill>
                <a:latin typeface="Calibri"/>
              </a:rPr>
              <a:t>BESAR DANA YANG TELAH DAN AKAN DIHABISKAN</a:t>
            </a:r>
          </a:p>
        </p:txBody>
      </p:sp>
      <p:sp>
        <p:nvSpPr>
          <p:cNvPr id="22" name="Text Box 12">
            <a:extLst>
              <a:ext uri="{FF2B5EF4-FFF2-40B4-BE49-F238E27FC236}">
                <a16:creationId xmlns:a16="http://schemas.microsoft.com/office/drawing/2014/main" id="{150F8CD1-A5CF-E87D-CC6C-A6E9B01DFB89}"/>
              </a:ext>
            </a:extLst>
          </p:cNvPr>
          <p:cNvSpPr txBox="1">
            <a:spLocks noChangeArrowheads="1"/>
          </p:cNvSpPr>
          <p:nvPr/>
        </p:nvSpPr>
        <p:spPr bwMode="auto">
          <a:xfrm>
            <a:off x="3021699" y="5717847"/>
            <a:ext cx="884257" cy="28943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defTabSz="342900">
              <a:lnSpc>
                <a:spcPct val="85000"/>
              </a:lnSpc>
              <a:defRPr/>
            </a:pPr>
            <a:r>
              <a:rPr lang="en-US" sz="750" b="1" dirty="0">
                <a:solidFill>
                  <a:srgbClr val="4ABAA5"/>
                </a:solidFill>
                <a:latin typeface="Montserrat" panose="00000500000000000000" pitchFamily="50" charset="0"/>
              </a:rPr>
              <a:t>PERUBAHAN PARADIGMA</a:t>
            </a:r>
          </a:p>
        </p:txBody>
      </p:sp>
      <p:sp>
        <p:nvSpPr>
          <p:cNvPr id="23" name="Rectangle 22">
            <a:extLst>
              <a:ext uri="{FF2B5EF4-FFF2-40B4-BE49-F238E27FC236}">
                <a16:creationId xmlns:a16="http://schemas.microsoft.com/office/drawing/2014/main" id="{A7CA48C6-BD98-C2BC-8FE4-7C5496491521}"/>
              </a:ext>
            </a:extLst>
          </p:cNvPr>
          <p:cNvSpPr/>
          <p:nvPr/>
        </p:nvSpPr>
        <p:spPr>
          <a:xfrm>
            <a:off x="1793639" y="5877617"/>
            <a:ext cx="796003" cy="1296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ID" sz="525" b="1" dirty="0">
                <a:solidFill>
                  <a:prstClr val="white"/>
                </a:solidFill>
                <a:latin typeface="Montserrat" panose="00000500000000000000" pitchFamily="50" charset="0"/>
              </a:rPr>
              <a:t>INPUT ORIENTED</a:t>
            </a:r>
          </a:p>
        </p:txBody>
      </p:sp>
      <p:sp>
        <p:nvSpPr>
          <p:cNvPr id="24" name="Arrow: Pentagon 23">
            <a:extLst>
              <a:ext uri="{FF2B5EF4-FFF2-40B4-BE49-F238E27FC236}">
                <a16:creationId xmlns:a16="http://schemas.microsoft.com/office/drawing/2014/main" id="{156EAB43-9AC5-60C0-0FA0-B2381164A280}"/>
              </a:ext>
            </a:extLst>
          </p:cNvPr>
          <p:cNvSpPr/>
          <p:nvPr/>
        </p:nvSpPr>
        <p:spPr>
          <a:xfrm rot="5400000">
            <a:off x="3887333" y="4956245"/>
            <a:ext cx="936799" cy="985244"/>
          </a:xfrm>
          <a:prstGeom prst="homePlate">
            <a:avLst>
              <a:gd name="adj" fmla="val 3301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D" sz="375">
              <a:solidFill>
                <a:prstClr val="white"/>
              </a:solidFill>
              <a:latin typeface="Arial"/>
            </a:endParaRPr>
          </a:p>
        </p:txBody>
      </p:sp>
      <p:sp>
        <p:nvSpPr>
          <p:cNvPr id="25" name="Rectangle 24">
            <a:extLst>
              <a:ext uri="{FF2B5EF4-FFF2-40B4-BE49-F238E27FC236}">
                <a16:creationId xmlns:a16="http://schemas.microsoft.com/office/drawing/2014/main" id="{03B2AC3E-D691-09C3-35AE-50BCF63721E7}"/>
              </a:ext>
            </a:extLst>
          </p:cNvPr>
          <p:cNvSpPr/>
          <p:nvPr/>
        </p:nvSpPr>
        <p:spPr>
          <a:xfrm>
            <a:off x="3748895" y="4969530"/>
            <a:ext cx="1116100" cy="738664"/>
          </a:xfrm>
          <a:prstGeom prst="rect">
            <a:avLst/>
          </a:prstGeom>
        </p:spPr>
        <p:txBody>
          <a:bodyPr wrap="square">
            <a:spAutoFit/>
          </a:bodyPr>
          <a:lstStyle/>
          <a:p>
            <a:pPr marL="67866" lvl="1" algn="ctr" defTabSz="342900">
              <a:defRPr/>
            </a:pPr>
            <a:r>
              <a:rPr lang="en-US" sz="600" dirty="0" err="1">
                <a:solidFill>
                  <a:prstClr val="white"/>
                </a:solidFill>
                <a:latin typeface="Montserrat" panose="00000500000000000000" pitchFamily="50" charset="0"/>
              </a:rPr>
              <a:t>berapa</a:t>
            </a:r>
            <a:r>
              <a:rPr lang="en-US" sz="600" dirty="0">
                <a:solidFill>
                  <a:prstClr val="white"/>
                </a:solidFill>
                <a:latin typeface="Montserrat" panose="00000500000000000000" pitchFamily="50" charset="0"/>
              </a:rPr>
              <a:t> </a:t>
            </a:r>
            <a:r>
              <a:rPr lang="en-US" sz="600" dirty="0" err="1">
                <a:solidFill>
                  <a:prstClr val="white"/>
                </a:solidFill>
                <a:latin typeface="Montserrat" panose="00000500000000000000" pitchFamily="50" charset="0"/>
              </a:rPr>
              <a:t>besar</a:t>
            </a:r>
            <a:r>
              <a:rPr lang="en-US" sz="600" dirty="0">
                <a:solidFill>
                  <a:prstClr val="white"/>
                </a:solidFill>
                <a:latin typeface="Montserrat" panose="00000500000000000000" pitchFamily="50" charset="0"/>
              </a:rPr>
              <a:t> </a:t>
            </a:r>
            <a:r>
              <a:rPr lang="en-US" sz="600" dirty="0" err="1">
                <a:solidFill>
                  <a:prstClr val="white"/>
                </a:solidFill>
                <a:latin typeface="Montserrat" panose="00000500000000000000" pitchFamily="50" charset="0"/>
              </a:rPr>
              <a:t>kinerja</a:t>
            </a:r>
            <a:r>
              <a:rPr lang="en-US" sz="600" dirty="0">
                <a:solidFill>
                  <a:prstClr val="white"/>
                </a:solidFill>
                <a:latin typeface="Montserrat" panose="00000500000000000000" pitchFamily="50" charset="0"/>
              </a:rPr>
              <a:t> yang </a:t>
            </a:r>
            <a:r>
              <a:rPr lang="en-US" sz="600" dirty="0" err="1">
                <a:solidFill>
                  <a:prstClr val="white"/>
                </a:solidFill>
                <a:latin typeface="Montserrat" panose="00000500000000000000" pitchFamily="50" charset="0"/>
              </a:rPr>
              <a:t>dihasilkan</a:t>
            </a:r>
            <a:r>
              <a:rPr lang="en-US" sz="600" dirty="0">
                <a:solidFill>
                  <a:prstClr val="white"/>
                </a:solidFill>
                <a:latin typeface="Montserrat" panose="00000500000000000000" pitchFamily="50" charset="0"/>
              </a:rPr>
              <a:t> dan </a:t>
            </a:r>
            <a:r>
              <a:rPr lang="en-US" sz="600" dirty="0" err="1">
                <a:solidFill>
                  <a:prstClr val="white"/>
                </a:solidFill>
                <a:latin typeface="Montserrat" panose="00000500000000000000" pitchFamily="50" charset="0"/>
              </a:rPr>
              <a:t>kinerja</a:t>
            </a:r>
            <a:r>
              <a:rPr lang="en-US" sz="600" dirty="0">
                <a:solidFill>
                  <a:prstClr val="white"/>
                </a:solidFill>
                <a:latin typeface="Montserrat" panose="00000500000000000000" pitchFamily="50" charset="0"/>
              </a:rPr>
              <a:t> </a:t>
            </a:r>
            <a:r>
              <a:rPr lang="en-US" sz="600" dirty="0" err="1">
                <a:solidFill>
                  <a:prstClr val="white"/>
                </a:solidFill>
                <a:latin typeface="Montserrat" panose="00000500000000000000" pitchFamily="50" charset="0"/>
              </a:rPr>
              <a:t>tambahan</a:t>
            </a:r>
            <a:r>
              <a:rPr lang="en-US" sz="600" dirty="0">
                <a:solidFill>
                  <a:prstClr val="white"/>
                </a:solidFill>
                <a:latin typeface="Montserrat" panose="00000500000000000000" pitchFamily="50" charset="0"/>
              </a:rPr>
              <a:t> yang </a:t>
            </a:r>
            <a:r>
              <a:rPr lang="en-US" sz="600" dirty="0" err="1">
                <a:solidFill>
                  <a:prstClr val="white"/>
                </a:solidFill>
                <a:latin typeface="Montserrat" panose="00000500000000000000" pitchFamily="50" charset="0"/>
              </a:rPr>
              <a:t>diperlukan</a:t>
            </a:r>
            <a:r>
              <a:rPr lang="en-US" sz="600" dirty="0">
                <a:solidFill>
                  <a:prstClr val="white"/>
                </a:solidFill>
                <a:latin typeface="Montserrat" panose="00000500000000000000" pitchFamily="50" charset="0"/>
              </a:rPr>
              <a:t>, agar </a:t>
            </a:r>
            <a:r>
              <a:rPr lang="en-US" sz="600" dirty="0" err="1">
                <a:solidFill>
                  <a:prstClr val="white"/>
                </a:solidFill>
                <a:latin typeface="Montserrat" panose="00000500000000000000" pitchFamily="50" charset="0"/>
              </a:rPr>
              <a:t>tujuan</a:t>
            </a:r>
            <a:r>
              <a:rPr lang="en-US" sz="600" dirty="0">
                <a:solidFill>
                  <a:prstClr val="white"/>
                </a:solidFill>
                <a:latin typeface="Montserrat" panose="00000500000000000000" pitchFamily="50" charset="0"/>
              </a:rPr>
              <a:t> yang </a:t>
            </a:r>
            <a:r>
              <a:rPr lang="en-US" sz="600" dirty="0" err="1">
                <a:solidFill>
                  <a:prstClr val="white"/>
                </a:solidFill>
                <a:latin typeface="Montserrat" panose="00000500000000000000" pitchFamily="50" charset="0"/>
              </a:rPr>
              <a:t>telah</a:t>
            </a:r>
            <a:r>
              <a:rPr lang="en-US" sz="600" dirty="0">
                <a:solidFill>
                  <a:prstClr val="white"/>
                </a:solidFill>
                <a:latin typeface="Montserrat" panose="00000500000000000000" pitchFamily="50" charset="0"/>
              </a:rPr>
              <a:t> </a:t>
            </a:r>
            <a:r>
              <a:rPr lang="en-US" sz="600" dirty="0" err="1">
                <a:solidFill>
                  <a:prstClr val="white"/>
                </a:solidFill>
                <a:latin typeface="Montserrat" panose="00000500000000000000" pitchFamily="50" charset="0"/>
              </a:rPr>
              <a:t>ditetapkan</a:t>
            </a:r>
            <a:r>
              <a:rPr lang="en-US" sz="600" dirty="0">
                <a:solidFill>
                  <a:prstClr val="white"/>
                </a:solidFill>
                <a:latin typeface="Montserrat" panose="00000500000000000000" pitchFamily="50" charset="0"/>
              </a:rPr>
              <a:t> </a:t>
            </a:r>
            <a:r>
              <a:rPr lang="en-US" sz="600" dirty="0" err="1">
                <a:solidFill>
                  <a:prstClr val="white"/>
                </a:solidFill>
                <a:latin typeface="Montserrat" panose="00000500000000000000" pitchFamily="50" charset="0"/>
              </a:rPr>
              <a:t>dapat</a:t>
            </a:r>
            <a:r>
              <a:rPr lang="en-US" sz="600" dirty="0">
                <a:solidFill>
                  <a:prstClr val="white"/>
                </a:solidFill>
                <a:latin typeface="Montserrat" panose="00000500000000000000" pitchFamily="50" charset="0"/>
              </a:rPr>
              <a:t> </a:t>
            </a:r>
            <a:r>
              <a:rPr lang="en-US" sz="600" dirty="0" err="1">
                <a:solidFill>
                  <a:prstClr val="white"/>
                </a:solidFill>
                <a:latin typeface="Montserrat" panose="00000500000000000000" pitchFamily="50" charset="0"/>
              </a:rPr>
              <a:t>dicapai</a:t>
            </a:r>
            <a:r>
              <a:rPr lang="id-ID" sz="600" dirty="0">
                <a:solidFill>
                  <a:prstClr val="white"/>
                </a:solidFill>
                <a:latin typeface="Montserrat" panose="00000500000000000000" pitchFamily="50" charset="0"/>
              </a:rPr>
              <a:t> </a:t>
            </a:r>
            <a:r>
              <a:rPr lang="en-US" sz="600" dirty="0">
                <a:solidFill>
                  <a:prstClr val="white"/>
                </a:solidFill>
                <a:latin typeface="Montserrat" panose="00000500000000000000" pitchFamily="50" charset="0"/>
              </a:rPr>
              <a:t>pada </a:t>
            </a:r>
            <a:r>
              <a:rPr lang="en-US" sz="600" dirty="0" err="1">
                <a:solidFill>
                  <a:prstClr val="white"/>
                </a:solidFill>
                <a:latin typeface="Montserrat" panose="00000500000000000000" pitchFamily="50" charset="0"/>
              </a:rPr>
              <a:t>akhir</a:t>
            </a:r>
            <a:r>
              <a:rPr lang="en-US" sz="600" dirty="0">
                <a:solidFill>
                  <a:prstClr val="white"/>
                </a:solidFill>
                <a:latin typeface="Montserrat" panose="00000500000000000000" pitchFamily="50" charset="0"/>
              </a:rPr>
              <a:t> </a:t>
            </a:r>
            <a:r>
              <a:rPr lang="en-US" sz="600" dirty="0" err="1">
                <a:solidFill>
                  <a:prstClr val="white"/>
                </a:solidFill>
                <a:latin typeface="Montserrat" panose="00000500000000000000" pitchFamily="50" charset="0"/>
              </a:rPr>
              <a:t>periode</a:t>
            </a:r>
            <a:r>
              <a:rPr lang="en-US" sz="600" dirty="0">
                <a:solidFill>
                  <a:prstClr val="white"/>
                </a:solidFill>
                <a:latin typeface="Montserrat" panose="00000500000000000000" pitchFamily="50" charset="0"/>
              </a:rPr>
              <a:t> </a:t>
            </a:r>
            <a:r>
              <a:rPr lang="en-US" sz="600" dirty="0" err="1">
                <a:solidFill>
                  <a:prstClr val="white"/>
                </a:solidFill>
                <a:latin typeface="Montserrat" panose="00000500000000000000" pitchFamily="50" charset="0"/>
              </a:rPr>
              <a:t>perencanaan</a:t>
            </a:r>
            <a:endParaRPr lang="en-US" sz="600" dirty="0">
              <a:solidFill>
                <a:prstClr val="white"/>
              </a:solidFill>
              <a:latin typeface="Montserrat" panose="00000500000000000000" pitchFamily="50" charset="0"/>
            </a:endParaRPr>
          </a:p>
        </p:txBody>
      </p:sp>
      <p:sp>
        <p:nvSpPr>
          <p:cNvPr id="26" name="TextBox 25">
            <a:extLst>
              <a:ext uri="{FF2B5EF4-FFF2-40B4-BE49-F238E27FC236}">
                <a16:creationId xmlns:a16="http://schemas.microsoft.com/office/drawing/2014/main" id="{F5CF9D50-A9DA-EED9-A6A8-3DE77113E579}"/>
              </a:ext>
            </a:extLst>
          </p:cNvPr>
          <p:cNvSpPr txBox="1"/>
          <p:nvPr/>
        </p:nvSpPr>
        <p:spPr>
          <a:xfrm>
            <a:off x="1411804" y="4630660"/>
            <a:ext cx="2140405" cy="294376"/>
          </a:xfrm>
          <a:prstGeom prst="rect">
            <a:avLst/>
          </a:prstGeom>
          <a:noFill/>
        </p:spPr>
        <p:txBody>
          <a:bodyPr wrap="square" rtlCol="0">
            <a:spAutoFit/>
          </a:bodyPr>
          <a:lstStyle/>
          <a:p>
            <a:pPr defTabSz="685800">
              <a:defRPr/>
            </a:pPr>
            <a:r>
              <a:rPr lang="en-ID" sz="788" b="1" dirty="0">
                <a:solidFill>
                  <a:srgbClr val="002060"/>
                </a:solidFill>
                <a:latin typeface="Montserrat" panose="00000500000000000000" pitchFamily="50" charset="0"/>
              </a:rPr>
              <a:t>RESULT ORIENTED GOVERNMENT</a:t>
            </a:r>
          </a:p>
          <a:p>
            <a:pPr defTabSz="685800">
              <a:defRPr/>
            </a:pPr>
            <a:r>
              <a:rPr lang="en-ID" sz="525" dirty="0">
                <a:solidFill>
                  <a:srgbClr val="002060"/>
                </a:solidFill>
                <a:latin typeface="Montserrat" panose="00000500000000000000" pitchFamily="50" charset="0"/>
              </a:rPr>
              <a:t>PEMERINTAHAN BERORIENTASI HASIL  </a:t>
            </a:r>
          </a:p>
        </p:txBody>
      </p:sp>
      <p:sp>
        <p:nvSpPr>
          <p:cNvPr id="27" name="Content Placeholder 2">
            <a:extLst>
              <a:ext uri="{FF2B5EF4-FFF2-40B4-BE49-F238E27FC236}">
                <a16:creationId xmlns:a16="http://schemas.microsoft.com/office/drawing/2014/main" id="{DF2A12DD-8C2C-749D-AE9B-B8B1F8A21892}"/>
              </a:ext>
            </a:extLst>
          </p:cNvPr>
          <p:cNvSpPr txBox="1">
            <a:spLocks/>
          </p:cNvSpPr>
          <p:nvPr/>
        </p:nvSpPr>
        <p:spPr>
          <a:xfrm>
            <a:off x="1439535" y="4860220"/>
            <a:ext cx="1573634" cy="257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buNone/>
              <a:defRPr/>
            </a:pPr>
            <a:r>
              <a:rPr lang="id-ID" sz="750" i="1" dirty="0">
                <a:solidFill>
                  <a:srgbClr val="002060"/>
                </a:solidFill>
                <a:latin typeface="Montserrat" panose="00000500000000000000" pitchFamily="50" charset="0"/>
              </a:rPr>
              <a:t>“membiayai hasil, bukan masukan</a:t>
            </a:r>
            <a:r>
              <a:rPr lang="en-ID" sz="750" i="1" dirty="0">
                <a:solidFill>
                  <a:srgbClr val="002060"/>
                </a:solidFill>
                <a:latin typeface="Montserrat" panose="00000500000000000000" pitchFamily="50" charset="0"/>
              </a:rPr>
              <a:t> (INPUT)</a:t>
            </a:r>
            <a:r>
              <a:rPr lang="id-ID" sz="750" i="1" dirty="0">
                <a:solidFill>
                  <a:srgbClr val="002060"/>
                </a:solidFill>
                <a:latin typeface="Montserrat" panose="00000500000000000000" pitchFamily="50" charset="0"/>
              </a:rPr>
              <a:t>”</a:t>
            </a:r>
          </a:p>
        </p:txBody>
      </p:sp>
      <p:pic>
        <p:nvPicPr>
          <p:cNvPr id="28" name="Picture 27">
            <a:extLst>
              <a:ext uri="{FF2B5EF4-FFF2-40B4-BE49-F238E27FC236}">
                <a16:creationId xmlns:a16="http://schemas.microsoft.com/office/drawing/2014/main" id="{8C2C1566-6BEA-C965-BAFB-49142D64825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841" r="81370" b="57886"/>
          <a:stretch/>
        </p:blipFill>
        <p:spPr>
          <a:xfrm>
            <a:off x="1811350" y="1408166"/>
            <a:ext cx="504779" cy="490463"/>
          </a:xfrm>
          <a:prstGeom prst="rect">
            <a:avLst/>
          </a:prstGeom>
        </p:spPr>
      </p:pic>
      <p:pic>
        <p:nvPicPr>
          <p:cNvPr id="29" name="Picture 28">
            <a:extLst>
              <a:ext uri="{FF2B5EF4-FFF2-40B4-BE49-F238E27FC236}">
                <a16:creationId xmlns:a16="http://schemas.microsoft.com/office/drawing/2014/main" id="{29170E45-8FB0-2B3D-0143-9001C7BFA5D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206" t="11307" r="57068" b="58420"/>
          <a:stretch/>
        </p:blipFill>
        <p:spPr>
          <a:xfrm>
            <a:off x="1164638" y="1922537"/>
            <a:ext cx="573761" cy="526502"/>
          </a:xfrm>
          <a:prstGeom prst="rect">
            <a:avLst/>
          </a:prstGeom>
        </p:spPr>
      </p:pic>
      <p:sp>
        <p:nvSpPr>
          <p:cNvPr id="30" name="Rectangle 29">
            <a:extLst>
              <a:ext uri="{FF2B5EF4-FFF2-40B4-BE49-F238E27FC236}">
                <a16:creationId xmlns:a16="http://schemas.microsoft.com/office/drawing/2014/main" id="{CBB8F672-6A65-281D-D16A-C6FCB28DCB63}"/>
              </a:ext>
            </a:extLst>
          </p:cNvPr>
          <p:cNvSpPr/>
          <p:nvPr/>
        </p:nvSpPr>
        <p:spPr>
          <a:xfrm>
            <a:off x="5740821" y="2195292"/>
            <a:ext cx="4699543" cy="54945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200025"/>
            <a:r>
              <a:rPr lang="en-US" sz="1500" dirty="0">
                <a:latin typeface="Montserrat" panose="00000500000000000000" pitchFamily="50" charset="0"/>
              </a:rPr>
              <a:t>BPKP </a:t>
            </a:r>
            <a:r>
              <a:rPr lang="en-US" sz="1500" dirty="0" err="1">
                <a:latin typeface="Montserrat" panose="00000500000000000000" pitchFamily="50" charset="0"/>
              </a:rPr>
              <a:t>mengawal</a:t>
            </a:r>
            <a:r>
              <a:rPr lang="en-US" sz="1500" dirty="0">
                <a:latin typeface="Montserrat" panose="00000500000000000000" pitchFamily="50" charset="0"/>
              </a:rPr>
              <a:t> </a:t>
            </a:r>
            <a:r>
              <a:rPr lang="en-US" sz="1500" b="1" dirty="0" err="1">
                <a:latin typeface="Montserrat" panose="00000500000000000000" pitchFamily="50" charset="0"/>
              </a:rPr>
              <a:t>akuntabilitas</a:t>
            </a:r>
            <a:r>
              <a:rPr lang="en-US" sz="1500" b="1" dirty="0">
                <a:latin typeface="Montserrat" panose="00000500000000000000" pitchFamily="50" charset="0"/>
              </a:rPr>
              <a:t> </a:t>
            </a:r>
            <a:r>
              <a:rPr lang="en-US" sz="1500" b="1" dirty="0" err="1">
                <a:latin typeface="Montserrat" panose="00000500000000000000" pitchFamily="50" charset="0"/>
              </a:rPr>
              <a:t>keuangan</a:t>
            </a:r>
            <a:r>
              <a:rPr lang="en-US" sz="1500" b="1" dirty="0">
                <a:latin typeface="Montserrat" panose="00000500000000000000" pitchFamily="50" charset="0"/>
              </a:rPr>
              <a:t> </a:t>
            </a:r>
            <a:r>
              <a:rPr lang="en-US" sz="1500" dirty="0">
                <a:latin typeface="Montserrat" panose="00000500000000000000" pitchFamily="50" charset="0"/>
              </a:rPr>
              <a:t>dan </a:t>
            </a:r>
            <a:r>
              <a:rPr lang="en-US" sz="1500" b="1" dirty="0" err="1">
                <a:latin typeface="Montserrat" panose="00000500000000000000" pitchFamily="50" charset="0"/>
              </a:rPr>
              <a:t>akuntabilitas</a:t>
            </a:r>
            <a:r>
              <a:rPr lang="en-US" sz="1500" b="1" dirty="0">
                <a:latin typeface="Montserrat" panose="00000500000000000000" pitchFamily="50" charset="0"/>
              </a:rPr>
              <a:t> </a:t>
            </a:r>
            <a:r>
              <a:rPr lang="en-US" sz="1500" b="1" dirty="0" err="1">
                <a:latin typeface="Montserrat" panose="00000500000000000000" pitchFamily="50" charset="0"/>
              </a:rPr>
              <a:t>pembangunan</a:t>
            </a:r>
            <a:endParaRPr lang="en-ID" sz="1500" b="1" dirty="0"/>
          </a:p>
        </p:txBody>
      </p:sp>
      <p:pic>
        <p:nvPicPr>
          <p:cNvPr id="31" name="Picture 30">
            <a:extLst>
              <a:ext uri="{FF2B5EF4-FFF2-40B4-BE49-F238E27FC236}">
                <a16:creationId xmlns:a16="http://schemas.microsoft.com/office/drawing/2014/main" id="{735E124F-C6BA-D7D8-C49C-AD8E4FA748D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6265" t="10757" r="32958" b="56683"/>
          <a:stretch/>
        </p:blipFill>
        <p:spPr>
          <a:xfrm>
            <a:off x="5523989" y="1946087"/>
            <a:ext cx="536759" cy="502952"/>
          </a:xfrm>
          <a:prstGeom prst="rect">
            <a:avLst/>
          </a:prstGeom>
        </p:spPr>
      </p:pic>
      <p:sp>
        <p:nvSpPr>
          <p:cNvPr id="32" name="Rectangle 31">
            <a:extLst>
              <a:ext uri="{FF2B5EF4-FFF2-40B4-BE49-F238E27FC236}">
                <a16:creationId xmlns:a16="http://schemas.microsoft.com/office/drawing/2014/main" id="{191C8C8C-B5DF-D58E-6B0F-FCF9E8CF4E25}"/>
              </a:ext>
            </a:extLst>
          </p:cNvPr>
          <p:cNvSpPr/>
          <p:nvPr/>
        </p:nvSpPr>
        <p:spPr>
          <a:xfrm>
            <a:off x="6176648" y="3444570"/>
            <a:ext cx="1675767" cy="3618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65485" algn="ctr"/>
            <a:r>
              <a:rPr lang="en-US" b="1" dirty="0" err="1">
                <a:latin typeface="Montserrat" panose="00000500000000000000" pitchFamily="50" charset="0"/>
              </a:rPr>
              <a:t>Keuangan</a:t>
            </a:r>
            <a:endParaRPr lang="en-ID" sz="1500" b="1" dirty="0"/>
          </a:p>
        </p:txBody>
      </p:sp>
      <p:sp>
        <p:nvSpPr>
          <p:cNvPr id="33" name="Rectangle 32">
            <a:extLst>
              <a:ext uri="{FF2B5EF4-FFF2-40B4-BE49-F238E27FC236}">
                <a16:creationId xmlns:a16="http://schemas.microsoft.com/office/drawing/2014/main" id="{91C13A74-27AE-689E-8D20-8F6629993C7F}"/>
              </a:ext>
            </a:extLst>
          </p:cNvPr>
          <p:cNvSpPr/>
          <p:nvPr/>
        </p:nvSpPr>
        <p:spPr>
          <a:xfrm>
            <a:off x="8646494" y="3378009"/>
            <a:ext cx="1501648" cy="53261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65485" algn="ctr"/>
            <a:r>
              <a:rPr lang="en-US" b="1" dirty="0">
                <a:latin typeface="Montserrat" panose="00000500000000000000" pitchFamily="50" charset="0"/>
              </a:rPr>
              <a:t>Kinerja</a:t>
            </a:r>
            <a:endParaRPr lang="en-ID" b="1" dirty="0"/>
          </a:p>
        </p:txBody>
      </p:sp>
      <p:sp>
        <p:nvSpPr>
          <p:cNvPr id="34" name="Rectangle 33">
            <a:extLst>
              <a:ext uri="{FF2B5EF4-FFF2-40B4-BE49-F238E27FC236}">
                <a16:creationId xmlns:a16="http://schemas.microsoft.com/office/drawing/2014/main" id="{315FB729-7613-C276-FDD9-0DA6238A34AE}"/>
              </a:ext>
            </a:extLst>
          </p:cNvPr>
          <p:cNvSpPr/>
          <p:nvPr/>
        </p:nvSpPr>
        <p:spPr>
          <a:xfrm>
            <a:off x="5765862" y="3806447"/>
            <a:ext cx="2342063" cy="59894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65485" algn="just"/>
            <a:r>
              <a:rPr lang="en-US" sz="1400" dirty="0" err="1">
                <a:latin typeface="Montserrat" panose="00000500000000000000" pitchFamily="50" charset="0"/>
              </a:rPr>
              <a:t>Kepatuhan</a:t>
            </a:r>
            <a:r>
              <a:rPr lang="en-US" sz="1400" dirty="0">
                <a:latin typeface="Montserrat" panose="00000500000000000000" pitchFamily="50" charset="0"/>
              </a:rPr>
              <a:t> </a:t>
            </a:r>
            <a:r>
              <a:rPr lang="en-US" sz="1400" dirty="0" err="1">
                <a:latin typeface="Montserrat" panose="00000500000000000000" pitchFamily="50" charset="0"/>
              </a:rPr>
              <a:t>terhadap</a:t>
            </a:r>
            <a:r>
              <a:rPr lang="en-US" sz="1400" dirty="0">
                <a:latin typeface="Montserrat" panose="00000500000000000000" pitchFamily="50" charset="0"/>
              </a:rPr>
              <a:t> </a:t>
            </a:r>
            <a:r>
              <a:rPr lang="en-US" sz="1400" dirty="0" err="1">
                <a:latin typeface="Montserrat" panose="00000500000000000000" pitchFamily="50" charset="0"/>
              </a:rPr>
              <a:t>pertanggungjawaban</a:t>
            </a:r>
            <a:r>
              <a:rPr lang="en-US" sz="1400" dirty="0">
                <a:latin typeface="Montserrat" panose="00000500000000000000" pitchFamily="50" charset="0"/>
              </a:rPr>
              <a:t> </a:t>
            </a:r>
            <a:r>
              <a:rPr lang="en-US" sz="1400" dirty="0" err="1">
                <a:latin typeface="Montserrat" panose="00000500000000000000" pitchFamily="50" charset="0"/>
              </a:rPr>
              <a:t>keuangan</a:t>
            </a:r>
            <a:r>
              <a:rPr lang="en-US" sz="1400" dirty="0">
                <a:latin typeface="Montserrat" panose="00000500000000000000" pitchFamily="50" charset="0"/>
              </a:rPr>
              <a:t> negara</a:t>
            </a:r>
            <a:endParaRPr lang="en-ID" sz="1100" dirty="0"/>
          </a:p>
        </p:txBody>
      </p:sp>
      <p:sp>
        <p:nvSpPr>
          <p:cNvPr id="35" name="Rectangle 34">
            <a:extLst>
              <a:ext uri="{FF2B5EF4-FFF2-40B4-BE49-F238E27FC236}">
                <a16:creationId xmlns:a16="http://schemas.microsoft.com/office/drawing/2014/main" id="{C930C951-4A1B-8182-5C46-AD741328B10A}"/>
              </a:ext>
            </a:extLst>
          </p:cNvPr>
          <p:cNvSpPr/>
          <p:nvPr/>
        </p:nvSpPr>
        <p:spPr>
          <a:xfrm>
            <a:off x="8267533" y="3808255"/>
            <a:ext cx="1721002" cy="59894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65485" algn="just"/>
            <a:r>
              <a:rPr lang="en-US" sz="1400" dirty="0">
                <a:latin typeface="Montserrat" panose="00000500000000000000" pitchFamily="50" charset="0"/>
              </a:rPr>
              <a:t>(</a:t>
            </a:r>
            <a:r>
              <a:rPr lang="en-US" sz="1400" dirty="0" err="1">
                <a:latin typeface="Montserrat" panose="00000500000000000000" pitchFamily="50" charset="0"/>
              </a:rPr>
              <a:t>Efektif</a:t>
            </a:r>
            <a:r>
              <a:rPr lang="en-US" sz="1400" dirty="0">
                <a:latin typeface="Montserrat" panose="00000500000000000000" pitchFamily="50" charset="0"/>
              </a:rPr>
              <a:t>, </a:t>
            </a:r>
            <a:r>
              <a:rPr lang="en-US" sz="1400" dirty="0" err="1">
                <a:latin typeface="Montserrat" panose="00000500000000000000" pitchFamily="50" charset="0"/>
              </a:rPr>
              <a:t>Efisien</a:t>
            </a:r>
            <a:r>
              <a:rPr lang="en-US" sz="1400" dirty="0">
                <a:latin typeface="Montserrat" panose="00000500000000000000" pitchFamily="50" charset="0"/>
              </a:rPr>
              <a:t>, dan </a:t>
            </a:r>
            <a:r>
              <a:rPr lang="en-US" sz="1400" dirty="0" err="1">
                <a:latin typeface="Montserrat" panose="00000500000000000000" pitchFamily="50" charset="0"/>
              </a:rPr>
              <a:t>Ekonomis</a:t>
            </a:r>
            <a:endParaRPr lang="en-ID" sz="1100" dirty="0"/>
          </a:p>
        </p:txBody>
      </p:sp>
      <p:sp>
        <p:nvSpPr>
          <p:cNvPr id="36" name="Arrow: Right 35">
            <a:extLst>
              <a:ext uri="{FF2B5EF4-FFF2-40B4-BE49-F238E27FC236}">
                <a16:creationId xmlns:a16="http://schemas.microsoft.com/office/drawing/2014/main" id="{87547FB7-8800-9B6C-3CFD-7B2BDAB2FD64}"/>
              </a:ext>
            </a:extLst>
          </p:cNvPr>
          <p:cNvSpPr/>
          <p:nvPr/>
        </p:nvSpPr>
        <p:spPr>
          <a:xfrm>
            <a:off x="7851189" y="3340032"/>
            <a:ext cx="404135" cy="4956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D" sz="1350"/>
          </a:p>
        </p:txBody>
      </p:sp>
      <p:pic>
        <p:nvPicPr>
          <p:cNvPr id="37" name="Picture 36">
            <a:extLst>
              <a:ext uri="{FF2B5EF4-FFF2-40B4-BE49-F238E27FC236}">
                <a16:creationId xmlns:a16="http://schemas.microsoft.com/office/drawing/2014/main" id="{2E597B73-BD39-13EC-FBBD-E556C7B1F0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69414" y="3096988"/>
            <a:ext cx="700366" cy="700366"/>
          </a:xfrm>
          <a:prstGeom prst="rect">
            <a:avLst/>
          </a:prstGeom>
        </p:spPr>
      </p:pic>
      <p:pic>
        <p:nvPicPr>
          <p:cNvPr id="38" name="Picture 37">
            <a:extLst>
              <a:ext uri="{FF2B5EF4-FFF2-40B4-BE49-F238E27FC236}">
                <a16:creationId xmlns:a16="http://schemas.microsoft.com/office/drawing/2014/main" id="{98A62159-24C9-37F7-05D7-0B41D73F654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758" t="4835" r="54312" b="78290"/>
          <a:stretch/>
        </p:blipFill>
        <p:spPr>
          <a:xfrm>
            <a:off x="5763577" y="3039751"/>
            <a:ext cx="682820" cy="723310"/>
          </a:xfrm>
          <a:prstGeom prst="rect">
            <a:avLst/>
          </a:prstGeom>
        </p:spPr>
      </p:pic>
    </p:spTree>
    <p:extLst>
      <p:ext uri="{BB962C8B-B14F-4D97-AF65-F5344CB8AC3E}">
        <p14:creationId xmlns:p14="http://schemas.microsoft.com/office/powerpoint/2010/main" val="2776239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2FB0-A297-9145-0FE2-27021354B683}"/>
              </a:ext>
            </a:extLst>
          </p:cNvPr>
          <p:cNvSpPr>
            <a:spLocks noGrp="1"/>
          </p:cNvSpPr>
          <p:nvPr>
            <p:ph type="title"/>
          </p:nvPr>
        </p:nvSpPr>
        <p:spPr/>
        <p:txBody>
          <a:bodyPr/>
          <a:lstStyle/>
          <a:p>
            <a:r>
              <a:rPr lang="en-US"/>
              <a:t>APIP &amp; SPI</a:t>
            </a:r>
            <a:endParaRPr lang="en-ID"/>
          </a:p>
        </p:txBody>
      </p:sp>
      <p:sp>
        <p:nvSpPr>
          <p:cNvPr id="4" name="Slide Number Placeholder 3">
            <a:extLst>
              <a:ext uri="{FF2B5EF4-FFF2-40B4-BE49-F238E27FC236}">
                <a16:creationId xmlns:a16="http://schemas.microsoft.com/office/drawing/2014/main" id="{0B8A984C-157B-8FD1-0FD4-F8E330E5516D}"/>
              </a:ext>
            </a:extLst>
          </p:cNvPr>
          <p:cNvSpPr>
            <a:spLocks noGrp="1"/>
          </p:cNvSpPr>
          <p:nvPr>
            <p:ph type="sldNum" sz="quarter" idx="12"/>
          </p:nvPr>
        </p:nvSpPr>
        <p:spPr>
          <a:xfrm>
            <a:off x="9448800" y="6202950"/>
            <a:ext cx="2743200" cy="365125"/>
          </a:xfrm>
        </p:spPr>
        <p:txBody>
          <a:bodyPr/>
          <a:lstStyle/>
          <a:p>
            <a:fld id="{880F35B4-CAC0-4FE2-BF68-BC11F42D37A0}" type="slidenum">
              <a:rPr lang="en-ID" smtClean="0"/>
              <a:t>4</a:t>
            </a:fld>
            <a:endParaRPr lang="en-ID"/>
          </a:p>
        </p:txBody>
      </p:sp>
      <p:pic>
        <p:nvPicPr>
          <p:cNvPr id="3" name="Picture 2">
            <a:extLst>
              <a:ext uri="{FF2B5EF4-FFF2-40B4-BE49-F238E27FC236}">
                <a16:creationId xmlns:a16="http://schemas.microsoft.com/office/drawing/2014/main" id="{98255DED-7EE2-AFD7-5FBD-15BD44850774}"/>
              </a:ext>
            </a:extLst>
          </p:cNvPr>
          <p:cNvPicPr>
            <a:picLocks noChangeAspect="1"/>
          </p:cNvPicPr>
          <p:nvPr/>
        </p:nvPicPr>
        <p:blipFill rotWithShape="1">
          <a:blip r:embed="rId2"/>
          <a:srcRect l="20250" t="25037" r="20916" b="18963"/>
          <a:stretch/>
        </p:blipFill>
        <p:spPr>
          <a:xfrm>
            <a:off x="1371597" y="985181"/>
            <a:ext cx="9062723" cy="4852279"/>
          </a:xfrm>
          <a:prstGeom prst="rect">
            <a:avLst/>
          </a:prstGeom>
        </p:spPr>
      </p:pic>
      <p:sp>
        <p:nvSpPr>
          <p:cNvPr id="5" name="Rectangle: Rounded Corners 4">
            <a:extLst>
              <a:ext uri="{FF2B5EF4-FFF2-40B4-BE49-F238E27FC236}">
                <a16:creationId xmlns:a16="http://schemas.microsoft.com/office/drawing/2014/main" id="{7EFB3CC1-4F05-1D8E-603E-B75CD45BCEE6}"/>
              </a:ext>
            </a:extLst>
          </p:cNvPr>
          <p:cNvSpPr/>
          <p:nvPr/>
        </p:nvSpPr>
        <p:spPr>
          <a:xfrm>
            <a:off x="10566400" y="1894233"/>
            <a:ext cx="1512954" cy="1193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Syarat Kompetensi Keahlian</a:t>
            </a:r>
            <a:endParaRPr lang="en-ID">
              <a:solidFill>
                <a:schemeClr val="tx1"/>
              </a:solidFill>
            </a:endParaRPr>
          </a:p>
        </p:txBody>
      </p:sp>
      <p:sp>
        <p:nvSpPr>
          <p:cNvPr id="6" name="Arrow: Right 5">
            <a:extLst>
              <a:ext uri="{FF2B5EF4-FFF2-40B4-BE49-F238E27FC236}">
                <a16:creationId xmlns:a16="http://schemas.microsoft.com/office/drawing/2014/main" id="{0CC9222E-56D6-4A3C-113A-5ABD1A4D9897}"/>
              </a:ext>
            </a:extLst>
          </p:cNvPr>
          <p:cNvSpPr/>
          <p:nvPr/>
        </p:nvSpPr>
        <p:spPr>
          <a:xfrm>
            <a:off x="9987280" y="2049173"/>
            <a:ext cx="447040" cy="883920"/>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Rounded Corners 6">
            <a:extLst>
              <a:ext uri="{FF2B5EF4-FFF2-40B4-BE49-F238E27FC236}">
                <a16:creationId xmlns:a16="http://schemas.microsoft.com/office/drawing/2014/main" id="{B1534592-C1FD-F089-4DD9-6EDB13E93612}"/>
              </a:ext>
            </a:extLst>
          </p:cNvPr>
          <p:cNvSpPr/>
          <p:nvPr/>
        </p:nvSpPr>
        <p:spPr>
          <a:xfrm>
            <a:off x="10566400" y="3167379"/>
            <a:ext cx="1512954" cy="68735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Standar Audit</a:t>
            </a:r>
            <a:endParaRPr lang="en-ID">
              <a:solidFill>
                <a:schemeClr val="tx1"/>
              </a:solidFill>
            </a:endParaRPr>
          </a:p>
        </p:txBody>
      </p:sp>
      <p:sp>
        <p:nvSpPr>
          <p:cNvPr id="8" name="Rectangle: Rounded Corners 7">
            <a:extLst>
              <a:ext uri="{FF2B5EF4-FFF2-40B4-BE49-F238E27FC236}">
                <a16:creationId xmlns:a16="http://schemas.microsoft.com/office/drawing/2014/main" id="{551DDE29-08A7-9C4A-38B2-99FF0EA51422}"/>
              </a:ext>
            </a:extLst>
          </p:cNvPr>
          <p:cNvSpPr/>
          <p:nvPr/>
        </p:nvSpPr>
        <p:spPr>
          <a:xfrm>
            <a:off x="10566400" y="3957526"/>
            <a:ext cx="1512954" cy="68735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Kode Etik</a:t>
            </a:r>
            <a:endParaRPr lang="en-ID">
              <a:solidFill>
                <a:schemeClr val="tx1"/>
              </a:solidFill>
            </a:endParaRPr>
          </a:p>
        </p:txBody>
      </p:sp>
      <p:pic>
        <p:nvPicPr>
          <p:cNvPr id="9" name="Picture 8">
            <a:extLst>
              <a:ext uri="{FF2B5EF4-FFF2-40B4-BE49-F238E27FC236}">
                <a16:creationId xmlns:a16="http://schemas.microsoft.com/office/drawing/2014/main" id="{3CB1A76A-549D-AFB6-9287-8A5B15C0A0BA}"/>
              </a:ext>
            </a:extLst>
          </p:cNvPr>
          <p:cNvPicPr>
            <a:picLocks noChangeAspect="1"/>
          </p:cNvPicPr>
          <p:nvPr/>
        </p:nvPicPr>
        <p:blipFill rotWithShape="1">
          <a:blip r:embed="rId3">
            <a:extLst>
              <a:ext uri="{28A0092B-C50C-407E-A947-70E740481C1C}">
                <a14:useLocalDpi xmlns:a14="http://schemas.microsoft.com/office/drawing/2010/main" val="0"/>
              </a:ext>
            </a:extLst>
          </a:blip>
          <a:srcRect b="71999"/>
          <a:stretch/>
        </p:blipFill>
        <p:spPr>
          <a:xfrm>
            <a:off x="618987" y="5852585"/>
            <a:ext cx="11966713" cy="950176"/>
          </a:xfrm>
          <a:prstGeom prst="rect">
            <a:avLst/>
          </a:prstGeom>
        </p:spPr>
      </p:pic>
      <p:sp>
        <p:nvSpPr>
          <p:cNvPr id="10" name="TextBox 9">
            <a:extLst>
              <a:ext uri="{FF2B5EF4-FFF2-40B4-BE49-F238E27FC236}">
                <a16:creationId xmlns:a16="http://schemas.microsoft.com/office/drawing/2014/main" id="{69EE502A-F7BE-4C0D-3F23-E7C380A9D117}"/>
              </a:ext>
            </a:extLst>
          </p:cNvPr>
          <p:cNvSpPr txBox="1"/>
          <p:nvPr/>
        </p:nvSpPr>
        <p:spPr>
          <a:xfrm>
            <a:off x="1223074" y="6066063"/>
            <a:ext cx="10205247" cy="523220"/>
          </a:xfrm>
          <a:prstGeom prst="rect">
            <a:avLst/>
          </a:prstGeom>
          <a:noFill/>
        </p:spPr>
        <p:txBody>
          <a:bodyPr wrap="square">
            <a:spAutoFit/>
          </a:bodyPr>
          <a:lstStyle/>
          <a:p>
            <a:r>
              <a:rPr lang="id-ID" sz="2800"/>
              <a:t>SPI adalah unit kerja yang menjalankan </a:t>
            </a:r>
            <a:r>
              <a:rPr lang="de-DE" sz="2800"/>
              <a:t>fungsi Pengawasan Intern</a:t>
            </a:r>
            <a:endParaRPr lang="en-ID"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58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CDF1-B871-3ECA-DD89-1CA18DA4F5AE}"/>
              </a:ext>
            </a:extLst>
          </p:cNvPr>
          <p:cNvSpPr>
            <a:spLocks noGrp="1"/>
          </p:cNvSpPr>
          <p:nvPr>
            <p:ph type="title"/>
          </p:nvPr>
        </p:nvSpPr>
        <p:spPr/>
        <p:txBody>
          <a:bodyPr/>
          <a:lstStyle/>
          <a:p>
            <a:r>
              <a:rPr lang="en-US"/>
              <a:t>Evolusi Internal Audit</a:t>
            </a:r>
            <a:endParaRPr lang="en-ID"/>
          </a:p>
        </p:txBody>
      </p:sp>
      <p:sp>
        <p:nvSpPr>
          <p:cNvPr id="3" name="Content Placeholder 2">
            <a:extLst>
              <a:ext uri="{FF2B5EF4-FFF2-40B4-BE49-F238E27FC236}">
                <a16:creationId xmlns:a16="http://schemas.microsoft.com/office/drawing/2014/main" id="{328F60F9-FCE8-CD63-B1FF-4B5116994E0C}"/>
              </a:ext>
            </a:extLst>
          </p:cNvPr>
          <p:cNvSpPr>
            <a:spLocks noGrp="1"/>
          </p:cNvSpPr>
          <p:nvPr>
            <p:ph idx="1"/>
          </p:nvPr>
        </p:nvSpPr>
        <p:spPr/>
        <p:txBody>
          <a:bodyPr/>
          <a:lstStyle/>
          <a:p>
            <a:endParaRPr lang="en-ID"/>
          </a:p>
        </p:txBody>
      </p:sp>
      <p:sp>
        <p:nvSpPr>
          <p:cNvPr id="4" name="Slide Number Placeholder 3">
            <a:extLst>
              <a:ext uri="{FF2B5EF4-FFF2-40B4-BE49-F238E27FC236}">
                <a16:creationId xmlns:a16="http://schemas.microsoft.com/office/drawing/2014/main" id="{37273837-3EB4-43BC-9B98-E5B4CF83CACF}"/>
              </a:ext>
            </a:extLst>
          </p:cNvPr>
          <p:cNvSpPr>
            <a:spLocks noGrp="1"/>
          </p:cNvSpPr>
          <p:nvPr>
            <p:ph type="sldNum" sz="quarter" idx="12"/>
          </p:nvPr>
        </p:nvSpPr>
        <p:spPr/>
        <p:txBody>
          <a:bodyPr/>
          <a:lstStyle/>
          <a:p>
            <a:fld id="{880F35B4-CAC0-4FE2-BF68-BC11F42D37A0}" type="slidenum">
              <a:rPr lang="en-ID" smtClean="0"/>
              <a:t>5</a:t>
            </a:fld>
            <a:endParaRPr lang="en-ID"/>
          </a:p>
        </p:txBody>
      </p:sp>
      <p:pic>
        <p:nvPicPr>
          <p:cNvPr id="6" name="Picture 5">
            <a:extLst>
              <a:ext uri="{FF2B5EF4-FFF2-40B4-BE49-F238E27FC236}">
                <a16:creationId xmlns:a16="http://schemas.microsoft.com/office/drawing/2014/main" id="{06A53B5D-94D3-044D-0D37-8D1544C289EA}"/>
              </a:ext>
            </a:extLst>
          </p:cNvPr>
          <p:cNvPicPr>
            <a:picLocks noChangeAspect="1"/>
          </p:cNvPicPr>
          <p:nvPr/>
        </p:nvPicPr>
        <p:blipFill>
          <a:blip r:embed="rId2"/>
          <a:stretch>
            <a:fillRect/>
          </a:stretch>
        </p:blipFill>
        <p:spPr>
          <a:xfrm>
            <a:off x="419097" y="1371600"/>
            <a:ext cx="11353800" cy="5116582"/>
          </a:xfrm>
          <a:prstGeom prst="rect">
            <a:avLst/>
          </a:prstGeom>
        </p:spPr>
      </p:pic>
    </p:spTree>
    <p:extLst>
      <p:ext uri="{BB962C8B-B14F-4D97-AF65-F5344CB8AC3E}">
        <p14:creationId xmlns:p14="http://schemas.microsoft.com/office/powerpoint/2010/main" val="3154199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0"/>
          <p:cNvSpPr txBox="1">
            <a:spLocks noGrp="1"/>
          </p:cNvSpPr>
          <p:nvPr>
            <p:ph type="title"/>
          </p:nvPr>
        </p:nvSpPr>
        <p:spPr>
          <a:xfrm>
            <a:off x="114201" y="289925"/>
            <a:ext cx="11963597" cy="695256"/>
          </a:xfrm>
          <a:prstGeom prst="rect">
            <a:avLst/>
          </a:prstGeom>
          <a:noFill/>
          <a:ln>
            <a:noFill/>
          </a:ln>
        </p:spPr>
        <p:txBody>
          <a:bodyPr spcFirstLastPara="1" vert="horz" wrap="square" lIns="91425" tIns="45700" rIns="91425" bIns="45700" rtlCol="0" anchor="ctr" anchorCtr="0">
            <a:normAutofit/>
          </a:bodyPr>
          <a:lstStyle/>
          <a:p>
            <a:pPr algn="ctr">
              <a:buSzPts val="3200"/>
            </a:pPr>
            <a:r>
              <a:rPr lang="en-US" sz="3200"/>
              <a:t>Pengertian Internal Audit (wasintern)</a:t>
            </a:r>
            <a:endParaRPr lang="fi-FI">
              <a:latin typeface="Bernard MT Condensed" panose="02050806060905020404" pitchFamily="18" charset="0"/>
            </a:endParaRPr>
          </a:p>
        </p:txBody>
      </p:sp>
      <p:grpSp>
        <p:nvGrpSpPr>
          <p:cNvPr id="11" name="Group 10">
            <a:extLst>
              <a:ext uri="{FF2B5EF4-FFF2-40B4-BE49-F238E27FC236}">
                <a16:creationId xmlns:a16="http://schemas.microsoft.com/office/drawing/2014/main" id="{4061ACFB-9DB6-C6ED-18B3-5CAA2E649704}"/>
              </a:ext>
            </a:extLst>
          </p:cNvPr>
          <p:cNvGrpSpPr/>
          <p:nvPr/>
        </p:nvGrpSpPr>
        <p:grpSpPr>
          <a:xfrm>
            <a:off x="360878" y="4567294"/>
            <a:ext cx="2810162" cy="1676400"/>
            <a:chOff x="998043" y="204967"/>
            <a:chExt cx="841444" cy="841444"/>
          </a:xfrm>
          <a:scene3d>
            <a:camera prst="orthographicFront"/>
            <a:lightRig rig="threePt" dir="t">
              <a:rot lat="0" lon="0" rev="7500000"/>
            </a:lightRig>
          </a:scene3d>
        </p:grpSpPr>
        <p:sp>
          <p:nvSpPr>
            <p:cNvPr id="12" name="Rounded Rectangle 9">
              <a:extLst>
                <a:ext uri="{FF2B5EF4-FFF2-40B4-BE49-F238E27FC236}">
                  <a16:creationId xmlns:a16="http://schemas.microsoft.com/office/drawing/2014/main" id="{45A08198-817C-8FA6-0D12-04A45D3A52D1}"/>
                </a:ext>
              </a:extLst>
            </p:cNvPr>
            <p:cNvSpPr/>
            <p:nvPr/>
          </p:nvSpPr>
          <p:spPr>
            <a:xfrm>
              <a:off x="998043" y="204967"/>
              <a:ext cx="841444" cy="841444"/>
            </a:xfrm>
            <a:prstGeom prst="roundRect">
              <a:avLst/>
            </a:prstGeom>
            <a:solidFill>
              <a:schemeClr val="accent4">
                <a:lumMod val="20000"/>
                <a:lumOff val="8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A571F793-3C75-D691-8808-33E33A88A0C8}"/>
                </a:ext>
              </a:extLst>
            </p:cNvPr>
            <p:cNvSpPr txBox="1"/>
            <p:nvPr/>
          </p:nvSpPr>
          <p:spPr>
            <a:xfrm>
              <a:off x="1039119" y="246043"/>
              <a:ext cx="759292" cy="7592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defTabSz="414887">
                <a:lnSpc>
                  <a:spcPct val="90000"/>
                </a:lnSpc>
                <a:spcBef>
                  <a:spcPct val="0"/>
                </a:spcBef>
                <a:spcAft>
                  <a:spcPct val="35000"/>
                </a:spcAft>
              </a:pPr>
              <a:r>
                <a:rPr lang="en-US" sz="2400" b="1" err="1">
                  <a:solidFill>
                    <a:schemeClr val="tx1"/>
                  </a:solidFill>
                </a:rPr>
                <a:t>Pengawasan</a:t>
              </a:r>
              <a:r>
                <a:rPr lang="en-US" sz="2400" b="1">
                  <a:solidFill>
                    <a:schemeClr val="tx1"/>
                  </a:solidFill>
                </a:rPr>
                <a:t> Intern</a:t>
              </a:r>
            </a:p>
            <a:p>
              <a:pPr algn="ctr" defTabSz="414887">
                <a:lnSpc>
                  <a:spcPct val="90000"/>
                </a:lnSpc>
                <a:spcBef>
                  <a:spcPct val="0"/>
                </a:spcBef>
                <a:spcAft>
                  <a:spcPct val="35000"/>
                </a:spcAft>
              </a:pPr>
              <a:r>
                <a:rPr lang="en-US" sz="1867" b="1">
                  <a:solidFill>
                    <a:schemeClr val="tx1"/>
                  </a:solidFill>
                </a:rPr>
                <a:t>--------------------</a:t>
              </a:r>
            </a:p>
            <a:p>
              <a:pPr algn="ctr" defTabSz="414887">
                <a:lnSpc>
                  <a:spcPct val="90000"/>
                </a:lnSpc>
                <a:spcBef>
                  <a:spcPct val="0"/>
                </a:spcBef>
                <a:spcAft>
                  <a:spcPct val="35000"/>
                </a:spcAft>
              </a:pPr>
              <a:r>
                <a:rPr lang="en-US" sz="1867" b="1">
                  <a:solidFill>
                    <a:schemeClr val="tx1"/>
                  </a:solidFill>
                </a:rPr>
                <a:t>PP 60 </a:t>
              </a:r>
              <a:r>
                <a:rPr lang="en-US" sz="1867" b="1" err="1">
                  <a:solidFill>
                    <a:schemeClr val="tx1"/>
                  </a:solidFill>
                </a:rPr>
                <a:t>Tahun</a:t>
              </a:r>
              <a:r>
                <a:rPr lang="en-US" sz="1867" b="1">
                  <a:solidFill>
                    <a:schemeClr val="tx1"/>
                  </a:solidFill>
                </a:rPr>
                <a:t> 2008 </a:t>
              </a:r>
            </a:p>
          </p:txBody>
        </p:sp>
      </p:grpSp>
      <p:sp>
        <p:nvSpPr>
          <p:cNvPr id="14" name="Rounded Rectangle 7">
            <a:extLst>
              <a:ext uri="{FF2B5EF4-FFF2-40B4-BE49-F238E27FC236}">
                <a16:creationId xmlns:a16="http://schemas.microsoft.com/office/drawing/2014/main" id="{5AF9BEE9-0E74-A7A1-9A19-4E2DD631A3CB}"/>
              </a:ext>
            </a:extLst>
          </p:cNvPr>
          <p:cNvSpPr/>
          <p:nvPr/>
        </p:nvSpPr>
        <p:spPr>
          <a:xfrm>
            <a:off x="3319510" y="4144971"/>
            <a:ext cx="8443145" cy="252104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200">
                <a:solidFill>
                  <a:schemeClr val="tx1"/>
                </a:solidFill>
              </a:rPr>
              <a:t>seluruh proses kegiatan</a:t>
            </a:r>
            <a:r>
              <a:rPr lang="en-US" sz="2200">
                <a:solidFill>
                  <a:schemeClr val="tx1"/>
                </a:solidFill>
              </a:rPr>
              <a:t> </a:t>
            </a:r>
            <a:r>
              <a:rPr lang="id-ID" sz="2200" b="1">
                <a:solidFill>
                  <a:schemeClr val="tx1"/>
                </a:solidFill>
              </a:rPr>
              <a:t>audit, reviu, evaluasi, pemantauan, dan kegiatan</a:t>
            </a:r>
            <a:r>
              <a:rPr lang="en-US" sz="2200" b="1">
                <a:solidFill>
                  <a:schemeClr val="tx1"/>
                </a:solidFill>
              </a:rPr>
              <a:t> </a:t>
            </a:r>
            <a:r>
              <a:rPr lang="id-ID" sz="2200" b="1">
                <a:solidFill>
                  <a:schemeClr val="tx1"/>
                </a:solidFill>
              </a:rPr>
              <a:t>pengawasan lain</a:t>
            </a:r>
            <a:r>
              <a:rPr lang="id-ID" sz="2200">
                <a:solidFill>
                  <a:schemeClr val="tx1"/>
                </a:solidFill>
              </a:rPr>
              <a:t> terhadap penyelenggaraan tugas</a:t>
            </a:r>
            <a:r>
              <a:rPr lang="en-US" sz="2200">
                <a:solidFill>
                  <a:schemeClr val="tx1"/>
                </a:solidFill>
              </a:rPr>
              <a:t> </a:t>
            </a:r>
            <a:r>
              <a:rPr lang="id-ID" sz="2200">
                <a:solidFill>
                  <a:schemeClr val="tx1"/>
                </a:solidFill>
              </a:rPr>
              <a:t>dan fungsi organisasi dalam rangka memberikan</a:t>
            </a:r>
            <a:r>
              <a:rPr lang="en-US" sz="2200">
                <a:solidFill>
                  <a:schemeClr val="tx1"/>
                </a:solidFill>
              </a:rPr>
              <a:t> </a:t>
            </a:r>
            <a:r>
              <a:rPr lang="id-ID" sz="2200">
                <a:solidFill>
                  <a:schemeClr val="tx1"/>
                </a:solidFill>
              </a:rPr>
              <a:t>keyakinan yang memadai bahwa </a:t>
            </a:r>
            <a:r>
              <a:rPr lang="id-ID" sz="2200">
                <a:solidFill>
                  <a:srgbClr val="000099"/>
                </a:solidFill>
              </a:rPr>
              <a:t>kegiatan telah</a:t>
            </a:r>
            <a:r>
              <a:rPr lang="en-US" sz="2200">
                <a:solidFill>
                  <a:srgbClr val="000099"/>
                </a:solidFill>
              </a:rPr>
              <a:t> </a:t>
            </a:r>
            <a:r>
              <a:rPr lang="id-ID" sz="2200">
                <a:solidFill>
                  <a:srgbClr val="000099"/>
                </a:solidFill>
              </a:rPr>
              <a:t>dilaksanakan sesuai dengan tolok ukur</a:t>
            </a:r>
            <a:r>
              <a:rPr lang="id-ID" sz="2200">
                <a:solidFill>
                  <a:schemeClr val="tx1"/>
                </a:solidFill>
              </a:rPr>
              <a:t> yang telah</a:t>
            </a:r>
            <a:r>
              <a:rPr lang="en-US" sz="2200">
                <a:solidFill>
                  <a:schemeClr val="tx1"/>
                </a:solidFill>
              </a:rPr>
              <a:t> </a:t>
            </a:r>
            <a:r>
              <a:rPr lang="id-ID" sz="2200">
                <a:solidFill>
                  <a:schemeClr val="tx1"/>
                </a:solidFill>
              </a:rPr>
              <a:t>ditetapkan secara efektif dan efisien </a:t>
            </a:r>
            <a:r>
              <a:rPr lang="en-US" sz="2200">
                <a:solidFill>
                  <a:schemeClr val="tx1"/>
                </a:solidFill>
              </a:rPr>
              <a:t>untuk kepentingan pimpinan </a:t>
            </a:r>
            <a:r>
              <a:rPr lang="id-ID" sz="2200">
                <a:solidFill>
                  <a:schemeClr val="tx1"/>
                </a:solidFill>
              </a:rPr>
              <a:t>dalam mewujudkan </a:t>
            </a:r>
            <a:r>
              <a:rPr lang="id-ID" sz="2200">
                <a:solidFill>
                  <a:srgbClr val="000099"/>
                </a:solidFill>
              </a:rPr>
              <a:t>tata</a:t>
            </a:r>
            <a:r>
              <a:rPr lang="en-US" sz="2200">
                <a:solidFill>
                  <a:srgbClr val="000099"/>
                </a:solidFill>
              </a:rPr>
              <a:t> </a:t>
            </a:r>
            <a:r>
              <a:rPr lang="id-ID" sz="2200">
                <a:solidFill>
                  <a:srgbClr val="000099"/>
                </a:solidFill>
              </a:rPr>
              <a:t>kepemerintahan yang baik.</a:t>
            </a:r>
          </a:p>
        </p:txBody>
      </p:sp>
      <p:sp>
        <p:nvSpPr>
          <p:cNvPr id="15" name="Rectangle: Rounded Corners 14">
            <a:extLst>
              <a:ext uri="{FF2B5EF4-FFF2-40B4-BE49-F238E27FC236}">
                <a16:creationId xmlns:a16="http://schemas.microsoft.com/office/drawing/2014/main" id="{E72A7659-44A8-7E60-BFD3-46E40BB7F082}"/>
              </a:ext>
            </a:extLst>
          </p:cNvPr>
          <p:cNvSpPr/>
          <p:nvPr/>
        </p:nvSpPr>
        <p:spPr>
          <a:xfrm>
            <a:off x="3319510" y="1346837"/>
            <a:ext cx="8437501" cy="237165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D" sz="2200" b="0" i="0">
                <a:solidFill>
                  <a:srgbClr val="000000"/>
                </a:solidFill>
                <a:effectLst/>
                <a:latin typeface="minion-pro-condensed"/>
              </a:rPr>
              <a:t>aktivitas asurans dan konsultansi yang independen dan objektif, yang dirancang untuk memberi nilai tambah dan meningkatkan operasi organisasi. Audit internal membantu organisasi mencapai tujuannya melalui pendekatan yang sistematis dan teratur dalam mengevaluasi dan meningkatkan keefektifan proses manajemen risiko, pengendalian dan tata kelola</a:t>
            </a:r>
            <a:endParaRPr lang="en-ID" sz="2200"/>
          </a:p>
        </p:txBody>
      </p:sp>
      <p:grpSp>
        <p:nvGrpSpPr>
          <p:cNvPr id="16" name="Group 15">
            <a:extLst>
              <a:ext uri="{FF2B5EF4-FFF2-40B4-BE49-F238E27FC236}">
                <a16:creationId xmlns:a16="http://schemas.microsoft.com/office/drawing/2014/main" id="{1402F18B-0010-4FD4-426F-6B2E2FF5884D}"/>
              </a:ext>
            </a:extLst>
          </p:cNvPr>
          <p:cNvGrpSpPr/>
          <p:nvPr/>
        </p:nvGrpSpPr>
        <p:grpSpPr>
          <a:xfrm>
            <a:off x="355234" y="1694465"/>
            <a:ext cx="2810162" cy="1676400"/>
            <a:chOff x="998043" y="204967"/>
            <a:chExt cx="841444" cy="841444"/>
          </a:xfrm>
          <a:solidFill>
            <a:schemeClr val="accent1">
              <a:lumMod val="60000"/>
              <a:lumOff val="40000"/>
            </a:schemeClr>
          </a:solidFill>
          <a:scene3d>
            <a:camera prst="orthographicFront"/>
            <a:lightRig rig="threePt" dir="t">
              <a:rot lat="0" lon="0" rev="7500000"/>
            </a:lightRig>
          </a:scene3d>
        </p:grpSpPr>
        <p:sp>
          <p:nvSpPr>
            <p:cNvPr id="17" name="Rounded Rectangle 9">
              <a:extLst>
                <a:ext uri="{FF2B5EF4-FFF2-40B4-BE49-F238E27FC236}">
                  <a16:creationId xmlns:a16="http://schemas.microsoft.com/office/drawing/2014/main" id="{ED4670E5-C37A-E368-1887-130792869643}"/>
                </a:ext>
              </a:extLst>
            </p:cNvPr>
            <p:cNvSpPr/>
            <p:nvPr/>
          </p:nvSpPr>
          <p:spPr>
            <a:xfrm>
              <a:off x="998043" y="204967"/>
              <a:ext cx="841444" cy="841444"/>
            </a:xfrm>
            <a:prstGeom prst="roundRect">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B0694EFA-47BB-9254-CD51-D59F1E795EF3}"/>
                </a:ext>
              </a:extLst>
            </p:cNvPr>
            <p:cNvSpPr txBox="1"/>
            <p:nvPr/>
          </p:nvSpPr>
          <p:spPr>
            <a:xfrm>
              <a:off x="1039119" y="246043"/>
              <a:ext cx="759292" cy="75929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defTabSz="414887">
                <a:lnSpc>
                  <a:spcPct val="90000"/>
                </a:lnSpc>
                <a:spcBef>
                  <a:spcPct val="0"/>
                </a:spcBef>
                <a:spcAft>
                  <a:spcPct val="35000"/>
                </a:spcAft>
              </a:pPr>
              <a:r>
                <a:rPr lang="en-US" sz="2400" b="1">
                  <a:solidFill>
                    <a:schemeClr val="tx1"/>
                  </a:solidFill>
                </a:rPr>
                <a:t>Internal Audit</a:t>
              </a:r>
            </a:p>
            <a:p>
              <a:pPr algn="ctr" defTabSz="414887">
                <a:lnSpc>
                  <a:spcPct val="90000"/>
                </a:lnSpc>
                <a:spcBef>
                  <a:spcPct val="0"/>
                </a:spcBef>
                <a:spcAft>
                  <a:spcPct val="35000"/>
                </a:spcAft>
              </a:pPr>
              <a:r>
                <a:rPr lang="en-US" sz="1867" b="1">
                  <a:solidFill>
                    <a:schemeClr val="tx1"/>
                  </a:solidFill>
                </a:rPr>
                <a:t>--------------------</a:t>
              </a:r>
            </a:p>
            <a:p>
              <a:pPr algn="ctr" defTabSz="414887">
                <a:lnSpc>
                  <a:spcPct val="90000"/>
                </a:lnSpc>
                <a:spcBef>
                  <a:spcPct val="0"/>
                </a:spcBef>
                <a:spcAft>
                  <a:spcPct val="35000"/>
                </a:spcAft>
              </a:pPr>
              <a:r>
                <a:rPr lang="en-US" sz="1867" b="1">
                  <a:solidFill>
                    <a:schemeClr val="tx1"/>
                  </a:solidFill>
                </a:rPr>
                <a:t>The IIA</a:t>
              </a:r>
            </a:p>
          </p:txBody>
        </p:sp>
      </p:grpSp>
      <p:grpSp>
        <p:nvGrpSpPr>
          <p:cNvPr id="22" name="Group 2">
            <a:extLst>
              <a:ext uri="{FF2B5EF4-FFF2-40B4-BE49-F238E27FC236}">
                <a16:creationId xmlns:a16="http://schemas.microsoft.com/office/drawing/2014/main" id="{13B0D2AE-60AE-0B4F-43A8-70B023EDE8B6}"/>
              </a:ext>
            </a:extLst>
          </p:cNvPr>
          <p:cNvGrpSpPr>
            <a:grpSpLocks/>
          </p:cNvGrpSpPr>
          <p:nvPr/>
        </p:nvGrpSpPr>
        <p:grpSpPr bwMode="auto">
          <a:xfrm>
            <a:off x="1168400" y="3484187"/>
            <a:ext cx="1219200" cy="978025"/>
            <a:chOff x="2027" y="1092"/>
            <a:chExt cx="2275" cy="2754"/>
          </a:xfrm>
        </p:grpSpPr>
        <p:sp>
          <p:nvSpPr>
            <p:cNvPr id="23" name="Freeform 3">
              <a:extLst>
                <a:ext uri="{FF2B5EF4-FFF2-40B4-BE49-F238E27FC236}">
                  <a16:creationId xmlns:a16="http://schemas.microsoft.com/office/drawing/2014/main" id="{5DAAAD1E-20F5-C57E-ED07-1D684A8AD4D7}"/>
                </a:ext>
              </a:extLst>
            </p:cNvPr>
            <p:cNvSpPr>
              <a:spLocks/>
            </p:cNvSpPr>
            <p:nvPr/>
          </p:nvSpPr>
          <p:spPr bwMode="auto">
            <a:xfrm>
              <a:off x="2027" y="1092"/>
              <a:ext cx="2275" cy="2754"/>
            </a:xfrm>
            <a:custGeom>
              <a:avLst/>
              <a:gdLst>
                <a:gd name="T0" fmla="*/ 142 w 4550"/>
                <a:gd name="T1" fmla="*/ 8 h 5509"/>
                <a:gd name="T2" fmla="*/ 149 w 4550"/>
                <a:gd name="T3" fmla="*/ 18 h 5509"/>
                <a:gd name="T4" fmla="*/ 146 w 4550"/>
                <a:gd name="T5" fmla="*/ 29 h 5509"/>
                <a:gd name="T6" fmla="*/ 146 w 4550"/>
                <a:gd name="T7" fmla="*/ 42 h 5509"/>
                <a:gd name="T8" fmla="*/ 144 w 4550"/>
                <a:gd name="T9" fmla="*/ 51 h 5509"/>
                <a:gd name="T10" fmla="*/ 149 w 4550"/>
                <a:gd name="T11" fmla="*/ 65 h 5509"/>
                <a:gd name="T12" fmla="*/ 147 w 4550"/>
                <a:gd name="T13" fmla="*/ 70 h 5509"/>
                <a:gd name="T14" fmla="*/ 140 w 4550"/>
                <a:gd name="T15" fmla="*/ 93 h 5509"/>
                <a:gd name="T16" fmla="*/ 130 w 4550"/>
                <a:gd name="T17" fmla="*/ 97 h 5509"/>
                <a:gd name="T18" fmla="*/ 134 w 4550"/>
                <a:gd name="T19" fmla="*/ 100 h 5509"/>
                <a:gd name="T20" fmla="*/ 144 w 4550"/>
                <a:gd name="T21" fmla="*/ 98 h 5509"/>
                <a:gd name="T22" fmla="*/ 159 w 4550"/>
                <a:gd name="T23" fmla="*/ 124 h 5509"/>
                <a:gd name="T24" fmla="*/ 165 w 4550"/>
                <a:gd name="T25" fmla="*/ 136 h 5509"/>
                <a:gd name="T26" fmla="*/ 181 w 4550"/>
                <a:gd name="T27" fmla="*/ 135 h 5509"/>
                <a:gd name="T28" fmla="*/ 177 w 4550"/>
                <a:gd name="T29" fmla="*/ 138 h 5509"/>
                <a:gd name="T30" fmla="*/ 165 w 4550"/>
                <a:gd name="T31" fmla="*/ 142 h 5509"/>
                <a:gd name="T32" fmla="*/ 170 w 4550"/>
                <a:gd name="T33" fmla="*/ 158 h 5509"/>
                <a:gd name="T34" fmla="*/ 165 w 4550"/>
                <a:gd name="T35" fmla="*/ 165 h 5509"/>
                <a:gd name="T36" fmla="*/ 189 w 4550"/>
                <a:gd name="T37" fmla="*/ 158 h 5509"/>
                <a:gd name="T38" fmla="*/ 197 w 4550"/>
                <a:gd name="T39" fmla="*/ 157 h 5509"/>
                <a:gd name="T40" fmla="*/ 210 w 4550"/>
                <a:gd name="T41" fmla="*/ 152 h 5509"/>
                <a:gd name="T42" fmla="*/ 219 w 4550"/>
                <a:gd name="T43" fmla="*/ 146 h 5509"/>
                <a:gd name="T44" fmla="*/ 229 w 4550"/>
                <a:gd name="T45" fmla="*/ 153 h 5509"/>
                <a:gd name="T46" fmla="*/ 243 w 4550"/>
                <a:gd name="T47" fmla="*/ 152 h 5509"/>
                <a:gd name="T48" fmla="*/ 265 w 4550"/>
                <a:gd name="T49" fmla="*/ 168 h 5509"/>
                <a:gd name="T50" fmla="*/ 272 w 4550"/>
                <a:gd name="T51" fmla="*/ 191 h 5509"/>
                <a:gd name="T52" fmla="*/ 280 w 4550"/>
                <a:gd name="T53" fmla="*/ 216 h 5509"/>
                <a:gd name="T54" fmla="*/ 284 w 4550"/>
                <a:gd name="T55" fmla="*/ 233 h 5509"/>
                <a:gd name="T56" fmla="*/ 276 w 4550"/>
                <a:gd name="T57" fmla="*/ 230 h 5509"/>
                <a:gd name="T58" fmla="*/ 258 w 4550"/>
                <a:gd name="T59" fmla="*/ 217 h 5509"/>
                <a:gd name="T60" fmla="*/ 255 w 4550"/>
                <a:gd name="T61" fmla="*/ 199 h 5509"/>
                <a:gd name="T62" fmla="*/ 242 w 4550"/>
                <a:gd name="T63" fmla="*/ 195 h 5509"/>
                <a:gd name="T64" fmla="*/ 212 w 4550"/>
                <a:gd name="T65" fmla="*/ 227 h 5509"/>
                <a:gd name="T66" fmla="*/ 192 w 4550"/>
                <a:gd name="T67" fmla="*/ 211 h 5509"/>
                <a:gd name="T68" fmla="*/ 187 w 4550"/>
                <a:gd name="T69" fmla="*/ 216 h 5509"/>
                <a:gd name="T70" fmla="*/ 187 w 4550"/>
                <a:gd name="T71" fmla="*/ 255 h 5509"/>
                <a:gd name="T72" fmla="*/ 184 w 4550"/>
                <a:gd name="T73" fmla="*/ 270 h 5509"/>
                <a:gd name="T74" fmla="*/ 170 w 4550"/>
                <a:gd name="T75" fmla="*/ 295 h 5509"/>
                <a:gd name="T76" fmla="*/ 160 w 4550"/>
                <a:gd name="T77" fmla="*/ 329 h 5509"/>
                <a:gd name="T78" fmla="*/ 146 w 4550"/>
                <a:gd name="T79" fmla="*/ 335 h 5509"/>
                <a:gd name="T80" fmla="*/ 140 w 4550"/>
                <a:gd name="T81" fmla="*/ 341 h 5509"/>
                <a:gd name="T82" fmla="*/ 123 w 4550"/>
                <a:gd name="T83" fmla="*/ 344 h 5509"/>
                <a:gd name="T84" fmla="*/ 82 w 4550"/>
                <a:gd name="T85" fmla="*/ 341 h 5509"/>
                <a:gd name="T86" fmla="*/ 59 w 4550"/>
                <a:gd name="T87" fmla="*/ 330 h 5509"/>
                <a:gd name="T88" fmla="*/ 39 w 4550"/>
                <a:gd name="T89" fmla="*/ 299 h 5509"/>
                <a:gd name="T90" fmla="*/ 34 w 4550"/>
                <a:gd name="T91" fmla="*/ 291 h 5509"/>
                <a:gd name="T92" fmla="*/ 18 w 4550"/>
                <a:gd name="T93" fmla="*/ 280 h 5509"/>
                <a:gd name="T94" fmla="*/ 18 w 4550"/>
                <a:gd name="T95" fmla="*/ 239 h 5509"/>
                <a:gd name="T96" fmla="*/ 12 w 4550"/>
                <a:gd name="T97" fmla="*/ 201 h 5509"/>
                <a:gd name="T98" fmla="*/ 0 w 4550"/>
                <a:gd name="T99" fmla="*/ 139 h 5509"/>
                <a:gd name="T100" fmla="*/ 5 w 4550"/>
                <a:gd name="T101" fmla="*/ 129 h 5509"/>
                <a:gd name="T102" fmla="*/ 19 w 4550"/>
                <a:gd name="T103" fmla="*/ 122 h 5509"/>
                <a:gd name="T104" fmla="*/ 28 w 4550"/>
                <a:gd name="T105" fmla="*/ 112 h 5509"/>
                <a:gd name="T106" fmla="*/ 41 w 4550"/>
                <a:gd name="T107" fmla="*/ 97 h 5509"/>
                <a:gd name="T108" fmla="*/ 59 w 4550"/>
                <a:gd name="T109" fmla="*/ 89 h 5509"/>
                <a:gd name="T110" fmla="*/ 74 w 4550"/>
                <a:gd name="T111" fmla="*/ 82 h 5509"/>
                <a:gd name="T112" fmla="*/ 75 w 4550"/>
                <a:gd name="T113" fmla="*/ 76 h 5509"/>
                <a:gd name="T114" fmla="*/ 72 w 4550"/>
                <a:gd name="T115" fmla="*/ 68 h 5509"/>
                <a:gd name="T116" fmla="*/ 69 w 4550"/>
                <a:gd name="T117" fmla="*/ 62 h 5509"/>
                <a:gd name="T118" fmla="*/ 63 w 4550"/>
                <a:gd name="T119" fmla="*/ 42 h 5509"/>
                <a:gd name="T120" fmla="*/ 69 w 4550"/>
                <a:gd name="T121" fmla="*/ 19 h 5509"/>
                <a:gd name="T122" fmla="*/ 103 w 4550"/>
                <a:gd name="T123" fmla="*/ 0 h 55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50"/>
                <a:gd name="T187" fmla="*/ 0 h 5509"/>
                <a:gd name="T188" fmla="*/ 4550 w 4550"/>
                <a:gd name="T189" fmla="*/ 5509 h 55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50" h="5509">
                  <a:moveTo>
                    <a:pt x="1806" y="26"/>
                  </a:moveTo>
                  <a:lnTo>
                    <a:pt x="1876" y="16"/>
                  </a:lnTo>
                  <a:lnTo>
                    <a:pt x="1948" y="14"/>
                  </a:lnTo>
                  <a:lnTo>
                    <a:pt x="2017" y="18"/>
                  </a:lnTo>
                  <a:lnTo>
                    <a:pt x="2085" y="31"/>
                  </a:lnTo>
                  <a:lnTo>
                    <a:pt x="2147" y="53"/>
                  </a:lnTo>
                  <a:lnTo>
                    <a:pt x="2207" y="86"/>
                  </a:lnTo>
                  <a:lnTo>
                    <a:pt x="2262" y="128"/>
                  </a:lnTo>
                  <a:lnTo>
                    <a:pt x="2312" y="187"/>
                  </a:lnTo>
                  <a:lnTo>
                    <a:pt x="2312" y="208"/>
                  </a:lnTo>
                  <a:lnTo>
                    <a:pt x="2324" y="227"/>
                  </a:lnTo>
                  <a:lnTo>
                    <a:pt x="2341" y="241"/>
                  </a:lnTo>
                  <a:lnTo>
                    <a:pt x="2361" y="256"/>
                  </a:lnTo>
                  <a:lnTo>
                    <a:pt x="2376" y="268"/>
                  </a:lnTo>
                  <a:lnTo>
                    <a:pt x="2386" y="285"/>
                  </a:lnTo>
                  <a:lnTo>
                    <a:pt x="2384" y="303"/>
                  </a:lnTo>
                  <a:lnTo>
                    <a:pt x="2370" y="326"/>
                  </a:lnTo>
                  <a:lnTo>
                    <a:pt x="2370" y="348"/>
                  </a:lnTo>
                  <a:lnTo>
                    <a:pt x="2370" y="371"/>
                  </a:lnTo>
                  <a:lnTo>
                    <a:pt x="2368" y="394"/>
                  </a:lnTo>
                  <a:lnTo>
                    <a:pt x="2368" y="417"/>
                  </a:lnTo>
                  <a:lnTo>
                    <a:pt x="2363" y="439"/>
                  </a:lnTo>
                  <a:lnTo>
                    <a:pt x="2357" y="460"/>
                  </a:lnTo>
                  <a:lnTo>
                    <a:pt x="2347" y="477"/>
                  </a:lnTo>
                  <a:lnTo>
                    <a:pt x="2333" y="497"/>
                  </a:lnTo>
                  <a:lnTo>
                    <a:pt x="2347" y="516"/>
                  </a:lnTo>
                  <a:lnTo>
                    <a:pt x="2357" y="541"/>
                  </a:lnTo>
                  <a:lnTo>
                    <a:pt x="2357" y="567"/>
                  </a:lnTo>
                  <a:lnTo>
                    <a:pt x="2357" y="596"/>
                  </a:lnTo>
                  <a:lnTo>
                    <a:pt x="2353" y="623"/>
                  </a:lnTo>
                  <a:lnTo>
                    <a:pt x="2351" y="652"/>
                  </a:lnTo>
                  <a:lnTo>
                    <a:pt x="2351" y="679"/>
                  </a:lnTo>
                  <a:lnTo>
                    <a:pt x="2359" y="704"/>
                  </a:lnTo>
                  <a:lnTo>
                    <a:pt x="2355" y="729"/>
                  </a:lnTo>
                  <a:lnTo>
                    <a:pt x="2351" y="749"/>
                  </a:lnTo>
                  <a:lnTo>
                    <a:pt x="2343" y="764"/>
                  </a:lnTo>
                  <a:lnTo>
                    <a:pt x="2337" y="780"/>
                  </a:lnTo>
                  <a:lnTo>
                    <a:pt x="2328" y="791"/>
                  </a:lnTo>
                  <a:lnTo>
                    <a:pt x="2320" y="807"/>
                  </a:lnTo>
                  <a:lnTo>
                    <a:pt x="2314" y="824"/>
                  </a:lnTo>
                  <a:lnTo>
                    <a:pt x="2312" y="850"/>
                  </a:lnTo>
                  <a:lnTo>
                    <a:pt x="2312" y="869"/>
                  </a:lnTo>
                  <a:lnTo>
                    <a:pt x="2318" y="896"/>
                  </a:lnTo>
                  <a:lnTo>
                    <a:pt x="2328" y="925"/>
                  </a:lnTo>
                  <a:lnTo>
                    <a:pt x="2343" y="956"/>
                  </a:lnTo>
                  <a:lnTo>
                    <a:pt x="2357" y="985"/>
                  </a:lnTo>
                  <a:lnTo>
                    <a:pt x="2374" y="1016"/>
                  </a:lnTo>
                  <a:lnTo>
                    <a:pt x="2390" y="1044"/>
                  </a:lnTo>
                  <a:lnTo>
                    <a:pt x="2405" y="1067"/>
                  </a:lnTo>
                  <a:lnTo>
                    <a:pt x="2401" y="1076"/>
                  </a:lnTo>
                  <a:lnTo>
                    <a:pt x="2399" y="1088"/>
                  </a:lnTo>
                  <a:lnTo>
                    <a:pt x="2394" y="1098"/>
                  </a:lnTo>
                  <a:lnTo>
                    <a:pt x="2388" y="1109"/>
                  </a:lnTo>
                  <a:lnTo>
                    <a:pt x="2380" y="1115"/>
                  </a:lnTo>
                  <a:lnTo>
                    <a:pt x="2370" y="1123"/>
                  </a:lnTo>
                  <a:lnTo>
                    <a:pt x="2359" y="1129"/>
                  </a:lnTo>
                  <a:lnTo>
                    <a:pt x="2349" y="1133"/>
                  </a:lnTo>
                  <a:lnTo>
                    <a:pt x="2343" y="1185"/>
                  </a:lnTo>
                  <a:lnTo>
                    <a:pt x="2339" y="1243"/>
                  </a:lnTo>
                  <a:lnTo>
                    <a:pt x="2332" y="1301"/>
                  </a:lnTo>
                  <a:lnTo>
                    <a:pt x="2322" y="1360"/>
                  </a:lnTo>
                  <a:lnTo>
                    <a:pt x="2302" y="1412"/>
                  </a:lnTo>
                  <a:lnTo>
                    <a:pt x="2273" y="1462"/>
                  </a:lnTo>
                  <a:lnTo>
                    <a:pt x="2233" y="1501"/>
                  </a:lnTo>
                  <a:lnTo>
                    <a:pt x="2178" y="1532"/>
                  </a:lnTo>
                  <a:lnTo>
                    <a:pt x="2163" y="1538"/>
                  </a:lnTo>
                  <a:lnTo>
                    <a:pt x="2147" y="1544"/>
                  </a:lnTo>
                  <a:lnTo>
                    <a:pt x="2132" y="1546"/>
                  </a:lnTo>
                  <a:lnTo>
                    <a:pt x="2116" y="1550"/>
                  </a:lnTo>
                  <a:lnTo>
                    <a:pt x="2099" y="1550"/>
                  </a:lnTo>
                  <a:lnTo>
                    <a:pt x="2085" y="1552"/>
                  </a:lnTo>
                  <a:lnTo>
                    <a:pt x="2072" y="1552"/>
                  </a:lnTo>
                  <a:lnTo>
                    <a:pt x="2060" y="1552"/>
                  </a:lnTo>
                  <a:lnTo>
                    <a:pt x="2044" y="1563"/>
                  </a:lnTo>
                  <a:lnTo>
                    <a:pt x="2062" y="1563"/>
                  </a:lnTo>
                  <a:lnTo>
                    <a:pt x="2081" y="1571"/>
                  </a:lnTo>
                  <a:lnTo>
                    <a:pt x="2097" y="1579"/>
                  </a:lnTo>
                  <a:lnTo>
                    <a:pt x="2112" y="1590"/>
                  </a:lnTo>
                  <a:lnTo>
                    <a:pt x="2126" y="1602"/>
                  </a:lnTo>
                  <a:lnTo>
                    <a:pt x="2141" y="1614"/>
                  </a:lnTo>
                  <a:lnTo>
                    <a:pt x="2159" y="1621"/>
                  </a:lnTo>
                  <a:lnTo>
                    <a:pt x="2178" y="1631"/>
                  </a:lnTo>
                  <a:lnTo>
                    <a:pt x="2200" y="1621"/>
                  </a:lnTo>
                  <a:lnTo>
                    <a:pt x="2223" y="1612"/>
                  </a:lnTo>
                  <a:lnTo>
                    <a:pt x="2244" y="1600"/>
                  </a:lnTo>
                  <a:lnTo>
                    <a:pt x="2268" y="1592"/>
                  </a:lnTo>
                  <a:lnTo>
                    <a:pt x="2291" y="1583"/>
                  </a:lnTo>
                  <a:lnTo>
                    <a:pt x="2316" y="1579"/>
                  </a:lnTo>
                  <a:lnTo>
                    <a:pt x="2341" y="1575"/>
                  </a:lnTo>
                  <a:lnTo>
                    <a:pt x="2370" y="1579"/>
                  </a:lnTo>
                  <a:lnTo>
                    <a:pt x="2417" y="1639"/>
                  </a:lnTo>
                  <a:lnTo>
                    <a:pt x="2454" y="1705"/>
                  </a:lnTo>
                  <a:lnTo>
                    <a:pt x="2485" y="1774"/>
                  </a:lnTo>
                  <a:lnTo>
                    <a:pt x="2512" y="1848"/>
                  </a:lnTo>
                  <a:lnTo>
                    <a:pt x="2535" y="1922"/>
                  </a:lnTo>
                  <a:lnTo>
                    <a:pt x="2558" y="1995"/>
                  </a:lnTo>
                  <a:lnTo>
                    <a:pt x="2586" y="2067"/>
                  </a:lnTo>
                  <a:lnTo>
                    <a:pt x="2619" y="2137"/>
                  </a:lnTo>
                  <a:lnTo>
                    <a:pt x="2620" y="2147"/>
                  </a:lnTo>
                  <a:lnTo>
                    <a:pt x="2620" y="2158"/>
                  </a:lnTo>
                  <a:lnTo>
                    <a:pt x="2615" y="2168"/>
                  </a:lnTo>
                  <a:lnTo>
                    <a:pt x="2609" y="2178"/>
                  </a:lnTo>
                  <a:lnTo>
                    <a:pt x="2619" y="2189"/>
                  </a:lnTo>
                  <a:lnTo>
                    <a:pt x="2646" y="2184"/>
                  </a:lnTo>
                  <a:lnTo>
                    <a:pt x="2671" y="2178"/>
                  </a:lnTo>
                  <a:lnTo>
                    <a:pt x="2696" y="2170"/>
                  </a:lnTo>
                  <a:lnTo>
                    <a:pt x="2721" y="2164"/>
                  </a:lnTo>
                  <a:lnTo>
                    <a:pt x="2745" y="2158"/>
                  </a:lnTo>
                  <a:lnTo>
                    <a:pt x="2770" y="2156"/>
                  </a:lnTo>
                  <a:lnTo>
                    <a:pt x="2797" y="2158"/>
                  </a:lnTo>
                  <a:lnTo>
                    <a:pt x="2826" y="2168"/>
                  </a:lnTo>
                  <a:lnTo>
                    <a:pt x="2908" y="2168"/>
                  </a:lnTo>
                  <a:lnTo>
                    <a:pt x="2906" y="2180"/>
                  </a:lnTo>
                  <a:lnTo>
                    <a:pt x="2900" y="2187"/>
                  </a:lnTo>
                  <a:lnTo>
                    <a:pt x="2892" y="2189"/>
                  </a:lnTo>
                  <a:lnTo>
                    <a:pt x="2882" y="2191"/>
                  </a:lnTo>
                  <a:lnTo>
                    <a:pt x="2869" y="2191"/>
                  </a:lnTo>
                  <a:lnTo>
                    <a:pt x="2859" y="2193"/>
                  </a:lnTo>
                  <a:lnTo>
                    <a:pt x="2847" y="2197"/>
                  </a:lnTo>
                  <a:lnTo>
                    <a:pt x="2842" y="2209"/>
                  </a:lnTo>
                  <a:lnTo>
                    <a:pt x="2818" y="2222"/>
                  </a:lnTo>
                  <a:lnTo>
                    <a:pt x="2795" y="2236"/>
                  </a:lnTo>
                  <a:lnTo>
                    <a:pt x="2770" y="2246"/>
                  </a:lnTo>
                  <a:lnTo>
                    <a:pt x="2745" y="2255"/>
                  </a:lnTo>
                  <a:lnTo>
                    <a:pt x="2717" y="2261"/>
                  </a:lnTo>
                  <a:lnTo>
                    <a:pt x="2694" y="2269"/>
                  </a:lnTo>
                  <a:lnTo>
                    <a:pt x="2667" y="2273"/>
                  </a:lnTo>
                  <a:lnTo>
                    <a:pt x="2644" y="2277"/>
                  </a:lnTo>
                  <a:lnTo>
                    <a:pt x="2644" y="2308"/>
                  </a:lnTo>
                  <a:lnTo>
                    <a:pt x="2648" y="2343"/>
                  </a:lnTo>
                  <a:lnTo>
                    <a:pt x="2653" y="2376"/>
                  </a:lnTo>
                  <a:lnTo>
                    <a:pt x="2661" y="2410"/>
                  </a:lnTo>
                  <a:lnTo>
                    <a:pt x="2669" y="2441"/>
                  </a:lnTo>
                  <a:lnTo>
                    <a:pt x="2683" y="2472"/>
                  </a:lnTo>
                  <a:lnTo>
                    <a:pt x="2698" y="2502"/>
                  </a:lnTo>
                  <a:lnTo>
                    <a:pt x="2721" y="2531"/>
                  </a:lnTo>
                  <a:lnTo>
                    <a:pt x="2706" y="2540"/>
                  </a:lnTo>
                  <a:lnTo>
                    <a:pt x="2696" y="2554"/>
                  </a:lnTo>
                  <a:lnTo>
                    <a:pt x="2688" y="2571"/>
                  </a:lnTo>
                  <a:lnTo>
                    <a:pt x="2684" y="2589"/>
                  </a:lnTo>
                  <a:lnTo>
                    <a:pt x="2679" y="2604"/>
                  </a:lnTo>
                  <a:lnTo>
                    <a:pt x="2673" y="2620"/>
                  </a:lnTo>
                  <a:lnTo>
                    <a:pt x="2663" y="2631"/>
                  </a:lnTo>
                  <a:lnTo>
                    <a:pt x="2650" y="2643"/>
                  </a:lnTo>
                  <a:lnTo>
                    <a:pt x="2686" y="2829"/>
                  </a:lnTo>
                  <a:lnTo>
                    <a:pt x="2721" y="2845"/>
                  </a:lnTo>
                  <a:lnTo>
                    <a:pt x="3001" y="2577"/>
                  </a:lnTo>
                  <a:lnTo>
                    <a:pt x="3004" y="2566"/>
                  </a:lnTo>
                  <a:lnTo>
                    <a:pt x="3010" y="2554"/>
                  </a:lnTo>
                  <a:lnTo>
                    <a:pt x="3016" y="2544"/>
                  </a:lnTo>
                  <a:lnTo>
                    <a:pt x="3026" y="2536"/>
                  </a:lnTo>
                  <a:lnTo>
                    <a:pt x="3034" y="2529"/>
                  </a:lnTo>
                  <a:lnTo>
                    <a:pt x="3045" y="2523"/>
                  </a:lnTo>
                  <a:lnTo>
                    <a:pt x="3057" y="2517"/>
                  </a:lnTo>
                  <a:lnTo>
                    <a:pt x="3068" y="2515"/>
                  </a:lnTo>
                  <a:lnTo>
                    <a:pt x="3088" y="2511"/>
                  </a:lnTo>
                  <a:lnTo>
                    <a:pt x="3107" y="2511"/>
                  </a:lnTo>
                  <a:lnTo>
                    <a:pt x="3125" y="2515"/>
                  </a:lnTo>
                  <a:lnTo>
                    <a:pt x="3144" y="2521"/>
                  </a:lnTo>
                  <a:lnTo>
                    <a:pt x="3160" y="2527"/>
                  </a:lnTo>
                  <a:lnTo>
                    <a:pt x="3175" y="2538"/>
                  </a:lnTo>
                  <a:lnTo>
                    <a:pt x="3191" y="2550"/>
                  </a:lnTo>
                  <a:lnTo>
                    <a:pt x="3208" y="2562"/>
                  </a:lnTo>
                  <a:lnTo>
                    <a:pt x="3239" y="2538"/>
                  </a:lnTo>
                  <a:lnTo>
                    <a:pt x="3272" y="2517"/>
                  </a:lnTo>
                  <a:lnTo>
                    <a:pt x="3307" y="2494"/>
                  </a:lnTo>
                  <a:lnTo>
                    <a:pt x="3342" y="2472"/>
                  </a:lnTo>
                  <a:lnTo>
                    <a:pt x="3373" y="2447"/>
                  </a:lnTo>
                  <a:lnTo>
                    <a:pt x="3404" y="2422"/>
                  </a:lnTo>
                  <a:lnTo>
                    <a:pt x="3429" y="2391"/>
                  </a:lnTo>
                  <a:lnTo>
                    <a:pt x="3451" y="2360"/>
                  </a:lnTo>
                  <a:lnTo>
                    <a:pt x="3460" y="2346"/>
                  </a:lnTo>
                  <a:lnTo>
                    <a:pt x="3474" y="2341"/>
                  </a:lnTo>
                  <a:lnTo>
                    <a:pt x="3487" y="2337"/>
                  </a:lnTo>
                  <a:lnTo>
                    <a:pt x="3503" y="2337"/>
                  </a:lnTo>
                  <a:lnTo>
                    <a:pt x="3516" y="2337"/>
                  </a:lnTo>
                  <a:lnTo>
                    <a:pt x="3530" y="2341"/>
                  </a:lnTo>
                  <a:lnTo>
                    <a:pt x="3542" y="2343"/>
                  </a:lnTo>
                  <a:lnTo>
                    <a:pt x="3555" y="2344"/>
                  </a:lnTo>
                  <a:lnTo>
                    <a:pt x="3577" y="2360"/>
                  </a:lnTo>
                  <a:lnTo>
                    <a:pt x="3600" y="2383"/>
                  </a:lnTo>
                  <a:lnTo>
                    <a:pt x="3621" y="2408"/>
                  </a:lnTo>
                  <a:lnTo>
                    <a:pt x="3644" y="2434"/>
                  </a:lnTo>
                  <a:lnTo>
                    <a:pt x="3668" y="2451"/>
                  </a:lnTo>
                  <a:lnTo>
                    <a:pt x="3695" y="2461"/>
                  </a:lnTo>
                  <a:lnTo>
                    <a:pt x="3722" y="2455"/>
                  </a:lnTo>
                  <a:lnTo>
                    <a:pt x="3757" y="2432"/>
                  </a:lnTo>
                  <a:lnTo>
                    <a:pt x="3784" y="2410"/>
                  </a:lnTo>
                  <a:lnTo>
                    <a:pt x="3813" y="2405"/>
                  </a:lnTo>
                  <a:lnTo>
                    <a:pt x="3842" y="2408"/>
                  </a:lnTo>
                  <a:lnTo>
                    <a:pt x="3871" y="2424"/>
                  </a:lnTo>
                  <a:lnTo>
                    <a:pt x="3899" y="2441"/>
                  </a:lnTo>
                  <a:lnTo>
                    <a:pt x="3926" y="2465"/>
                  </a:lnTo>
                  <a:lnTo>
                    <a:pt x="3953" y="2484"/>
                  </a:lnTo>
                  <a:lnTo>
                    <a:pt x="3980" y="2500"/>
                  </a:lnTo>
                  <a:lnTo>
                    <a:pt x="4028" y="2536"/>
                  </a:lnTo>
                  <a:lnTo>
                    <a:pt x="4083" y="2573"/>
                  </a:lnTo>
                  <a:lnTo>
                    <a:pt x="4135" y="2612"/>
                  </a:lnTo>
                  <a:lnTo>
                    <a:pt x="4189" y="2653"/>
                  </a:lnTo>
                  <a:lnTo>
                    <a:pt x="4236" y="2695"/>
                  </a:lnTo>
                  <a:lnTo>
                    <a:pt x="4277" y="2744"/>
                  </a:lnTo>
                  <a:lnTo>
                    <a:pt x="4310" y="2798"/>
                  </a:lnTo>
                  <a:lnTo>
                    <a:pt x="4331" y="2860"/>
                  </a:lnTo>
                  <a:lnTo>
                    <a:pt x="4315" y="2897"/>
                  </a:lnTo>
                  <a:lnTo>
                    <a:pt x="4315" y="2938"/>
                  </a:lnTo>
                  <a:lnTo>
                    <a:pt x="4321" y="2980"/>
                  </a:lnTo>
                  <a:lnTo>
                    <a:pt x="4329" y="3023"/>
                  </a:lnTo>
                  <a:lnTo>
                    <a:pt x="4341" y="3066"/>
                  </a:lnTo>
                  <a:lnTo>
                    <a:pt x="4352" y="3105"/>
                  </a:lnTo>
                  <a:lnTo>
                    <a:pt x="4370" y="3145"/>
                  </a:lnTo>
                  <a:lnTo>
                    <a:pt x="4387" y="3182"/>
                  </a:lnTo>
                  <a:lnTo>
                    <a:pt x="4409" y="3219"/>
                  </a:lnTo>
                  <a:lnTo>
                    <a:pt x="4424" y="3279"/>
                  </a:lnTo>
                  <a:lnTo>
                    <a:pt x="4442" y="3341"/>
                  </a:lnTo>
                  <a:lnTo>
                    <a:pt x="4459" y="3399"/>
                  </a:lnTo>
                  <a:lnTo>
                    <a:pt x="4476" y="3457"/>
                  </a:lnTo>
                  <a:lnTo>
                    <a:pt x="4488" y="3516"/>
                  </a:lnTo>
                  <a:lnTo>
                    <a:pt x="4502" y="3578"/>
                  </a:lnTo>
                  <a:lnTo>
                    <a:pt x="4509" y="3640"/>
                  </a:lnTo>
                  <a:lnTo>
                    <a:pt x="4517" y="3709"/>
                  </a:lnTo>
                  <a:lnTo>
                    <a:pt x="4515" y="3719"/>
                  </a:lnTo>
                  <a:lnTo>
                    <a:pt x="4519" y="3727"/>
                  </a:lnTo>
                  <a:lnTo>
                    <a:pt x="4527" y="3733"/>
                  </a:lnTo>
                  <a:lnTo>
                    <a:pt x="4537" y="3740"/>
                  </a:lnTo>
                  <a:lnTo>
                    <a:pt x="4544" y="3746"/>
                  </a:lnTo>
                  <a:lnTo>
                    <a:pt x="4550" y="3754"/>
                  </a:lnTo>
                  <a:lnTo>
                    <a:pt x="4548" y="3764"/>
                  </a:lnTo>
                  <a:lnTo>
                    <a:pt x="4542" y="3777"/>
                  </a:lnTo>
                  <a:lnTo>
                    <a:pt x="4504" y="3758"/>
                  </a:lnTo>
                  <a:lnTo>
                    <a:pt x="4471" y="3737"/>
                  </a:lnTo>
                  <a:lnTo>
                    <a:pt x="4440" y="3711"/>
                  </a:lnTo>
                  <a:lnTo>
                    <a:pt x="4411" y="3686"/>
                  </a:lnTo>
                  <a:lnTo>
                    <a:pt x="4378" y="3661"/>
                  </a:lnTo>
                  <a:lnTo>
                    <a:pt x="4347" y="3640"/>
                  </a:lnTo>
                  <a:lnTo>
                    <a:pt x="4312" y="3620"/>
                  </a:lnTo>
                  <a:lnTo>
                    <a:pt x="4275" y="3607"/>
                  </a:lnTo>
                  <a:lnTo>
                    <a:pt x="4234" y="3576"/>
                  </a:lnTo>
                  <a:lnTo>
                    <a:pt x="4193" y="3545"/>
                  </a:lnTo>
                  <a:lnTo>
                    <a:pt x="4153" y="3510"/>
                  </a:lnTo>
                  <a:lnTo>
                    <a:pt x="4116" y="3475"/>
                  </a:lnTo>
                  <a:lnTo>
                    <a:pt x="4079" y="3436"/>
                  </a:lnTo>
                  <a:lnTo>
                    <a:pt x="4046" y="3397"/>
                  </a:lnTo>
                  <a:lnTo>
                    <a:pt x="4015" y="3357"/>
                  </a:lnTo>
                  <a:lnTo>
                    <a:pt x="3990" y="3316"/>
                  </a:lnTo>
                  <a:lnTo>
                    <a:pt x="4021" y="3285"/>
                  </a:lnTo>
                  <a:lnTo>
                    <a:pt x="4048" y="3254"/>
                  </a:lnTo>
                  <a:lnTo>
                    <a:pt x="4067" y="3219"/>
                  </a:lnTo>
                  <a:lnTo>
                    <a:pt x="4085" y="3184"/>
                  </a:lnTo>
                  <a:lnTo>
                    <a:pt x="4094" y="3143"/>
                  </a:lnTo>
                  <a:lnTo>
                    <a:pt x="4100" y="3103"/>
                  </a:lnTo>
                  <a:lnTo>
                    <a:pt x="4098" y="3060"/>
                  </a:lnTo>
                  <a:lnTo>
                    <a:pt x="4092" y="3017"/>
                  </a:lnTo>
                  <a:lnTo>
                    <a:pt x="4079" y="3008"/>
                  </a:lnTo>
                  <a:lnTo>
                    <a:pt x="4067" y="2996"/>
                  </a:lnTo>
                  <a:lnTo>
                    <a:pt x="3976" y="3056"/>
                  </a:lnTo>
                  <a:lnTo>
                    <a:pt x="3881" y="3122"/>
                  </a:lnTo>
                  <a:lnTo>
                    <a:pt x="3786" y="3192"/>
                  </a:lnTo>
                  <a:lnTo>
                    <a:pt x="3697" y="3267"/>
                  </a:lnTo>
                  <a:lnTo>
                    <a:pt x="3610" y="3345"/>
                  </a:lnTo>
                  <a:lnTo>
                    <a:pt x="3534" y="3432"/>
                  </a:lnTo>
                  <a:lnTo>
                    <a:pt x="3470" y="3525"/>
                  </a:lnTo>
                  <a:lnTo>
                    <a:pt x="3425" y="3626"/>
                  </a:lnTo>
                  <a:lnTo>
                    <a:pt x="3410" y="3634"/>
                  </a:lnTo>
                  <a:lnTo>
                    <a:pt x="3396" y="3638"/>
                  </a:lnTo>
                  <a:lnTo>
                    <a:pt x="3381" y="3634"/>
                  </a:lnTo>
                  <a:lnTo>
                    <a:pt x="3369" y="3628"/>
                  </a:lnTo>
                  <a:lnTo>
                    <a:pt x="3357" y="3614"/>
                  </a:lnTo>
                  <a:lnTo>
                    <a:pt x="3348" y="3603"/>
                  </a:lnTo>
                  <a:lnTo>
                    <a:pt x="3338" y="3591"/>
                  </a:lnTo>
                  <a:lnTo>
                    <a:pt x="3332" y="3580"/>
                  </a:lnTo>
                  <a:lnTo>
                    <a:pt x="3323" y="3554"/>
                  </a:lnTo>
                  <a:lnTo>
                    <a:pt x="3084" y="3384"/>
                  </a:lnTo>
                  <a:lnTo>
                    <a:pt x="3074" y="3395"/>
                  </a:lnTo>
                  <a:lnTo>
                    <a:pt x="3065" y="3409"/>
                  </a:lnTo>
                  <a:lnTo>
                    <a:pt x="3055" y="3421"/>
                  </a:lnTo>
                  <a:lnTo>
                    <a:pt x="3047" y="3434"/>
                  </a:lnTo>
                  <a:lnTo>
                    <a:pt x="3036" y="3444"/>
                  </a:lnTo>
                  <a:lnTo>
                    <a:pt x="3024" y="3453"/>
                  </a:lnTo>
                  <a:lnTo>
                    <a:pt x="3010" y="3459"/>
                  </a:lnTo>
                  <a:lnTo>
                    <a:pt x="2997" y="3467"/>
                  </a:lnTo>
                  <a:lnTo>
                    <a:pt x="2876" y="3576"/>
                  </a:lnTo>
                  <a:lnTo>
                    <a:pt x="2898" y="3645"/>
                  </a:lnTo>
                  <a:lnTo>
                    <a:pt x="2917" y="3715"/>
                  </a:lnTo>
                  <a:lnTo>
                    <a:pt x="2935" y="3787"/>
                  </a:lnTo>
                  <a:lnTo>
                    <a:pt x="2954" y="3861"/>
                  </a:lnTo>
                  <a:lnTo>
                    <a:pt x="2968" y="3932"/>
                  </a:lnTo>
                  <a:lnTo>
                    <a:pt x="2985" y="4008"/>
                  </a:lnTo>
                  <a:lnTo>
                    <a:pt x="2999" y="4084"/>
                  </a:lnTo>
                  <a:lnTo>
                    <a:pt x="3016" y="4159"/>
                  </a:lnTo>
                  <a:lnTo>
                    <a:pt x="3008" y="4182"/>
                  </a:lnTo>
                  <a:lnTo>
                    <a:pt x="3001" y="4208"/>
                  </a:lnTo>
                  <a:lnTo>
                    <a:pt x="2991" y="4231"/>
                  </a:lnTo>
                  <a:lnTo>
                    <a:pt x="2981" y="4256"/>
                  </a:lnTo>
                  <a:lnTo>
                    <a:pt x="2970" y="4279"/>
                  </a:lnTo>
                  <a:lnTo>
                    <a:pt x="2958" y="4303"/>
                  </a:lnTo>
                  <a:lnTo>
                    <a:pt x="2946" y="4326"/>
                  </a:lnTo>
                  <a:lnTo>
                    <a:pt x="2935" y="4351"/>
                  </a:lnTo>
                  <a:lnTo>
                    <a:pt x="2888" y="4394"/>
                  </a:lnTo>
                  <a:lnTo>
                    <a:pt x="2849" y="4442"/>
                  </a:lnTo>
                  <a:lnTo>
                    <a:pt x="2814" y="4493"/>
                  </a:lnTo>
                  <a:lnTo>
                    <a:pt x="2785" y="4547"/>
                  </a:lnTo>
                  <a:lnTo>
                    <a:pt x="2762" y="4603"/>
                  </a:lnTo>
                  <a:lnTo>
                    <a:pt x="2745" y="4665"/>
                  </a:lnTo>
                  <a:lnTo>
                    <a:pt x="2735" y="4727"/>
                  </a:lnTo>
                  <a:lnTo>
                    <a:pt x="2737" y="4795"/>
                  </a:lnTo>
                  <a:lnTo>
                    <a:pt x="2727" y="4822"/>
                  </a:lnTo>
                  <a:lnTo>
                    <a:pt x="2708" y="4884"/>
                  </a:lnTo>
                  <a:lnTo>
                    <a:pt x="2681" y="4968"/>
                  </a:lnTo>
                  <a:lnTo>
                    <a:pt x="2652" y="5061"/>
                  </a:lnTo>
                  <a:lnTo>
                    <a:pt x="2619" y="5150"/>
                  </a:lnTo>
                  <a:lnTo>
                    <a:pt x="2591" y="5228"/>
                  </a:lnTo>
                  <a:lnTo>
                    <a:pt x="2568" y="5276"/>
                  </a:lnTo>
                  <a:lnTo>
                    <a:pt x="2556" y="5291"/>
                  </a:lnTo>
                  <a:lnTo>
                    <a:pt x="2525" y="5301"/>
                  </a:lnTo>
                  <a:lnTo>
                    <a:pt x="2496" y="5313"/>
                  </a:lnTo>
                  <a:lnTo>
                    <a:pt x="2463" y="5323"/>
                  </a:lnTo>
                  <a:lnTo>
                    <a:pt x="2430" y="5334"/>
                  </a:lnTo>
                  <a:lnTo>
                    <a:pt x="2397" y="5346"/>
                  </a:lnTo>
                  <a:lnTo>
                    <a:pt x="2366" y="5359"/>
                  </a:lnTo>
                  <a:lnTo>
                    <a:pt x="2337" y="5375"/>
                  </a:lnTo>
                  <a:lnTo>
                    <a:pt x="2312" y="5396"/>
                  </a:lnTo>
                  <a:lnTo>
                    <a:pt x="2304" y="5406"/>
                  </a:lnTo>
                  <a:lnTo>
                    <a:pt x="2299" y="5416"/>
                  </a:lnTo>
                  <a:lnTo>
                    <a:pt x="2293" y="5425"/>
                  </a:lnTo>
                  <a:lnTo>
                    <a:pt x="2287" y="5435"/>
                  </a:lnTo>
                  <a:lnTo>
                    <a:pt x="2271" y="5454"/>
                  </a:lnTo>
                  <a:lnTo>
                    <a:pt x="2256" y="5474"/>
                  </a:lnTo>
                  <a:lnTo>
                    <a:pt x="2229" y="5466"/>
                  </a:lnTo>
                  <a:lnTo>
                    <a:pt x="2204" y="5466"/>
                  </a:lnTo>
                  <a:lnTo>
                    <a:pt x="2178" y="5468"/>
                  </a:lnTo>
                  <a:lnTo>
                    <a:pt x="2155" y="5476"/>
                  </a:lnTo>
                  <a:lnTo>
                    <a:pt x="2132" y="5481"/>
                  </a:lnTo>
                  <a:lnTo>
                    <a:pt x="2108" y="5491"/>
                  </a:lnTo>
                  <a:lnTo>
                    <a:pt x="2085" y="5499"/>
                  </a:lnTo>
                  <a:lnTo>
                    <a:pt x="2064" y="5509"/>
                  </a:lnTo>
                  <a:lnTo>
                    <a:pt x="1973" y="5507"/>
                  </a:lnTo>
                  <a:lnTo>
                    <a:pt x="1885" y="5507"/>
                  </a:lnTo>
                  <a:lnTo>
                    <a:pt x="1794" y="5507"/>
                  </a:lnTo>
                  <a:lnTo>
                    <a:pt x="1707" y="5507"/>
                  </a:lnTo>
                  <a:lnTo>
                    <a:pt x="1618" y="5503"/>
                  </a:lnTo>
                  <a:lnTo>
                    <a:pt x="1532" y="5499"/>
                  </a:lnTo>
                  <a:lnTo>
                    <a:pt x="1447" y="5491"/>
                  </a:lnTo>
                  <a:lnTo>
                    <a:pt x="1366" y="5483"/>
                  </a:lnTo>
                  <a:lnTo>
                    <a:pt x="1319" y="5468"/>
                  </a:lnTo>
                  <a:lnTo>
                    <a:pt x="1276" y="5452"/>
                  </a:lnTo>
                  <a:lnTo>
                    <a:pt x="1234" y="5435"/>
                  </a:lnTo>
                  <a:lnTo>
                    <a:pt x="1191" y="5418"/>
                  </a:lnTo>
                  <a:lnTo>
                    <a:pt x="1147" y="5398"/>
                  </a:lnTo>
                  <a:lnTo>
                    <a:pt x="1104" y="5381"/>
                  </a:lnTo>
                  <a:lnTo>
                    <a:pt x="1059" y="5363"/>
                  </a:lnTo>
                  <a:lnTo>
                    <a:pt x="1015" y="5350"/>
                  </a:lnTo>
                  <a:lnTo>
                    <a:pt x="945" y="5295"/>
                  </a:lnTo>
                  <a:lnTo>
                    <a:pt x="885" y="5235"/>
                  </a:lnTo>
                  <a:lnTo>
                    <a:pt x="830" y="5169"/>
                  </a:lnTo>
                  <a:lnTo>
                    <a:pt x="784" y="5101"/>
                  </a:lnTo>
                  <a:lnTo>
                    <a:pt x="741" y="5026"/>
                  </a:lnTo>
                  <a:lnTo>
                    <a:pt x="706" y="4950"/>
                  </a:lnTo>
                  <a:lnTo>
                    <a:pt x="675" y="4871"/>
                  </a:lnTo>
                  <a:lnTo>
                    <a:pt x="652" y="4795"/>
                  </a:lnTo>
                  <a:lnTo>
                    <a:pt x="625" y="4793"/>
                  </a:lnTo>
                  <a:lnTo>
                    <a:pt x="609" y="4785"/>
                  </a:lnTo>
                  <a:lnTo>
                    <a:pt x="600" y="4770"/>
                  </a:lnTo>
                  <a:lnTo>
                    <a:pt x="596" y="4752"/>
                  </a:lnTo>
                  <a:lnTo>
                    <a:pt x="592" y="4729"/>
                  </a:lnTo>
                  <a:lnTo>
                    <a:pt x="588" y="4708"/>
                  </a:lnTo>
                  <a:lnTo>
                    <a:pt x="582" y="4687"/>
                  </a:lnTo>
                  <a:lnTo>
                    <a:pt x="574" y="4671"/>
                  </a:lnTo>
                  <a:lnTo>
                    <a:pt x="541" y="4656"/>
                  </a:lnTo>
                  <a:lnTo>
                    <a:pt x="510" y="4644"/>
                  </a:lnTo>
                  <a:lnTo>
                    <a:pt x="479" y="4628"/>
                  </a:lnTo>
                  <a:lnTo>
                    <a:pt x="450" y="4617"/>
                  </a:lnTo>
                  <a:lnTo>
                    <a:pt x="419" y="4603"/>
                  </a:lnTo>
                  <a:lnTo>
                    <a:pt x="388" y="4592"/>
                  </a:lnTo>
                  <a:lnTo>
                    <a:pt x="357" y="4580"/>
                  </a:lnTo>
                  <a:lnTo>
                    <a:pt x="326" y="4574"/>
                  </a:lnTo>
                  <a:lnTo>
                    <a:pt x="301" y="4487"/>
                  </a:lnTo>
                  <a:lnTo>
                    <a:pt x="289" y="4404"/>
                  </a:lnTo>
                  <a:lnTo>
                    <a:pt x="282" y="4320"/>
                  </a:lnTo>
                  <a:lnTo>
                    <a:pt x="282" y="4239"/>
                  </a:lnTo>
                  <a:lnTo>
                    <a:pt x="282" y="4155"/>
                  </a:lnTo>
                  <a:lnTo>
                    <a:pt x="284" y="4072"/>
                  </a:lnTo>
                  <a:lnTo>
                    <a:pt x="282" y="3987"/>
                  </a:lnTo>
                  <a:lnTo>
                    <a:pt x="274" y="3901"/>
                  </a:lnTo>
                  <a:lnTo>
                    <a:pt x="284" y="3832"/>
                  </a:lnTo>
                  <a:lnTo>
                    <a:pt x="295" y="3762"/>
                  </a:lnTo>
                  <a:lnTo>
                    <a:pt x="305" y="3690"/>
                  </a:lnTo>
                  <a:lnTo>
                    <a:pt x="311" y="3620"/>
                  </a:lnTo>
                  <a:lnTo>
                    <a:pt x="309" y="3550"/>
                  </a:lnTo>
                  <a:lnTo>
                    <a:pt x="301" y="3481"/>
                  </a:lnTo>
                  <a:lnTo>
                    <a:pt x="284" y="3411"/>
                  </a:lnTo>
                  <a:lnTo>
                    <a:pt x="258" y="3347"/>
                  </a:lnTo>
                  <a:lnTo>
                    <a:pt x="198" y="3219"/>
                  </a:lnTo>
                  <a:lnTo>
                    <a:pt x="146" y="3091"/>
                  </a:lnTo>
                  <a:lnTo>
                    <a:pt x="99" y="2957"/>
                  </a:lnTo>
                  <a:lnTo>
                    <a:pt x="62" y="2821"/>
                  </a:lnTo>
                  <a:lnTo>
                    <a:pt x="31" y="2680"/>
                  </a:lnTo>
                  <a:lnTo>
                    <a:pt x="12" y="2540"/>
                  </a:lnTo>
                  <a:lnTo>
                    <a:pt x="0" y="2395"/>
                  </a:lnTo>
                  <a:lnTo>
                    <a:pt x="0" y="2251"/>
                  </a:lnTo>
                  <a:lnTo>
                    <a:pt x="0" y="2228"/>
                  </a:lnTo>
                  <a:lnTo>
                    <a:pt x="4" y="2205"/>
                  </a:lnTo>
                  <a:lnTo>
                    <a:pt x="10" y="2184"/>
                  </a:lnTo>
                  <a:lnTo>
                    <a:pt x="16" y="2164"/>
                  </a:lnTo>
                  <a:lnTo>
                    <a:pt x="22" y="2143"/>
                  </a:lnTo>
                  <a:lnTo>
                    <a:pt x="33" y="2125"/>
                  </a:lnTo>
                  <a:lnTo>
                    <a:pt x="43" y="2108"/>
                  </a:lnTo>
                  <a:lnTo>
                    <a:pt x="57" y="2090"/>
                  </a:lnTo>
                  <a:lnTo>
                    <a:pt x="80" y="2067"/>
                  </a:lnTo>
                  <a:lnTo>
                    <a:pt x="109" y="2050"/>
                  </a:lnTo>
                  <a:lnTo>
                    <a:pt x="138" y="2030"/>
                  </a:lnTo>
                  <a:lnTo>
                    <a:pt x="167" y="2017"/>
                  </a:lnTo>
                  <a:lnTo>
                    <a:pt x="196" y="2001"/>
                  </a:lnTo>
                  <a:lnTo>
                    <a:pt x="227" y="1992"/>
                  </a:lnTo>
                  <a:lnTo>
                    <a:pt x="256" y="1982"/>
                  </a:lnTo>
                  <a:lnTo>
                    <a:pt x="289" y="1976"/>
                  </a:lnTo>
                  <a:lnTo>
                    <a:pt x="307" y="1955"/>
                  </a:lnTo>
                  <a:lnTo>
                    <a:pt x="330" y="1939"/>
                  </a:lnTo>
                  <a:lnTo>
                    <a:pt x="353" y="1926"/>
                  </a:lnTo>
                  <a:lnTo>
                    <a:pt x="377" y="1914"/>
                  </a:lnTo>
                  <a:lnTo>
                    <a:pt x="398" y="1900"/>
                  </a:lnTo>
                  <a:lnTo>
                    <a:pt x="419" y="1889"/>
                  </a:lnTo>
                  <a:lnTo>
                    <a:pt x="441" y="1871"/>
                  </a:lnTo>
                  <a:lnTo>
                    <a:pt x="460" y="1852"/>
                  </a:lnTo>
                  <a:lnTo>
                    <a:pt x="452" y="1805"/>
                  </a:lnTo>
                  <a:lnTo>
                    <a:pt x="462" y="1767"/>
                  </a:lnTo>
                  <a:lnTo>
                    <a:pt x="481" y="1732"/>
                  </a:lnTo>
                  <a:lnTo>
                    <a:pt x="508" y="1703"/>
                  </a:lnTo>
                  <a:lnTo>
                    <a:pt x="540" y="1672"/>
                  </a:lnTo>
                  <a:lnTo>
                    <a:pt x="574" y="1643"/>
                  </a:lnTo>
                  <a:lnTo>
                    <a:pt x="605" y="1614"/>
                  </a:lnTo>
                  <a:lnTo>
                    <a:pt x="636" y="1584"/>
                  </a:lnTo>
                  <a:lnTo>
                    <a:pt x="669" y="1557"/>
                  </a:lnTo>
                  <a:lnTo>
                    <a:pt x="702" y="1532"/>
                  </a:lnTo>
                  <a:lnTo>
                    <a:pt x="735" y="1509"/>
                  </a:lnTo>
                  <a:lnTo>
                    <a:pt x="770" y="1488"/>
                  </a:lnTo>
                  <a:lnTo>
                    <a:pt x="805" y="1468"/>
                  </a:lnTo>
                  <a:lnTo>
                    <a:pt x="842" y="1455"/>
                  </a:lnTo>
                  <a:lnTo>
                    <a:pt x="881" y="1445"/>
                  </a:lnTo>
                  <a:lnTo>
                    <a:pt x="925" y="1443"/>
                  </a:lnTo>
                  <a:lnTo>
                    <a:pt x="955" y="1424"/>
                  </a:lnTo>
                  <a:lnTo>
                    <a:pt x="988" y="1404"/>
                  </a:lnTo>
                  <a:lnTo>
                    <a:pt x="1019" y="1387"/>
                  </a:lnTo>
                  <a:lnTo>
                    <a:pt x="1053" y="1373"/>
                  </a:lnTo>
                  <a:lnTo>
                    <a:pt x="1086" y="1358"/>
                  </a:lnTo>
                  <a:lnTo>
                    <a:pt x="1121" y="1346"/>
                  </a:lnTo>
                  <a:lnTo>
                    <a:pt x="1156" y="1336"/>
                  </a:lnTo>
                  <a:lnTo>
                    <a:pt x="1195" y="1330"/>
                  </a:lnTo>
                  <a:lnTo>
                    <a:pt x="1195" y="1315"/>
                  </a:lnTo>
                  <a:lnTo>
                    <a:pt x="1199" y="1303"/>
                  </a:lnTo>
                  <a:lnTo>
                    <a:pt x="1203" y="1292"/>
                  </a:lnTo>
                  <a:lnTo>
                    <a:pt x="1209" y="1282"/>
                  </a:lnTo>
                  <a:lnTo>
                    <a:pt x="1212" y="1270"/>
                  </a:lnTo>
                  <a:lnTo>
                    <a:pt x="1218" y="1261"/>
                  </a:lnTo>
                  <a:lnTo>
                    <a:pt x="1220" y="1251"/>
                  </a:lnTo>
                  <a:lnTo>
                    <a:pt x="1222" y="1241"/>
                  </a:lnTo>
                  <a:lnTo>
                    <a:pt x="1209" y="1224"/>
                  </a:lnTo>
                  <a:lnTo>
                    <a:pt x="1201" y="1208"/>
                  </a:lnTo>
                  <a:lnTo>
                    <a:pt x="1195" y="1191"/>
                  </a:lnTo>
                  <a:lnTo>
                    <a:pt x="1193" y="1173"/>
                  </a:lnTo>
                  <a:lnTo>
                    <a:pt x="1187" y="1156"/>
                  </a:lnTo>
                  <a:lnTo>
                    <a:pt x="1183" y="1139"/>
                  </a:lnTo>
                  <a:lnTo>
                    <a:pt x="1172" y="1125"/>
                  </a:lnTo>
                  <a:lnTo>
                    <a:pt x="1158" y="1117"/>
                  </a:lnTo>
                  <a:lnTo>
                    <a:pt x="1156" y="1102"/>
                  </a:lnTo>
                  <a:lnTo>
                    <a:pt x="1152" y="1092"/>
                  </a:lnTo>
                  <a:lnTo>
                    <a:pt x="1145" y="1082"/>
                  </a:lnTo>
                  <a:lnTo>
                    <a:pt x="1139" y="1076"/>
                  </a:lnTo>
                  <a:lnTo>
                    <a:pt x="1127" y="1069"/>
                  </a:lnTo>
                  <a:lnTo>
                    <a:pt x="1119" y="1061"/>
                  </a:lnTo>
                  <a:lnTo>
                    <a:pt x="1112" y="1049"/>
                  </a:lnTo>
                  <a:lnTo>
                    <a:pt x="1108" y="1040"/>
                  </a:lnTo>
                  <a:lnTo>
                    <a:pt x="1094" y="999"/>
                  </a:lnTo>
                  <a:lnTo>
                    <a:pt x="1081" y="958"/>
                  </a:lnTo>
                  <a:lnTo>
                    <a:pt x="1065" y="918"/>
                  </a:lnTo>
                  <a:lnTo>
                    <a:pt x="1050" y="879"/>
                  </a:lnTo>
                  <a:lnTo>
                    <a:pt x="1034" y="836"/>
                  </a:lnTo>
                  <a:lnTo>
                    <a:pt x="1020" y="795"/>
                  </a:lnTo>
                  <a:lnTo>
                    <a:pt x="1009" y="755"/>
                  </a:lnTo>
                  <a:lnTo>
                    <a:pt x="999" y="714"/>
                  </a:lnTo>
                  <a:lnTo>
                    <a:pt x="1011" y="677"/>
                  </a:lnTo>
                  <a:lnTo>
                    <a:pt x="1020" y="638"/>
                  </a:lnTo>
                  <a:lnTo>
                    <a:pt x="1026" y="598"/>
                  </a:lnTo>
                  <a:lnTo>
                    <a:pt x="1032" y="557"/>
                  </a:lnTo>
                  <a:lnTo>
                    <a:pt x="1034" y="512"/>
                  </a:lnTo>
                  <a:lnTo>
                    <a:pt x="1038" y="472"/>
                  </a:lnTo>
                  <a:lnTo>
                    <a:pt x="1040" y="429"/>
                  </a:lnTo>
                  <a:lnTo>
                    <a:pt x="1046" y="388"/>
                  </a:lnTo>
                  <a:lnTo>
                    <a:pt x="1098" y="313"/>
                  </a:lnTo>
                  <a:lnTo>
                    <a:pt x="1160" y="245"/>
                  </a:lnTo>
                  <a:lnTo>
                    <a:pt x="1230" y="183"/>
                  </a:lnTo>
                  <a:lnTo>
                    <a:pt x="1306" y="130"/>
                  </a:lnTo>
                  <a:lnTo>
                    <a:pt x="1383" y="84"/>
                  </a:lnTo>
                  <a:lnTo>
                    <a:pt x="1467" y="47"/>
                  </a:lnTo>
                  <a:lnTo>
                    <a:pt x="1554" y="18"/>
                  </a:lnTo>
                  <a:lnTo>
                    <a:pt x="1641" y="0"/>
                  </a:lnTo>
                  <a:lnTo>
                    <a:pt x="1659" y="0"/>
                  </a:lnTo>
                  <a:lnTo>
                    <a:pt x="1680" y="0"/>
                  </a:lnTo>
                  <a:lnTo>
                    <a:pt x="1701" y="0"/>
                  </a:lnTo>
                  <a:lnTo>
                    <a:pt x="1724" y="2"/>
                  </a:lnTo>
                  <a:lnTo>
                    <a:pt x="1746" y="2"/>
                  </a:lnTo>
                  <a:lnTo>
                    <a:pt x="1767" y="8"/>
                  </a:lnTo>
                  <a:lnTo>
                    <a:pt x="1787" y="14"/>
                  </a:lnTo>
                  <a:lnTo>
                    <a:pt x="1806" y="26"/>
                  </a:lnTo>
                  <a:close/>
                </a:path>
              </a:pathLst>
            </a:custGeom>
            <a:solidFill>
              <a:srgbClr val="000000"/>
            </a:solidFill>
            <a:ln w="9525">
              <a:noFill/>
              <a:round/>
              <a:headEnd/>
              <a:tailEnd/>
            </a:ln>
          </p:spPr>
          <p:txBody>
            <a:bodyPr/>
            <a:lstStyle/>
            <a:p>
              <a:endParaRPr lang="en-US" sz="1200"/>
            </a:p>
          </p:txBody>
        </p:sp>
        <p:sp>
          <p:nvSpPr>
            <p:cNvPr id="24" name="Freeform 4">
              <a:extLst>
                <a:ext uri="{FF2B5EF4-FFF2-40B4-BE49-F238E27FC236}">
                  <a16:creationId xmlns:a16="http://schemas.microsoft.com/office/drawing/2014/main" id="{554A43C1-E518-30FE-466E-77A48E749A91}"/>
                </a:ext>
              </a:extLst>
            </p:cNvPr>
            <p:cNvSpPr>
              <a:spLocks/>
            </p:cNvSpPr>
            <p:nvPr/>
          </p:nvSpPr>
          <p:spPr bwMode="auto">
            <a:xfrm>
              <a:off x="2542" y="1105"/>
              <a:ext cx="442" cy="455"/>
            </a:xfrm>
            <a:custGeom>
              <a:avLst/>
              <a:gdLst>
                <a:gd name="T0" fmla="*/ 52 w 885"/>
                <a:gd name="T1" fmla="*/ 10 h 909"/>
                <a:gd name="T2" fmla="*/ 51 w 885"/>
                <a:gd name="T3" fmla="*/ 6 h 909"/>
                <a:gd name="T4" fmla="*/ 48 w 885"/>
                <a:gd name="T5" fmla="*/ 4 h 909"/>
                <a:gd name="T6" fmla="*/ 45 w 885"/>
                <a:gd name="T7" fmla="*/ 2 h 909"/>
                <a:gd name="T8" fmla="*/ 42 w 885"/>
                <a:gd name="T9" fmla="*/ 3 h 909"/>
                <a:gd name="T10" fmla="*/ 39 w 885"/>
                <a:gd name="T11" fmla="*/ 3 h 909"/>
                <a:gd name="T12" fmla="*/ 37 w 885"/>
                <a:gd name="T13" fmla="*/ 5 h 909"/>
                <a:gd name="T14" fmla="*/ 34 w 885"/>
                <a:gd name="T15" fmla="*/ 7 h 909"/>
                <a:gd name="T16" fmla="*/ 37 w 885"/>
                <a:gd name="T17" fmla="*/ 8 h 909"/>
                <a:gd name="T18" fmla="*/ 44 w 885"/>
                <a:gd name="T19" fmla="*/ 8 h 909"/>
                <a:gd name="T20" fmla="*/ 48 w 885"/>
                <a:gd name="T21" fmla="*/ 10 h 909"/>
                <a:gd name="T22" fmla="*/ 51 w 885"/>
                <a:gd name="T23" fmla="*/ 14 h 909"/>
                <a:gd name="T24" fmla="*/ 49 w 885"/>
                <a:gd name="T25" fmla="*/ 17 h 909"/>
                <a:gd name="T26" fmla="*/ 45 w 885"/>
                <a:gd name="T27" fmla="*/ 19 h 909"/>
                <a:gd name="T28" fmla="*/ 43 w 885"/>
                <a:gd name="T29" fmla="*/ 17 h 909"/>
                <a:gd name="T30" fmla="*/ 43 w 885"/>
                <a:gd name="T31" fmla="*/ 15 h 909"/>
                <a:gd name="T32" fmla="*/ 38 w 885"/>
                <a:gd name="T33" fmla="*/ 15 h 909"/>
                <a:gd name="T34" fmla="*/ 37 w 885"/>
                <a:gd name="T35" fmla="*/ 13 h 909"/>
                <a:gd name="T36" fmla="*/ 33 w 885"/>
                <a:gd name="T37" fmla="*/ 16 h 909"/>
                <a:gd name="T38" fmla="*/ 30 w 885"/>
                <a:gd name="T39" fmla="*/ 20 h 909"/>
                <a:gd name="T40" fmla="*/ 25 w 885"/>
                <a:gd name="T41" fmla="*/ 22 h 909"/>
                <a:gd name="T42" fmla="*/ 20 w 885"/>
                <a:gd name="T43" fmla="*/ 20 h 909"/>
                <a:gd name="T44" fmla="*/ 18 w 885"/>
                <a:gd name="T45" fmla="*/ 18 h 909"/>
                <a:gd name="T46" fmla="*/ 15 w 885"/>
                <a:gd name="T47" fmla="*/ 19 h 909"/>
                <a:gd name="T48" fmla="*/ 12 w 885"/>
                <a:gd name="T49" fmla="*/ 22 h 909"/>
                <a:gd name="T50" fmla="*/ 14 w 885"/>
                <a:gd name="T51" fmla="*/ 23 h 909"/>
                <a:gd name="T52" fmla="*/ 19 w 885"/>
                <a:gd name="T53" fmla="*/ 22 h 909"/>
                <a:gd name="T54" fmla="*/ 28 w 885"/>
                <a:gd name="T55" fmla="*/ 24 h 909"/>
                <a:gd name="T56" fmla="*/ 37 w 885"/>
                <a:gd name="T57" fmla="*/ 20 h 909"/>
                <a:gd name="T58" fmla="*/ 45 w 885"/>
                <a:gd name="T59" fmla="*/ 24 h 909"/>
                <a:gd name="T60" fmla="*/ 44 w 885"/>
                <a:gd name="T61" fmla="*/ 26 h 909"/>
                <a:gd name="T62" fmla="*/ 47 w 885"/>
                <a:gd name="T63" fmla="*/ 30 h 909"/>
                <a:gd name="T64" fmla="*/ 46 w 885"/>
                <a:gd name="T65" fmla="*/ 33 h 909"/>
                <a:gd name="T66" fmla="*/ 41 w 885"/>
                <a:gd name="T67" fmla="*/ 36 h 909"/>
                <a:gd name="T68" fmla="*/ 29 w 885"/>
                <a:gd name="T69" fmla="*/ 39 h 909"/>
                <a:gd name="T70" fmla="*/ 21 w 885"/>
                <a:gd name="T71" fmla="*/ 38 h 909"/>
                <a:gd name="T72" fmla="*/ 21 w 885"/>
                <a:gd name="T73" fmla="*/ 36 h 909"/>
                <a:gd name="T74" fmla="*/ 20 w 885"/>
                <a:gd name="T75" fmla="*/ 35 h 909"/>
                <a:gd name="T76" fmla="*/ 18 w 885"/>
                <a:gd name="T77" fmla="*/ 33 h 909"/>
                <a:gd name="T78" fmla="*/ 21 w 885"/>
                <a:gd name="T79" fmla="*/ 30 h 909"/>
                <a:gd name="T80" fmla="*/ 18 w 885"/>
                <a:gd name="T81" fmla="*/ 28 h 909"/>
                <a:gd name="T82" fmla="*/ 11 w 885"/>
                <a:gd name="T83" fmla="*/ 32 h 909"/>
                <a:gd name="T84" fmla="*/ 9 w 885"/>
                <a:gd name="T85" fmla="*/ 37 h 909"/>
                <a:gd name="T86" fmla="*/ 12 w 885"/>
                <a:gd name="T87" fmla="*/ 37 h 909"/>
                <a:gd name="T88" fmla="*/ 14 w 885"/>
                <a:gd name="T89" fmla="*/ 39 h 909"/>
                <a:gd name="T90" fmla="*/ 15 w 885"/>
                <a:gd name="T91" fmla="*/ 41 h 909"/>
                <a:gd name="T92" fmla="*/ 16 w 885"/>
                <a:gd name="T93" fmla="*/ 47 h 909"/>
                <a:gd name="T94" fmla="*/ 15 w 885"/>
                <a:gd name="T95" fmla="*/ 52 h 909"/>
                <a:gd name="T96" fmla="*/ 13 w 885"/>
                <a:gd name="T97" fmla="*/ 50 h 909"/>
                <a:gd name="T98" fmla="*/ 8 w 885"/>
                <a:gd name="T99" fmla="*/ 46 h 909"/>
                <a:gd name="T100" fmla="*/ 3 w 885"/>
                <a:gd name="T101" fmla="*/ 47 h 909"/>
                <a:gd name="T102" fmla="*/ 3 w 885"/>
                <a:gd name="T103" fmla="*/ 50 h 909"/>
                <a:gd name="T104" fmla="*/ 4 w 885"/>
                <a:gd name="T105" fmla="*/ 54 h 909"/>
                <a:gd name="T106" fmla="*/ 0 w 885"/>
                <a:gd name="T107" fmla="*/ 43 h 909"/>
                <a:gd name="T108" fmla="*/ 2 w 885"/>
                <a:gd name="T109" fmla="*/ 27 h 909"/>
                <a:gd name="T110" fmla="*/ 10 w 885"/>
                <a:gd name="T111" fmla="*/ 15 h 909"/>
                <a:gd name="T112" fmla="*/ 29 w 885"/>
                <a:gd name="T113" fmla="*/ 2 h 909"/>
                <a:gd name="T114" fmla="*/ 50 w 885"/>
                <a:gd name="T115" fmla="*/ 4 h 9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5"/>
                <a:gd name="T175" fmla="*/ 0 h 909"/>
                <a:gd name="T176" fmla="*/ 885 w 885"/>
                <a:gd name="T177" fmla="*/ 909 h 9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5" h="909">
                  <a:moveTo>
                    <a:pt x="813" y="50"/>
                  </a:moveTo>
                  <a:lnTo>
                    <a:pt x="885" y="159"/>
                  </a:lnTo>
                  <a:lnTo>
                    <a:pt x="859" y="161"/>
                  </a:lnTo>
                  <a:lnTo>
                    <a:pt x="844" y="157"/>
                  </a:lnTo>
                  <a:lnTo>
                    <a:pt x="834" y="145"/>
                  </a:lnTo>
                  <a:lnTo>
                    <a:pt x="828" y="129"/>
                  </a:lnTo>
                  <a:lnTo>
                    <a:pt x="822" y="110"/>
                  </a:lnTo>
                  <a:lnTo>
                    <a:pt x="819" y="91"/>
                  </a:lnTo>
                  <a:lnTo>
                    <a:pt x="811" y="73"/>
                  </a:lnTo>
                  <a:lnTo>
                    <a:pt x="801" y="60"/>
                  </a:lnTo>
                  <a:lnTo>
                    <a:pt x="788" y="54"/>
                  </a:lnTo>
                  <a:lnTo>
                    <a:pt x="774" y="50"/>
                  </a:lnTo>
                  <a:lnTo>
                    <a:pt x="762" y="42"/>
                  </a:lnTo>
                  <a:lnTo>
                    <a:pt x="751" y="36"/>
                  </a:lnTo>
                  <a:lnTo>
                    <a:pt x="739" y="31"/>
                  </a:lnTo>
                  <a:lnTo>
                    <a:pt x="727" y="31"/>
                  </a:lnTo>
                  <a:lnTo>
                    <a:pt x="718" y="33"/>
                  </a:lnTo>
                  <a:lnTo>
                    <a:pt x="708" y="44"/>
                  </a:lnTo>
                  <a:lnTo>
                    <a:pt x="694" y="42"/>
                  </a:lnTo>
                  <a:lnTo>
                    <a:pt x="683" y="40"/>
                  </a:lnTo>
                  <a:lnTo>
                    <a:pt x="669" y="40"/>
                  </a:lnTo>
                  <a:lnTo>
                    <a:pt x="658" y="40"/>
                  </a:lnTo>
                  <a:lnTo>
                    <a:pt x="644" y="40"/>
                  </a:lnTo>
                  <a:lnTo>
                    <a:pt x="632" y="40"/>
                  </a:lnTo>
                  <a:lnTo>
                    <a:pt x="621" y="42"/>
                  </a:lnTo>
                  <a:lnTo>
                    <a:pt x="615" y="44"/>
                  </a:lnTo>
                  <a:lnTo>
                    <a:pt x="611" y="60"/>
                  </a:lnTo>
                  <a:lnTo>
                    <a:pt x="603" y="71"/>
                  </a:lnTo>
                  <a:lnTo>
                    <a:pt x="592" y="79"/>
                  </a:lnTo>
                  <a:lnTo>
                    <a:pt x="578" y="89"/>
                  </a:lnTo>
                  <a:lnTo>
                    <a:pt x="563" y="95"/>
                  </a:lnTo>
                  <a:lnTo>
                    <a:pt x="553" y="102"/>
                  </a:lnTo>
                  <a:lnTo>
                    <a:pt x="547" y="114"/>
                  </a:lnTo>
                  <a:lnTo>
                    <a:pt x="549" y="133"/>
                  </a:lnTo>
                  <a:lnTo>
                    <a:pt x="572" y="129"/>
                  </a:lnTo>
                  <a:lnTo>
                    <a:pt x="599" y="126"/>
                  </a:lnTo>
                  <a:lnTo>
                    <a:pt x="625" y="122"/>
                  </a:lnTo>
                  <a:lnTo>
                    <a:pt x="652" y="120"/>
                  </a:lnTo>
                  <a:lnTo>
                    <a:pt x="677" y="116"/>
                  </a:lnTo>
                  <a:lnTo>
                    <a:pt x="704" y="118"/>
                  </a:lnTo>
                  <a:lnTo>
                    <a:pt x="731" y="120"/>
                  </a:lnTo>
                  <a:lnTo>
                    <a:pt x="760" y="128"/>
                  </a:lnTo>
                  <a:lnTo>
                    <a:pt x="770" y="141"/>
                  </a:lnTo>
                  <a:lnTo>
                    <a:pt x="782" y="157"/>
                  </a:lnTo>
                  <a:lnTo>
                    <a:pt x="791" y="170"/>
                  </a:lnTo>
                  <a:lnTo>
                    <a:pt x="801" y="188"/>
                  </a:lnTo>
                  <a:lnTo>
                    <a:pt x="809" y="203"/>
                  </a:lnTo>
                  <a:lnTo>
                    <a:pt x="817" y="219"/>
                  </a:lnTo>
                  <a:lnTo>
                    <a:pt x="824" y="236"/>
                  </a:lnTo>
                  <a:lnTo>
                    <a:pt x="832" y="257"/>
                  </a:lnTo>
                  <a:lnTo>
                    <a:pt x="811" y="256"/>
                  </a:lnTo>
                  <a:lnTo>
                    <a:pt x="793" y="261"/>
                  </a:lnTo>
                  <a:lnTo>
                    <a:pt x="776" y="271"/>
                  </a:lnTo>
                  <a:lnTo>
                    <a:pt x="760" y="285"/>
                  </a:lnTo>
                  <a:lnTo>
                    <a:pt x="743" y="294"/>
                  </a:lnTo>
                  <a:lnTo>
                    <a:pt x="726" y="300"/>
                  </a:lnTo>
                  <a:lnTo>
                    <a:pt x="706" y="300"/>
                  </a:lnTo>
                  <a:lnTo>
                    <a:pt x="689" y="294"/>
                  </a:lnTo>
                  <a:lnTo>
                    <a:pt x="689" y="277"/>
                  </a:lnTo>
                  <a:lnTo>
                    <a:pt x="696" y="261"/>
                  </a:lnTo>
                  <a:lnTo>
                    <a:pt x="698" y="254"/>
                  </a:lnTo>
                  <a:lnTo>
                    <a:pt x="700" y="248"/>
                  </a:lnTo>
                  <a:lnTo>
                    <a:pt x="696" y="242"/>
                  </a:lnTo>
                  <a:lnTo>
                    <a:pt x="689" y="236"/>
                  </a:lnTo>
                  <a:lnTo>
                    <a:pt x="671" y="230"/>
                  </a:lnTo>
                  <a:lnTo>
                    <a:pt x="654" y="226"/>
                  </a:lnTo>
                  <a:lnTo>
                    <a:pt x="636" y="225"/>
                  </a:lnTo>
                  <a:lnTo>
                    <a:pt x="621" y="236"/>
                  </a:lnTo>
                  <a:lnTo>
                    <a:pt x="615" y="225"/>
                  </a:lnTo>
                  <a:lnTo>
                    <a:pt x="615" y="215"/>
                  </a:lnTo>
                  <a:lnTo>
                    <a:pt x="611" y="205"/>
                  </a:lnTo>
                  <a:lnTo>
                    <a:pt x="599" y="205"/>
                  </a:lnTo>
                  <a:lnTo>
                    <a:pt x="582" y="213"/>
                  </a:lnTo>
                  <a:lnTo>
                    <a:pt x="568" y="225"/>
                  </a:lnTo>
                  <a:lnTo>
                    <a:pt x="553" y="238"/>
                  </a:lnTo>
                  <a:lnTo>
                    <a:pt x="539" y="254"/>
                  </a:lnTo>
                  <a:lnTo>
                    <a:pt x="526" y="269"/>
                  </a:lnTo>
                  <a:lnTo>
                    <a:pt x="512" y="287"/>
                  </a:lnTo>
                  <a:lnTo>
                    <a:pt x="499" y="302"/>
                  </a:lnTo>
                  <a:lnTo>
                    <a:pt x="487" y="320"/>
                  </a:lnTo>
                  <a:lnTo>
                    <a:pt x="491" y="345"/>
                  </a:lnTo>
                  <a:lnTo>
                    <a:pt x="462" y="351"/>
                  </a:lnTo>
                  <a:lnTo>
                    <a:pt x="437" y="352"/>
                  </a:lnTo>
                  <a:lnTo>
                    <a:pt x="413" y="349"/>
                  </a:lnTo>
                  <a:lnTo>
                    <a:pt x="390" y="345"/>
                  </a:lnTo>
                  <a:lnTo>
                    <a:pt x="365" y="335"/>
                  </a:lnTo>
                  <a:lnTo>
                    <a:pt x="342" y="325"/>
                  </a:lnTo>
                  <a:lnTo>
                    <a:pt x="320" y="316"/>
                  </a:lnTo>
                  <a:lnTo>
                    <a:pt x="301" y="310"/>
                  </a:lnTo>
                  <a:lnTo>
                    <a:pt x="293" y="300"/>
                  </a:lnTo>
                  <a:lnTo>
                    <a:pt x="293" y="290"/>
                  </a:lnTo>
                  <a:lnTo>
                    <a:pt x="293" y="279"/>
                  </a:lnTo>
                  <a:lnTo>
                    <a:pt x="285" y="273"/>
                  </a:lnTo>
                  <a:lnTo>
                    <a:pt x="274" y="283"/>
                  </a:lnTo>
                  <a:lnTo>
                    <a:pt x="258" y="294"/>
                  </a:lnTo>
                  <a:lnTo>
                    <a:pt x="241" y="304"/>
                  </a:lnTo>
                  <a:lnTo>
                    <a:pt x="225" y="316"/>
                  </a:lnTo>
                  <a:lnTo>
                    <a:pt x="210" y="325"/>
                  </a:lnTo>
                  <a:lnTo>
                    <a:pt x="202" y="337"/>
                  </a:lnTo>
                  <a:lnTo>
                    <a:pt x="200" y="352"/>
                  </a:lnTo>
                  <a:lnTo>
                    <a:pt x="208" y="372"/>
                  </a:lnTo>
                  <a:lnTo>
                    <a:pt x="217" y="370"/>
                  </a:lnTo>
                  <a:lnTo>
                    <a:pt x="227" y="370"/>
                  </a:lnTo>
                  <a:lnTo>
                    <a:pt x="237" y="366"/>
                  </a:lnTo>
                  <a:lnTo>
                    <a:pt x="246" y="362"/>
                  </a:lnTo>
                  <a:lnTo>
                    <a:pt x="262" y="349"/>
                  </a:lnTo>
                  <a:lnTo>
                    <a:pt x="279" y="335"/>
                  </a:lnTo>
                  <a:lnTo>
                    <a:pt x="309" y="351"/>
                  </a:lnTo>
                  <a:lnTo>
                    <a:pt x="343" y="364"/>
                  </a:lnTo>
                  <a:lnTo>
                    <a:pt x="378" y="372"/>
                  </a:lnTo>
                  <a:lnTo>
                    <a:pt x="415" y="380"/>
                  </a:lnTo>
                  <a:lnTo>
                    <a:pt x="452" y="380"/>
                  </a:lnTo>
                  <a:lnTo>
                    <a:pt x="489" y="382"/>
                  </a:lnTo>
                  <a:lnTo>
                    <a:pt x="524" y="376"/>
                  </a:lnTo>
                  <a:lnTo>
                    <a:pt x="559" y="372"/>
                  </a:lnTo>
                  <a:lnTo>
                    <a:pt x="599" y="314"/>
                  </a:lnTo>
                  <a:lnTo>
                    <a:pt x="708" y="387"/>
                  </a:lnTo>
                  <a:lnTo>
                    <a:pt x="716" y="383"/>
                  </a:lnTo>
                  <a:lnTo>
                    <a:pt x="724" y="380"/>
                  </a:lnTo>
                  <a:lnTo>
                    <a:pt x="731" y="378"/>
                  </a:lnTo>
                  <a:lnTo>
                    <a:pt x="739" y="382"/>
                  </a:lnTo>
                  <a:lnTo>
                    <a:pt x="737" y="393"/>
                  </a:lnTo>
                  <a:lnTo>
                    <a:pt x="726" y="405"/>
                  </a:lnTo>
                  <a:lnTo>
                    <a:pt x="714" y="416"/>
                  </a:lnTo>
                  <a:lnTo>
                    <a:pt x="720" y="434"/>
                  </a:lnTo>
                  <a:lnTo>
                    <a:pt x="776" y="453"/>
                  </a:lnTo>
                  <a:lnTo>
                    <a:pt x="768" y="465"/>
                  </a:lnTo>
                  <a:lnTo>
                    <a:pt x="762" y="477"/>
                  </a:lnTo>
                  <a:lnTo>
                    <a:pt x="757" y="488"/>
                  </a:lnTo>
                  <a:lnTo>
                    <a:pt x="751" y="502"/>
                  </a:lnTo>
                  <a:lnTo>
                    <a:pt x="745" y="511"/>
                  </a:lnTo>
                  <a:lnTo>
                    <a:pt x="743" y="523"/>
                  </a:lnTo>
                  <a:lnTo>
                    <a:pt x="743" y="535"/>
                  </a:lnTo>
                  <a:lnTo>
                    <a:pt x="751" y="546"/>
                  </a:lnTo>
                  <a:lnTo>
                    <a:pt x="706" y="560"/>
                  </a:lnTo>
                  <a:lnTo>
                    <a:pt x="662" y="575"/>
                  </a:lnTo>
                  <a:lnTo>
                    <a:pt x="615" y="587"/>
                  </a:lnTo>
                  <a:lnTo>
                    <a:pt x="568" y="601"/>
                  </a:lnTo>
                  <a:lnTo>
                    <a:pt x="520" y="606"/>
                  </a:lnTo>
                  <a:lnTo>
                    <a:pt x="473" y="612"/>
                  </a:lnTo>
                  <a:lnTo>
                    <a:pt x="425" y="612"/>
                  </a:lnTo>
                  <a:lnTo>
                    <a:pt x="378" y="608"/>
                  </a:lnTo>
                  <a:lnTo>
                    <a:pt x="336" y="620"/>
                  </a:lnTo>
                  <a:lnTo>
                    <a:pt x="338" y="606"/>
                  </a:lnTo>
                  <a:lnTo>
                    <a:pt x="336" y="593"/>
                  </a:lnTo>
                  <a:lnTo>
                    <a:pt x="332" y="587"/>
                  </a:lnTo>
                  <a:lnTo>
                    <a:pt x="334" y="581"/>
                  </a:lnTo>
                  <a:lnTo>
                    <a:pt x="338" y="575"/>
                  </a:lnTo>
                  <a:lnTo>
                    <a:pt x="347" y="573"/>
                  </a:lnTo>
                  <a:lnTo>
                    <a:pt x="342" y="562"/>
                  </a:lnTo>
                  <a:lnTo>
                    <a:pt x="336" y="554"/>
                  </a:lnTo>
                  <a:lnTo>
                    <a:pt x="328" y="548"/>
                  </a:lnTo>
                  <a:lnTo>
                    <a:pt x="320" y="546"/>
                  </a:lnTo>
                  <a:lnTo>
                    <a:pt x="305" y="539"/>
                  </a:lnTo>
                  <a:lnTo>
                    <a:pt x="289" y="531"/>
                  </a:lnTo>
                  <a:lnTo>
                    <a:pt x="291" y="517"/>
                  </a:lnTo>
                  <a:lnTo>
                    <a:pt x="301" y="506"/>
                  </a:lnTo>
                  <a:lnTo>
                    <a:pt x="312" y="492"/>
                  </a:lnTo>
                  <a:lnTo>
                    <a:pt x="326" y="480"/>
                  </a:lnTo>
                  <a:lnTo>
                    <a:pt x="336" y="467"/>
                  </a:lnTo>
                  <a:lnTo>
                    <a:pt x="340" y="453"/>
                  </a:lnTo>
                  <a:lnTo>
                    <a:pt x="338" y="440"/>
                  </a:lnTo>
                  <a:lnTo>
                    <a:pt x="326" y="428"/>
                  </a:lnTo>
                  <a:lnTo>
                    <a:pt x="297" y="440"/>
                  </a:lnTo>
                  <a:lnTo>
                    <a:pt x="270" y="453"/>
                  </a:lnTo>
                  <a:lnTo>
                    <a:pt x="241" y="467"/>
                  </a:lnTo>
                  <a:lnTo>
                    <a:pt x="215" y="484"/>
                  </a:lnTo>
                  <a:lnTo>
                    <a:pt x="190" y="502"/>
                  </a:lnTo>
                  <a:lnTo>
                    <a:pt x="171" y="525"/>
                  </a:lnTo>
                  <a:lnTo>
                    <a:pt x="155" y="548"/>
                  </a:lnTo>
                  <a:lnTo>
                    <a:pt x="150" y="577"/>
                  </a:lnTo>
                  <a:lnTo>
                    <a:pt x="155" y="585"/>
                  </a:lnTo>
                  <a:lnTo>
                    <a:pt x="165" y="589"/>
                  </a:lnTo>
                  <a:lnTo>
                    <a:pt x="173" y="589"/>
                  </a:lnTo>
                  <a:lnTo>
                    <a:pt x="182" y="587"/>
                  </a:lnTo>
                  <a:lnTo>
                    <a:pt x="202" y="579"/>
                  </a:lnTo>
                  <a:lnTo>
                    <a:pt x="223" y="573"/>
                  </a:lnTo>
                  <a:lnTo>
                    <a:pt x="225" y="589"/>
                  </a:lnTo>
                  <a:lnTo>
                    <a:pt x="229" y="605"/>
                  </a:lnTo>
                  <a:lnTo>
                    <a:pt x="233" y="610"/>
                  </a:lnTo>
                  <a:lnTo>
                    <a:pt x="239" y="618"/>
                  </a:lnTo>
                  <a:lnTo>
                    <a:pt x="246" y="622"/>
                  </a:lnTo>
                  <a:lnTo>
                    <a:pt x="258" y="624"/>
                  </a:lnTo>
                  <a:lnTo>
                    <a:pt x="252" y="649"/>
                  </a:lnTo>
                  <a:lnTo>
                    <a:pt x="254" y="676"/>
                  </a:lnTo>
                  <a:lnTo>
                    <a:pt x="258" y="701"/>
                  </a:lnTo>
                  <a:lnTo>
                    <a:pt x="266" y="729"/>
                  </a:lnTo>
                  <a:lnTo>
                    <a:pt x="270" y="752"/>
                  </a:lnTo>
                  <a:lnTo>
                    <a:pt x="274" y="775"/>
                  </a:lnTo>
                  <a:lnTo>
                    <a:pt x="274" y="798"/>
                  </a:lnTo>
                  <a:lnTo>
                    <a:pt x="270" y="822"/>
                  </a:lnTo>
                  <a:lnTo>
                    <a:pt x="254" y="818"/>
                  </a:lnTo>
                  <a:lnTo>
                    <a:pt x="246" y="808"/>
                  </a:lnTo>
                  <a:lnTo>
                    <a:pt x="241" y="793"/>
                  </a:lnTo>
                  <a:lnTo>
                    <a:pt x="233" y="785"/>
                  </a:lnTo>
                  <a:lnTo>
                    <a:pt x="208" y="785"/>
                  </a:lnTo>
                  <a:lnTo>
                    <a:pt x="186" y="777"/>
                  </a:lnTo>
                  <a:lnTo>
                    <a:pt x="169" y="762"/>
                  </a:lnTo>
                  <a:lnTo>
                    <a:pt x="151" y="748"/>
                  </a:lnTo>
                  <a:lnTo>
                    <a:pt x="132" y="732"/>
                  </a:lnTo>
                  <a:lnTo>
                    <a:pt x="113" y="725"/>
                  </a:lnTo>
                  <a:lnTo>
                    <a:pt x="89" y="723"/>
                  </a:lnTo>
                  <a:lnTo>
                    <a:pt x="66" y="732"/>
                  </a:lnTo>
                  <a:lnTo>
                    <a:pt x="58" y="744"/>
                  </a:lnTo>
                  <a:lnTo>
                    <a:pt x="54" y="756"/>
                  </a:lnTo>
                  <a:lnTo>
                    <a:pt x="53" y="769"/>
                  </a:lnTo>
                  <a:lnTo>
                    <a:pt x="53" y="785"/>
                  </a:lnTo>
                  <a:lnTo>
                    <a:pt x="53" y="798"/>
                  </a:lnTo>
                  <a:lnTo>
                    <a:pt x="56" y="812"/>
                  </a:lnTo>
                  <a:lnTo>
                    <a:pt x="60" y="826"/>
                  </a:lnTo>
                  <a:lnTo>
                    <a:pt x="66" y="841"/>
                  </a:lnTo>
                  <a:lnTo>
                    <a:pt x="74" y="853"/>
                  </a:lnTo>
                  <a:lnTo>
                    <a:pt x="78" y="870"/>
                  </a:lnTo>
                  <a:lnTo>
                    <a:pt x="78" y="888"/>
                  </a:lnTo>
                  <a:lnTo>
                    <a:pt x="78" y="909"/>
                  </a:lnTo>
                  <a:lnTo>
                    <a:pt x="0" y="686"/>
                  </a:lnTo>
                  <a:lnTo>
                    <a:pt x="22" y="622"/>
                  </a:lnTo>
                  <a:lnTo>
                    <a:pt x="31" y="560"/>
                  </a:lnTo>
                  <a:lnTo>
                    <a:pt x="35" y="494"/>
                  </a:lnTo>
                  <a:lnTo>
                    <a:pt x="41" y="432"/>
                  </a:lnTo>
                  <a:lnTo>
                    <a:pt x="49" y="370"/>
                  </a:lnTo>
                  <a:lnTo>
                    <a:pt x="70" y="316"/>
                  </a:lnTo>
                  <a:lnTo>
                    <a:pt x="107" y="265"/>
                  </a:lnTo>
                  <a:lnTo>
                    <a:pt x="165" y="226"/>
                  </a:lnTo>
                  <a:lnTo>
                    <a:pt x="235" y="168"/>
                  </a:lnTo>
                  <a:lnTo>
                    <a:pt x="310" y="114"/>
                  </a:lnTo>
                  <a:lnTo>
                    <a:pt x="388" y="66"/>
                  </a:lnTo>
                  <a:lnTo>
                    <a:pt x="471" y="31"/>
                  </a:lnTo>
                  <a:lnTo>
                    <a:pt x="553" y="5"/>
                  </a:lnTo>
                  <a:lnTo>
                    <a:pt x="640" y="0"/>
                  </a:lnTo>
                  <a:lnTo>
                    <a:pt x="726" y="13"/>
                  </a:lnTo>
                  <a:lnTo>
                    <a:pt x="813" y="50"/>
                  </a:lnTo>
                  <a:close/>
                </a:path>
              </a:pathLst>
            </a:custGeom>
            <a:solidFill>
              <a:srgbClr val="993366"/>
            </a:solidFill>
            <a:ln w="9525">
              <a:noFill/>
              <a:round/>
              <a:headEnd/>
              <a:tailEnd/>
            </a:ln>
          </p:spPr>
          <p:txBody>
            <a:bodyPr/>
            <a:lstStyle/>
            <a:p>
              <a:endParaRPr lang="en-US" sz="1200"/>
            </a:p>
          </p:txBody>
        </p:sp>
        <p:sp>
          <p:nvSpPr>
            <p:cNvPr id="25" name="Freeform 5">
              <a:extLst>
                <a:ext uri="{FF2B5EF4-FFF2-40B4-BE49-F238E27FC236}">
                  <a16:creationId xmlns:a16="http://schemas.microsoft.com/office/drawing/2014/main" id="{3E74A440-CB03-77EA-7FD6-057811886E1F}"/>
                </a:ext>
              </a:extLst>
            </p:cNvPr>
            <p:cNvSpPr>
              <a:spLocks/>
            </p:cNvSpPr>
            <p:nvPr/>
          </p:nvSpPr>
          <p:spPr bwMode="auto">
            <a:xfrm>
              <a:off x="2953" y="1113"/>
              <a:ext cx="222" cy="152"/>
            </a:xfrm>
            <a:custGeom>
              <a:avLst/>
              <a:gdLst>
                <a:gd name="T0" fmla="*/ 27 w 445"/>
                <a:gd name="T1" fmla="*/ 13 h 305"/>
                <a:gd name="T2" fmla="*/ 26 w 445"/>
                <a:gd name="T3" fmla="*/ 12 h 305"/>
                <a:gd name="T4" fmla="*/ 25 w 445"/>
                <a:gd name="T5" fmla="*/ 11 h 305"/>
                <a:gd name="T6" fmla="*/ 24 w 445"/>
                <a:gd name="T7" fmla="*/ 10 h 305"/>
                <a:gd name="T8" fmla="*/ 22 w 445"/>
                <a:gd name="T9" fmla="*/ 11 h 305"/>
                <a:gd name="T10" fmla="*/ 18 w 445"/>
                <a:gd name="T11" fmla="*/ 17 h 305"/>
                <a:gd name="T12" fmla="*/ 17 w 445"/>
                <a:gd name="T13" fmla="*/ 15 h 305"/>
                <a:gd name="T14" fmla="*/ 16 w 445"/>
                <a:gd name="T15" fmla="*/ 13 h 305"/>
                <a:gd name="T16" fmla="*/ 15 w 445"/>
                <a:gd name="T17" fmla="*/ 11 h 305"/>
                <a:gd name="T18" fmla="*/ 13 w 445"/>
                <a:gd name="T19" fmla="*/ 11 h 305"/>
                <a:gd name="T20" fmla="*/ 10 w 445"/>
                <a:gd name="T21" fmla="*/ 10 h 305"/>
                <a:gd name="T22" fmla="*/ 8 w 445"/>
                <a:gd name="T23" fmla="*/ 9 h 305"/>
                <a:gd name="T24" fmla="*/ 6 w 445"/>
                <a:gd name="T25" fmla="*/ 8 h 305"/>
                <a:gd name="T26" fmla="*/ 6 w 445"/>
                <a:gd name="T27" fmla="*/ 7 h 305"/>
                <a:gd name="T28" fmla="*/ 7 w 445"/>
                <a:gd name="T29" fmla="*/ 8 h 305"/>
                <a:gd name="T30" fmla="*/ 8 w 445"/>
                <a:gd name="T31" fmla="*/ 9 h 305"/>
                <a:gd name="T32" fmla="*/ 10 w 445"/>
                <a:gd name="T33" fmla="*/ 10 h 305"/>
                <a:gd name="T34" fmla="*/ 12 w 445"/>
                <a:gd name="T35" fmla="*/ 10 h 305"/>
                <a:gd name="T36" fmla="*/ 14 w 445"/>
                <a:gd name="T37" fmla="*/ 10 h 305"/>
                <a:gd name="T38" fmla="*/ 16 w 445"/>
                <a:gd name="T39" fmla="*/ 10 h 305"/>
                <a:gd name="T40" fmla="*/ 18 w 445"/>
                <a:gd name="T41" fmla="*/ 10 h 305"/>
                <a:gd name="T42" fmla="*/ 18 w 445"/>
                <a:gd name="T43" fmla="*/ 9 h 305"/>
                <a:gd name="T44" fmla="*/ 16 w 445"/>
                <a:gd name="T45" fmla="*/ 8 h 305"/>
                <a:gd name="T46" fmla="*/ 16 w 445"/>
                <a:gd name="T47" fmla="*/ 7 h 305"/>
                <a:gd name="T48" fmla="*/ 16 w 445"/>
                <a:gd name="T49" fmla="*/ 6 h 305"/>
                <a:gd name="T50" fmla="*/ 14 w 445"/>
                <a:gd name="T51" fmla="*/ 5 h 305"/>
                <a:gd name="T52" fmla="*/ 12 w 445"/>
                <a:gd name="T53" fmla="*/ 4 h 305"/>
                <a:gd name="T54" fmla="*/ 10 w 445"/>
                <a:gd name="T55" fmla="*/ 3 h 305"/>
                <a:gd name="T56" fmla="*/ 9 w 445"/>
                <a:gd name="T57" fmla="*/ 2 h 305"/>
                <a:gd name="T58" fmla="*/ 8 w 445"/>
                <a:gd name="T59" fmla="*/ 2 h 305"/>
                <a:gd name="T60" fmla="*/ 6 w 445"/>
                <a:gd name="T61" fmla="*/ 3 h 305"/>
                <a:gd name="T62" fmla="*/ 5 w 445"/>
                <a:gd name="T63" fmla="*/ 5 h 305"/>
                <a:gd name="T64" fmla="*/ 5 w 445"/>
                <a:gd name="T65" fmla="*/ 6 h 305"/>
                <a:gd name="T66" fmla="*/ 0 w 445"/>
                <a:gd name="T67" fmla="*/ 0 h 305"/>
                <a:gd name="T68" fmla="*/ 7 w 445"/>
                <a:gd name="T69" fmla="*/ 0 h 305"/>
                <a:gd name="T70" fmla="*/ 14 w 445"/>
                <a:gd name="T71" fmla="*/ 1 h 305"/>
                <a:gd name="T72" fmla="*/ 21 w 445"/>
                <a:gd name="T73" fmla="*/ 4 h 305"/>
                <a:gd name="T74" fmla="*/ 26 w 445"/>
                <a:gd name="T75" fmla="*/ 9 h 3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5"/>
                <a:gd name="T115" fmla="*/ 0 h 305"/>
                <a:gd name="T116" fmla="*/ 445 w 445"/>
                <a:gd name="T117" fmla="*/ 305 h 3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5" h="305">
                  <a:moveTo>
                    <a:pt x="429" y="149"/>
                  </a:moveTo>
                  <a:lnTo>
                    <a:pt x="445" y="211"/>
                  </a:lnTo>
                  <a:lnTo>
                    <a:pt x="429" y="210"/>
                  </a:lnTo>
                  <a:lnTo>
                    <a:pt x="417" y="204"/>
                  </a:lnTo>
                  <a:lnTo>
                    <a:pt x="408" y="194"/>
                  </a:lnTo>
                  <a:lnTo>
                    <a:pt x="400" y="186"/>
                  </a:lnTo>
                  <a:lnTo>
                    <a:pt x="392" y="177"/>
                  </a:lnTo>
                  <a:lnTo>
                    <a:pt x="384" y="175"/>
                  </a:lnTo>
                  <a:lnTo>
                    <a:pt x="373" y="177"/>
                  </a:lnTo>
                  <a:lnTo>
                    <a:pt x="363" y="190"/>
                  </a:lnTo>
                  <a:lnTo>
                    <a:pt x="305" y="305"/>
                  </a:lnTo>
                  <a:lnTo>
                    <a:pt x="297" y="287"/>
                  </a:lnTo>
                  <a:lnTo>
                    <a:pt x="291" y="272"/>
                  </a:lnTo>
                  <a:lnTo>
                    <a:pt x="286" y="252"/>
                  </a:lnTo>
                  <a:lnTo>
                    <a:pt x="280" y="235"/>
                  </a:lnTo>
                  <a:lnTo>
                    <a:pt x="270" y="217"/>
                  </a:lnTo>
                  <a:lnTo>
                    <a:pt x="260" y="204"/>
                  </a:lnTo>
                  <a:lnTo>
                    <a:pt x="245" y="190"/>
                  </a:lnTo>
                  <a:lnTo>
                    <a:pt x="227" y="184"/>
                  </a:lnTo>
                  <a:lnTo>
                    <a:pt x="208" y="178"/>
                  </a:lnTo>
                  <a:lnTo>
                    <a:pt x="189" y="175"/>
                  </a:lnTo>
                  <a:lnTo>
                    <a:pt x="169" y="171"/>
                  </a:lnTo>
                  <a:lnTo>
                    <a:pt x="152" y="167"/>
                  </a:lnTo>
                  <a:lnTo>
                    <a:pt x="134" y="159"/>
                  </a:lnTo>
                  <a:lnTo>
                    <a:pt x="119" y="151"/>
                  </a:lnTo>
                  <a:lnTo>
                    <a:pt x="107" y="140"/>
                  </a:lnTo>
                  <a:lnTo>
                    <a:pt x="99" y="128"/>
                  </a:lnTo>
                  <a:lnTo>
                    <a:pt x="109" y="126"/>
                  </a:lnTo>
                  <a:lnTo>
                    <a:pt x="119" y="130"/>
                  </a:lnTo>
                  <a:lnTo>
                    <a:pt x="127" y="138"/>
                  </a:lnTo>
                  <a:lnTo>
                    <a:pt x="134" y="149"/>
                  </a:lnTo>
                  <a:lnTo>
                    <a:pt x="142" y="159"/>
                  </a:lnTo>
                  <a:lnTo>
                    <a:pt x="152" y="167"/>
                  </a:lnTo>
                  <a:lnTo>
                    <a:pt x="163" y="171"/>
                  </a:lnTo>
                  <a:lnTo>
                    <a:pt x="181" y="169"/>
                  </a:lnTo>
                  <a:lnTo>
                    <a:pt x="192" y="173"/>
                  </a:lnTo>
                  <a:lnTo>
                    <a:pt x="208" y="175"/>
                  </a:lnTo>
                  <a:lnTo>
                    <a:pt x="224" y="173"/>
                  </a:lnTo>
                  <a:lnTo>
                    <a:pt x="241" y="173"/>
                  </a:lnTo>
                  <a:lnTo>
                    <a:pt x="256" y="169"/>
                  </a:lnTo>
                  <a:lnTo>
                    <a:pt x="272" y="165"/>
                  </a:lnTo>
                  <a:lnTo>
                    <a:pt x="288" y="161"/>
                  </a:lnTo>
                  <a:lnTo>
                    <a:pt x="301" y="159"/>
                  </a:lnTo>
                  <a:lnTo>
                    <a:pt x="295" y="146"/>
                  </a:lnTo>
                  <a:lnTo>
                    <a:pt x="286" y="140"/>
                  </a:lnTo>
                  <a:lnTo>
                    <a:pt x="270" y="138"/>
                  </a:lnTo>
                  <a:lnTo>
                    <a:pt x="258" y="138"/>
                  </a:lnTo>
                  <a:lnTo>
                    <a:pt x="266" y="124"/>
                  </a:lnTo>
                  <a:lnTo>
                    <a:pt x="268" y="113"/>
                  </a:lnTo>
                  <a:lnTo>
                    <a:pt x="262" y="99"/>
                  </a:lnTo>
                  <a:lnTo>
                    <a:pt x="258" y="87"/>
                  </a:lnTo>
                  <a:lnTo>
                    <a:pt x="239" y="85"/>
                  </a:lnTo>
                  <a:lnTo>
                    <a:pt x="222" y="82"/>
                  </a:lnTo>
                  <a:lnTo>
                    <a:pt x="204" y="76"/>
                  </a:lnTo>
                  <a:lnTo>
                    <a:pt x="191" y="72"/>
                  </a:lnTo>
                  <a:lnTo>
                    <a:pt x="175" y="62"/>
                  </a:lnTo>
                  <a:lnTo>
                    <a:pt x="163" y="54"/>
                  </a:lnTo>
                  <a:lnTo>
                    <a:pt x="152" y="45"/>
                  </a:lnTo>
                  <a:lnTo>
                    <a:pt x="140" y="35"/>
                  </a:lnTo>
                  <a:lnTo>
                    <a:pt x="130" y="41"/>
                  </a:lnTo>
                  <a:lnTo>
                    <a:pt x="123" y="51"/>
                  </a:lnTo>
                  <a:lnTo>
                    <a:pt x="111" y="58"/>
                  </a:lnTo>
                  <a:lnTo>
                    <a:pt x="101" y="70"/>
                  </a:lnTo>
                  <a:lnTo>
                    <a:pt x="90" y="80"/>
                  </a:lnTo>
                  <a:lnTo>
                    <a:pt x="86" y="91"/>
                  </a:lnTo>
                  <a:lnTo>
                    <a:pt x="84" y="103"/>
                  </a:lnTo>
                  <a:lnTo>
                    <a:pt x="88" y="118"/>
                  </a:lnTo>
                  <a:lnTo>
                    <a:pt x="0" y="14"/>
                  </a:lnTo>
                  <a:lnTo>
                    <a:pt x="57" y="4"/>
                  </a:lnTo>
                  <a:lnTo>
                    <a:pt x="115" y="0"/>
                  </a:lnTo>
                  <a:lnTo>
                    <a:pt x="175" y="4"/>
                  </a:lnTo>
                  <a:lnTo>
                    <a:pt x="235" y="18"/>
                  </a:lnTo>
                  <a:lnTo>
                    <a:pt x="291" y="35"/>
                  </a:lnTo>
                  <a:lnTo>
                    <a:pt x="344" y="64"/>
                  </a:lnTo>
                  <a:lnTo>
                    <a:pt x="388" y="101"/>
                  </a:lnTo>
                  <a:lnTo>
                    <a:pt x="429" y="149"/>
                  </a:lnTo>
                  <a:close/>
                </a:path>
              </a:pathLst>
            </a:custGeom>
            <a:solidFill>
              <a:srgbClr val="993366"/>
            </a:solidFill>
            <a:ln w="9525">
              <a:noFill/>
              <a:round/>
              <a:headEnd/>
              <a:tailEnd/>
            </a:ln>
          </p:spPr>
          <p:txBody>
            <a:bodyPr/>
            <a:lstStyle/>
            <a:p>
              <a:endParaRPr lang="en-US" sz="1200"/>
            </a:p>
          </p:txBody>
        </p:sp>
        <p:sp>
          <p:nvSpPr>
            <p:cNvPr id="26" name="Freeform 6">
              <a:extLst>
                <a:ext uri="{FF2B5EF4-FFF2-40B4-BE49-F238E27FC236}">
                  <a16:creationId xmlns:a16="http://schemas.microsoft.com/office/drawing/2014/main" id="{0580F390-D930-3B32-E882-605C116405C8}"/>
                </a:ext>
              </a:extLst>
            </p:cNvPr>
            <p:cNvSpPr>
              <a:spLocks/>
            </p:cNvSpPr>
            <p:nvPr/>
          </p:nvSpPr>
          <p:spPr bwMode="auto">
            <a:xfrm>
              <a:off x="2588" y="1222"/>
              <a:ext cx="613" cy="836"/>
            </a:xfrm>
            <a:custGeom>
              <a:avLst/>
              <a:gdLst>
                <a:gd name="T0" fmla="*/ 72 w 1226"/>
                <a:gd name="T1" fmla="*/ 10 h 1673"/>
                <a:gd name="T2" fmla="*/ 75 w 1226"/>
                <a:gd name="T3" fmla="*/ 11 h 1673"/>
                <a:gd name="T4" fmla="*/ 73 w 1226"/>
                <a:gd name="T5" fmla="*/ 14 h 1673"/>
                <a:gd name="T6" fmla="*/ 76 w 1226"/>
                <a:gd name="T7" fmla="*/ 19 h 1673"/>
                <a:gd name="T8" fmla="*/ 77 w 1226"/>
                <a:gd name="T9" fmla="*/ 25 h 1673"/>
                <a:gd name="T10" fmla="*/ 72 w 1226"/>
                <a:gd name="T11" fmla="*/ 27 h 1673"/>
                <a:gd name="T12" fmla="*/ 72 w 1226"/>
                <a:gd name="T13" fmla="*/ 24 h 1673"/>
                <a:gd name="T14" fmla="*/ 76 w 1226"/>
                <a:gd name="T15" fmla="*/ 19 h 1673"/>
                <a:gd name="T16" fmla="*/ 68 w 1226"/>
                <a:gd name="T17" fmla="*/ 23 h 1673"/>
                <a:gd name="T18" fmla="*/ 66 w 1226"/>
                <a:gd name="T19" fmla="*/ 28 h 1673"/>
                <a:gd name="T20" fmla="*/ 76 w 1226"/>
                <a:gd name="T21" fmla="*/ 45 h 1673"/>
                <a:gd name="T22" fmla="*/ 74 w 1226"/>
                <a:gd name="T23" fmla="*/ 49 h 1673"/>
                <a:gd name="T24" fmla="*/ 72 w 1226"/>
                <a:gd name="T25" fmla="*/ 53 h 1673"/>
                <a:gd name="T26" fmla="*/ 75 w 1226"/>
                <a:gd name="T27" fmla="*/ 55 h 1673"/>
                <a:gd name="T28" fmla="*/ 68 w 1226"/>
                <a:gd name="T29" fmla="*/ 60 h 1673"/>
                <a:gd name="T30" fmla="*/ 55 w 1226"/>
                <a:gd name="T31" fmla="*/ 62 h 1673"/>
                <a:gd name="T32" fmla="*/ 51 w 1226"/>
                <a:gd name="T33" fmla="*/ 60 h 1673"/>
                <a:gd name="T34" fmla="*/ 50 w 1226"/>
                <a:gd name="T35" fmla="*/ 56 h 1673"/>
                <a:gd name="T36" fmla="*/ 47 w 1226"/>
                <a:gd name="T37" fmla="*/ 59 h 1673"/>
                <a:gd name="T38" fmla="*/ 47 w 1226"/>
                <a:gd name="T39" fmla="*/ 66 h 1673"/>
                <a:gd name="T40" fmla="*/ 50 w 1226"/>
                <a:gd name="T41" fmla="*/ 66 h 1673"/>
                <a:gd name="T42" fmla="*/ 51 w 1226"/>
                <a:gd name="T43" fmla="*/ 63 h 1673"/>
                <a:gd name="T44" fmla="*/ 55 w 1226"/>
                <a:gd name="T45" fmla="*/ 63 h 1673"/>
                <a:gd name="T46" fmla="*/ 60 w 1226"/>
                <a:gd name="T47" fmla="*/ 63 h 1673"/>
                <a:gd name="T48" fmla="*/ 63 w 1226"/>
                <a:gd name="T49" fmla="*/ 62 h 1673"/>
                <a:gd name="T50" fmla="*/ 68 w 1226"/>
                <a:gd name="T51" fmla="*/ 62 h 1673"/>
                <a:gd name="T52" fmla="*/ 74 w 1226"/>
                <a:gd name="T53" fmla="*/ 61 h 1673"/>
                <a:gd name="T54" fmla="*/ 72 w 1226"/>
                <a:gd name="T55" fmla="*/ 71 h 1673"/>
                <a:gd name="T56" fmla="*/ 58 w 1226"/>
                <a:gd name="T57" fmla="*/ 79 h 1673"/>
                <a:gd name="T58" fmla="*/ 26 w 1226"/>
                <a:gd name="T59" fmla="*/ 68 h 1673"/>
                <a:gd name="T60" fmla="*/ 17 w 1226"/>
                <a:gd name="T61" fmla="*/ 59 h 1673"/>
                <a:gd name="T62" fmla="*/ 19 w 1226"/>
                <a:gd name="T63" fmla="*/ 68 h 1673"/>
                <a:gd name="T64" fmla="*/ 25 w 1226"/>
                <a:gd name="T65" fmla="*/ 79 h 1673"/>
                <a:gd name="T66" fmla="*/ 31 w 1226"/>
                <a:gd name="T67" fmla="*/ 88 h 1673"/>
                <a:gd name="T68" fmla="*/ 38 w 1226"/>
                <a:gd name="T69" fmla="*/ 94 h 1673"/>
                <a:gd name="T70" fmla="*/ 45 w 1226"/>
                <a:gd name="T71" fmla="*/ 95 h 1673"/>
                <a:gd name="T72" fmla="*/ 42 w 1226"/>
                <a:gd name="T73" fmla="*/ 101 h 1673"/>
                <a:gd name="T74" fmla="*/ 36 w 1226"/>
                <a:gd name="T75" fmla="*/ 104 h 1673"/>
                <a:gd name="T76" fmla="*/ 23 w 1226"/>
                <a:gd name="T77" fmla="*/ 102 h 1673"/>
                <a:gd name="T78" fmla="*/ 10 w 1226"/>
                <a:gd name="T79" fmla="*/ 92 h 1673"/>
                <a:gd name="T80" fmla="*/ 5 w 1226"/>
                <a:gd name="T81" fmla="*/ 75 h 1673"/>
                <a:gd name="T82" fmla="*/ 6 w 1226"/>
                <a:gd name="T83" fmla="*/ 65 h 1673"/>
                <a:gd name="T84" fmla="*/ 10 w 1226"/>
                <a:gd name="T85" fmla="*/ 62 h 1673"/>
                <a:gd name="T86" fmla="*/ 13 w 1226"/>
                <a:gd name="T87" fmla="*/ 63 h 1673"/>
                <a:gd name="T88" fmla="*/ 14 w 1226"/>
                <a:gd name="T89" fmla="*/ 57 h 1673"/>
                <a:gd name="T90" fmla="*/ 13 w 1226"/>
                <a:gd name="T91" fmla="*/ 51 h 1673"/>
                <a:gd name="T92" fmla="*/ 5 w 1226"/>
                <a:gd name="T93" fmla="*/ 52 h 1673"/>
                <a:gd name="T94" fmla="*/ 5 w 1226"/>
                <a:gd name="T95" fmla="*/ 49 h 1673"/>
                <a:gd name="T96" fmla="*/ 1 w 1226"/>
                <a:gd name="T97" fmla="*/ 45 h 1673"/>
                <a:gd name="T98" fmla="*/ 2 w 1226"/>
                <a:gd name="T99" fmla="*/ 42 h 1673"/>
                <a:gd name="T100" fmla="*/ 1 w 1226"/>
                <a:gd name="T101" fmla="*/ 39 h 1673"/>
                <a:gd name="T102" fmla="*/ 0 w 1226"/>
                <a:gd name="T103" fmla="*/ 35 h 1673"/>
                <a:gd name="T104" fmla="*/ 5 w 1226"/>
                <a:gd name="T105" fmla="*/ 36 h 1673"/>
                <a:gd name="T106" fmla="*/ 13 w 1226"/>
                <a:gd name="T107" fmla="*/ 41 h 1673"/>
                <a:gd name="T108" fmla="*/ 18 w 1226"/>
                <a:gd name="T109" fmla="*/ 34 h 1673"/>
                <a:gd name="T110" fmla="*/ 23 w 1226"/>
                <a:gd name="T111" fmla="*/ 26 h 1673"/>
                <a:gd name="T112" fmla="*/ 38 w 1226"/>
                <a:gd name="T113" fmla="*/ 23 h 1673"/>
                <a:gd name="T114" fmla="*/ 45 w 1226"/>
                <a:gd name="T115" fmla="*/ 17 h 1673"/>
                <a:gd name="T116" fmla="*/ 51 w 1226"/>
                <a:gd name="T117" fmla="*/ 15 h 1673"/>
                <a:gd name="T118" fmla="*/ 54 w 1226"/>
                <a:gd name="T119" fmla="*/ 5 h 1673"/>
                <a:gd name="T120" fmla="*/ 59 w 1226"/>
                <a:gd name="T121" fmla="*/ 1 h 1673"/>
                <a:gd name="T122" fmla="*/ 66 w 1226"/>
                <a:gd name="T123" fmla="*/ 9 h 16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6"/>
                <a:gd name="T187" fmla="*/ 0 h 1673"/>
                <a:gd name="T188" fmla="*/ 1226 w 1226"/>
                <a:gd name="T189" fmla="*/ 1673 h 16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6" h="1673">
                  <a:moveTo>
                    <a:pt x="1102" y="150"/>
                  </a:moveTo>
                  <a:lnTo>
                    <a:pt x="1110" y="161"/>
                  </a:lnTo>
                  <a:lnTo>
                    <a:pt x="1121" y="169"/>
                  </a:lnTo>
                  <a:lnTo>
                    <a:pt x="1135" y="169"/>
                  </a:lnTo>
                  <a:lnTo>
                    <a:pt x="1148" y="165"/>
                  </a:lnTo>
                  <a:lnTo>
                    <a:pt x="1170" y="150"/>
                  </a:lnTo>
                  <a:lnTo>
                    <a:pt x="1179" y="153"/>
                  </a:lnTo>
                  <a:lnTo>
                    <a:pt x="1185" y="163"/>
                  </a:lnTo>
                  <a:lnTo>
                    <a:pt x="1187" y="175"/>
                  </a:lnTo>
                  <a:lnTo>
                    <a:pt x="1189" y="186"/>
                  </a:lnTo>
                  <a:lnTo>
                    <a:pt x="1172" y="184"/>
                  </a:lnTo>
                  <a:lnTo>
                    <a:pt x="1164" y="198"/>
                  </a:lnTo>
                  <a:lnTo>
                    <a:pt x="1160" y="206"/>
                  </a:lnTo>
                  <a:lnTo>
                    <a:pt x="1162" y="217"/>
                  </a:lnTo>
                  <a:lnTo>
                    <a:pt x="1164" y="227"/>
                  </a:lnTo>
                  <a:lnTo>
                    <a:pt x="1170" y="237"/>
                  </a:lnTo>
                  <a:lnTo>
                    <a:pt x="1179" y="254"/>
                  </a:lnTo>
                  <a:lnTo>
                    <a:pt x="1191" y="272"/>
                  </a:lnTo>
                  <a:lnTo>
                    <a:pt x="1201" y="289"/>
                  </a:lnTo>
                  <a:lnTo>
                    <a:pt x="1210" y="310"/>
                  </a:lnTo>
                  <a:lnTo>
                    <a:pt x="1216" y="332"/>
                  </a:lnTo>
                  <a:lnTo>
                    <a:pt x="1222" y="353"/>
                  </a:lnTo>
                  <a:lnTo>
                    <a:pt x="1224" y="376"/>
                  </a:lnTo>
                  <a:lnTo>
                    <a:pt x="1226" y="404"/>
                  </a:lnTo>
                  <a:lnTo>
                    <a:pt x="1222" y="409"/>
                  </a:lnTo>
                  <a:lnTo>
                    <a:pt x="1212" y="415"/>
                  </a:lnTo>
                  <a:lnTo>
                    <a:pt x="1197" y="421"/>
                  </a:lnTo>
                  <a:lnTo>
                    <a:pt x="1181" y="427"/>
                  </a:lnTo>
                  <a:lnTo>
                    <a:pt x="1162" y="431"/>
                  </a:lnTo>
                  <a:lnTo>
                    <a:pt x="1146" y="435"/>
                  </a:lnTo>
                  <a:lnTo>
                    <a:pt x="1131" y="436"/>
                  </a:lnTo>
                  <a:lnTo>
                    <a:pt x="1123" y="438"/>
                  </a:lnTo>
                  <a:lnTo>
                    <a:pt x="1125" y="423"/>
                  </a:lnTo>
                  <a:lnTo>
                    <a:pt x="1137" y="407"/>
                  </a:lnTo>
                  <a:lnTo>
                    <a:pt x="1152" y="390"/>
                  </a:lnTo>
                  <a:lnTo>
                    <a:pt x="1174" y="374"/>
                  </a:lnTo>
                  <a:lnTo>
                    <a:pt x="1189" y="357"/>
                  </a:lnTo>
                  <a:lnTo>
                    <a:pt x="1205" y="341"/>
                  </a:lnTo>
                  <a:lnTo>
                    <a:pt x="1212" y="326"/>
                  </a:lnTo>
                  <a:lnTo>
                    <a:pt x="1210" y="314"/>
                  </a:lnTo>
                  <a:lnTo>
                    <a:pt x="1191" y="312"/>
                  </a:lnTo>
                  <a:lnTo>
                    <a:pt x="1170" y="322"/>
                  </a:lnTo>
                  <a:lnTo>
                    <a:pt x="1143" y="338"/>
                  </a:lnTo>
                  <a:lnTo>
                    <a:pt x="1117" y="359"/>
                  </a:lnTo>
                  <a:lnTo>
                    <a:pt x="1088" y="378"/>
                  </a:lnTo>
                  <a:lnTo>
                    <a:pt x="1061" y="394"/>
                  </a:lnTo>
                  <a:lnTo>
                    <a:pt x="1040" y="404"/>
                  </a:lnTo>
                  <a:lnTo>
                    <a:pt x="1024" y="407"/>
                  </a:lnTo>
                  <a:lnTo>
                    <a:pt x="1028" y="425"/>
                  </a:lnTo>
                  <a:lnTo>
                    <a:pt x="1048" y="458"/>
                  </a:lnTo>
                  <a:lnTo>
                    <a:pt x="1077" y="502"/>
                  </a:lnTo>
                  <a:lnTo>
                    <a:pt x="1113" y="557"/>
                  </a:lnTo>
                  <a:lnTo>
                    <a:pt x="1146" y="613"/>
                  </a:lnTo>
                  <a:lnTo>
                    <a:pt x="1181" y="673"/>
                  </a:lnTo>
                  <a:lnTo>
                    <a:pt x="1209" y="731"/>
                  </a:lnTo>
                  <a:lnTo>
                    <a:pt x="1226" y="785"/>
                  </a:lnTo>
                  <a:lnTo>
                    <a:pt x="1210" y="784"/>
                  </a:lnTo>
                  <a:lnTo>
                    <a:pt x="1199" y="785"/>
                  </a:lnTo>
                  <a:lnTo>
                    <a:pt x="1187" y="789"/>
                  </a:lnTo>
                  <a:lnTo>
                    <a:pt x="1177" y="797"/>
                  </a:lnTo>
                  <a:lnTo>
                    <a:pt x="1168" y="803"/>
                  </a:lnTo>
                  <a:lnTo>
                    <a:pt x="1160" y="815"/>
                  </a:lnTo>
                  <a:lnTo>
                    <a:pt x="1154" y="826"/>
                  </a:lnTo>
                  <a:lnTo>
                    <a:pt x="1148" y="838"/>
                  </a:lnTo>
                  <a:lnTo>
                    <a:pt x="1150" y="851"/>
                  </a:lnTo>
                  <a:lnTo>
                    <a:pt x="1156" y="861"/>
                  </a:lnTo>
                  <a:lnTo>
                    <a:pt x="1166" y="867"/>
                  </a:lnTo>
                  <a:lnTo>
                    <a:pt x="1177" y="873"/>
                  </a:lnTo>
                  <a:lnTo>
                    <a:pt x="1183" y="877"/>
                  </a:lnTo>
                  <a:lnTo>
                    <a:pt x="1189" y="884"/>
                  </a:lnTo>
                  <a:lnTo>
                    <a:pt x="1187" y="894"/>
                  </a:lnTo>
                  <a:lnTo>
                    <a:pt x="1179" y="910"/>
                  </a:lnTo>
                  <a:lnTo>
                    <a:pt x="1148" y="939"/>
                  </a:lnTo>
                  <a:lnTo>
                    <a:pt x="1115" y="958"/>
                  </a:lnTo>
                  <a:lnTo>
                    <a:pt x="1079" y="972"/>
                  </a:lnTo>
                  <a:lnTo>
                    <a:pt x="1044" y="979"/>
                  </a:lnTo>
                  <a:lnTo>
                    <a:pt x="1005" y="981"/>
                  </a:lnTo>
                  <a:lnTo>
                    <a:pt x="966" y="985"/>
                  </a:lnTo>
                  <a:lnTo>
                    <a:pt x="929" y="987"/>
                  </a:lnTo>
                  <a:lnTo>
                    <a:pt x="894" y="993"/>
                  </a:lnTo>
                  <a:lnTo>
                    <a:pt x="879" y="985"/>
                  </a:lnTo>
                  <a:lnTo>
                    <a:pt x="863" y="979"/>
                  </a:lnTo>
                  <a:lnTo>
                    <a:pt x="848" y="975"/>
                  </a:lnTo>
                  <a:lnTo>
                    <a:pt x="834" y="974"/>
                  </a:lnTo>
                  <a:lnTo>
                    <a:pt x="823" y="966"/>
                  </a:lnTo>
                  <a:lnTo>
                    <a:pt x="817" y="954"/>
                  </a:lnTo>
                  <a:lnTo>
                    <a:pt x="817" y="939"/>
                  </a:lnTo>
                  <a:lnTo>
                    <a:pt x="828" y="919"/>
                  </a:lnTo>
                  <a:lnTo>
                    <a:pt x="817" y="908"/>
                  </a:lnTo>
                  <a:lnTo>
                    <a:pt x="807" y="898"/>
                  </a:lnTo>
                  <a:lnTo>
                    <a:pt x="793" y="892"/>
                  </a:lnTo>
                  <a:lnTo>
                    <a:pt x="782" y="894"/>
                  </a:lnTo>
                  <a:lnTo>
                    <a:pt x="772" y="911"/>
                  </a:lnTo>
                  <a:lnTo>
                    <a:pt x="764" y="933"/>
                  </a:lnTo>
                  <a:lnTo>
                    <a:pt x="759" y="954"/>
                  </a:lnTo>
                  <a:lnTo>
                    <a:pt x="753" y="977"/>
                  </a:lnTo>
                  <a:lnTo>
                    <a:pt x="747" y="999"/>
                  </a:lnTo>
                  <a:lnTo>
                    <a:pt x="747" y="1020"/>
                  </a:lnTo>
                  <a:lnTo>
                    <a:pt x="749" y="1039"/>
                  </a:lnTo>
                  <a:lnTo>
                    <a:pt x="755" y="1059"/>
                  </a:lnTo>
                  <a:lnTo>
                    <a:pt x="762" y="1065"/>
                  </a:lnTo>
                  <a:lnTo>
                    <a:pt x="774" y="1069"/>
                  </a:lnTo>
                  <a:lnTo>
                    <a:pt x="786" y="1069"/>
                  </a:lnTo>
                  <a:lnTo>
                    <a:pt x="797" y="1070"/>
                  </a:lnTo>
                  <a:lnTo>
                    <a:pt x="801" y="1063"/>
                  </a:lnTo>
                  <a:lnTo>
                    <a:pt x="805" y="1053"/>
                  </a:lnTo>
                  <a:lnTo>
                    <a:pt x="807" y="1043"/>
                  </a:lnTo>
                  <a:lnTo>
                    <a:pt x="811" y="1034"/>
                  </a:lnTo>
                  <a:lnTo>
                    <a:pt x="811" y="1024"/>
                  </a:lnTo>
                  <a:lnTo>
                    <a:pt x="817" y="1016"/>
                  </a:lnTo>
                  <a:lnTo>
                    <a:pt x="825" y="1010"/>
                  </a:lnTo>
                  <a:lnTo>
                    <a:pt x="838" y="1008"/>
                  </a:lnTo>
                  <a:lnTo>
                    <a:pt x="850" y="1014"/>
                  </a:lnTo>
                  <a:lnTo>
                    <a:pt x="865" y="1020"/>
                  </a:lnTo>
                  <a:lnTo>
                    <a:pt x="881" y="1022"/>
                  </a:lnTo>
                  <a:lnTo>
                    <a:pt x="898" y="1024"/>
                  </a:lnTo>
                  <a:lnTo>
                    <a:pt x="914" y="1022"/>
                  </a:lnTo>
                  <a:lnTo>
                    <a:pt x="929" y="1020"/>
                  </a:lnTo>
                  <a:lnTo>
                    <a:pt x="945" y="1018"/>
                  </a:lnTo>
                  <a:lnTo>
                    <a:pt x="962" y="1018"/>
                  </a:lnTo>
                  <a:lnTo>
                    <a:pt x="968" y="1007"/>
                  </a:lnTo>
                  <a:lnTo>
                    <a:pt x="978" y="1001"/>
                  </a:lnTo>
                  <a:lnTo>
                    <a:pt x="989" y="999"/>
                  </a:lnTo>
                  <a:lnTo>
                    <a:pt x="1001" y="1003"/>
                  </a:lnTo>
                  <a:lnTo>
                    <a:pt x="1013" y="1007"/>
                  </a:lnTo>
                  <a:lnTo>
                    <a:pt x="1024" y="1012"/>
                  </a:lnTo>
                  <a:lnTo>
                    <a:pt x="1036" y="1014"/>
                  </a:lnTo>
                  <a:lnTo>
                    <a:pt x="1049" y="1018"/>
                  </a:lnTo>
                  <a:lnTo>
                    <a:pt x="1067" y="1012"/>
                  </a:lnTo>
                  <a:lnTo>
                    <a:pt x="1084" y="1007"/>
                  </a:lnTo>
                  <a:lnTo>
                    <a:pt x="1102" y="1001"/>
                  </a:lnTo>
                  <a:lnTo>
                    <a:pt x="1119" y="995"/>
                  </a:lnTo>
                  <a:lnTo>
                    <a:pt x="1137" y="989"/>
                  </a:lnTo>
                  <a:lnTo>
                    <a:pt x="1154" y="983"/>
                  </a:lnTo>
                  <a:lnTo>
                    <a:pt x="1172" y="979"/>
                  </a:lnTo>
                  <a:lnTo>
                    <a:pt x="1189" y="977"/>
                  </a:lnTo>
                  <a:lnTo>
                    <a:pt x="1181" y="1018"/>
                  </a:lnTo>
                  <a:lnTo>
                    <a:pt x="1174" y="1061"/>
                  </a:lnTo>
                  <a:lnTo>
                    <a:pt x="1162" y="1102"/>
                  </a:lnTo>
                  <a:lnTo>
                    <a:pt x="1146" y="1142"/>
                  </a:lnTo>
                  <a:lnTo>
                    <a:pt x="1125" y="1177"/>
                  </a:lnTo>
                  <a:lnTo>
                    <a:pt x="1100" y="1210"/>
                  </a:lnTo>
                  <a:lnTo>
                    <a:pt x="1067" y="1235"/>
                  </a:lnTo>
                  <a:lnTo>
                    <a:pt x="1030" y="1257"/>
                  </a:lnTo>
                  <a:lnTo>
                    <a:pt x="939" y="1276"/>
                  </a:lnTo>
                  <a:lnTo>
                    <a:pt x="838" y="1272"/>
                  </a:lnTo>
                  <a:lnTo>
                    <a:pt x="731" y="1249"/>
                  </a:lnTo>
                  <a:lnTo>
                    <a:pt x="627" y="1210"/>
                  </a:lnTo>
                  <a:lnTo>
                    <a:pt x="524" y="1154"/>
                  </a:lnTo>
                  <a:lnTo>
                    <a:pt x="429" y="1092"/>
                  </a:lnTo>
                  <a:lnTo>
                    <a:pt x="347" y="1022"/>
                  </a:lnTo>
                  <a:lnTo>
                    <a:pt x="285" y="950"/>
                  </a:lnTo>
                  <a:lnTo>
                    <a:pt x="274" y="950"/>
                  </a:lnTo>
                  <a:lnTo>
                    <a:pt x="264" y="952"/>
                  </a:lnTo>
                  <a:lnTo>
                    <a:pt x="258" y="956"/>
                  </a:lnTo>
                  <a:lnTo>
                    <a:pt x="254" y="966"/>
                  </a:lnTo>
                  <a:lnTo>
                    <a:pt x="270" y="997"/>
                  </a:lnTo>
                  <a:lnTo>
                    <a:pt x="287" y="1032"/>
                  </a:lnTo>
                  <a:lnTo>
                    <a:pt x="303" y="1063"/>
                  </a:lnTo>
                  <a:lnTo>
                    <a:pt x="318" y="1098"/>
                  </a:lnTo>
                  <a:lnTo>
                    <a:pt x="332" y="1131"/>
                  </a:lnTo>
                  <a:lnTo>
                    <a:pt x="347" y="1165"/>
                  </a:lnTo>
                  <a:lnTo>
                    <a:pt x="363" y="1200"/>
                  </a:lnTo>
                  <a:lnTo>
                    <a:pt x="378" y="1235"/>
                  </a:lnTo>
                  <a:lnTo>
                    <a:pt x="400" y="1264"/>
                  </a:lnTo>
                  <a:lnTo>
                    <a:pt x="423" y="1293"/>
                  </a:lnTo>
                  <a:lnTo>
                    <a:pt x="442" y="1324"/>
                  </a:lnTo>
                  <a:lnTo>
                    <a:pt x="464" y="1357"/>
                  </a:lnTo>
                  <a:lnTo>
                    <a:pt x="481" y="1388"/>
                  </a:lnTo>
                  <a:lnTo>
                    <a:pt x="501" y="1419"/>
                  </a:lnTo>
                  <a:lnTo>
                    <a:pt x="518" y="1450"/>
                  </a:lnTo>
                  <a:lnTo>
                    <a:pt x="537" y="1483"/>
                  </a:lnTo>
                  <a:lnTo>
                    <a:pt x="559" y="1493"/>
                  </a:lnTo>
                  <a:lnTo>
                    <a:pt x="580" y="1507"/>
                  </a:lnTo>
                  <a:lnTo>
                    <a:pt x="603" y="1518"/>
                  </a:lnTo>
                  <a:lnTo>
                    <a:pt x="627" y="1532"/>
                  </a:lnTo>
                  <a:lnTo>
                    <a:pt x="650" y="1538"/>
                  </a:lnTo>
                  <a:lnTo>
                    <a:pt x="675" y="1542"/>
                  </a:lnTo>
                  <a:lnTo>
                    <a:pt x="700" y="1538"/>
                  </a:lnTo>
                  <a:lnTo>
                    <a:pt x="729" y="1526"/>
                  </a:lnTo>
                  <a:lnTo>
                    <a:pt x="724" y="1544"/>
                  </a:lnTo>
                  <a:lnTo>
                    <a:pt x="718" y="1563"/>
                  </a:lnTo>
                  <a:lnTo>
                    <a:pt x="708" y="1582"/>
                  </a:lnTo>
                  <a:lnTo>
                    <a:pt x="700" y="1602"/>
                  </a:lnTo>
                  <a:lnTo>
                    <a:pt x="687" y="1619"/>
                  </a:lnTo>
                  <a:lnTo>
                    <a:pt x="675" y="1637"/>
                  </a:lnTo>
                  <a:lnTo>
                    <a:pt x="658" y="1652"/>
                  </a:lnTo>
                  <a:lnTo>
                    <a:pt x="642" y="1666"/>
                  </a:lnTo>
                  <a:lnTo>
                    <a:pt x="601" y="1664"/>
                  </a:lnTo>
                  <a:lnTo>
                    <a:pt x="561" y="1668"/>
                  </a:lnTo>
                  <a:lnTo>
                    <a:pt x="520" y="1670"/>
                  </a:lnTo>
                  <a:lnTo>
                    <a:pt x="481" y="1673"/>
                  </a:lnTo>
                  <a:lnTo>
                    <a:pt x="441" y="1672"/>
                  </a:lnTo>
                  <a:lnTo>
                    <a:pt x="408" y="1664"/>
                  </a:lnTo>
                  <a:lnTo>
                    <a:pt x="378" y="1646"/>
                  </a:lnTo>
                  <a:lnTo>
                    <a:pt x="357" y="1619"/>
                  </a:lnTo>
                  <a:lnTo>
                    <a:pt x="293" y="1602"/>
                  </a:lnTo>
                  <a:lnTo>
                    <a:pt x="245" y="1571"/>
                  </a:lnTo>
                  <a:lnTo>
                    <a:pt x="204" y="1526"/>
                  </a:lnTo>
                  <a:lnTo>
                    <a:pt x="175" y="1476"/>
                  </a:lnTo>
                  <a:lnTo>
                    <a:pt x="150" y="1418"/>
                  </a:lnTo>
                  <a:lnTo>
                    <a:pt x="130" y="1359"/>
                  </a:lnTo>
                  <a:lnTo>
                    <a:pt x="111" y="1299"/>
                  </a:lnTo>
                  <a:lnTo>
                    <a:pt x="93" y="1245"/>
                  </a:lnTo>
                  <a:lnTo>
                    <a:pt x="89" y="1210"/>
                  </a:lnTo>
                  <a:lnTo>
                    <a:pt x="91" y="1177"/>
                  </a:lnTo>
                  <a:lnTo>
                    <a:pt x="91" y="1144"/>
                  </a:lnTo>
                  <a:lnTo>
                    <a:pt x="97" y="1115"/>
                  </a:lnTo>
                  <a:lnTo>
                    <a:pt x="101" y="1084"/>
                  </a:lnTo>
                  <a:lnTo>
                    <a:pt x="109" y="1055"/>
                  </a:lnTo>
                  <a:lnTo>
                    <a:pt x="119" y="1028"/>
                  </a:lnTo>
                  <a:lnTo>
                    <a:pt x="130" y="1003"/>
                  </a:lnTo>
                  <a:lnTo>
                    <a:pt x="140" y="999"/>
                  </a:lnTo>
                  <a:lnTo>
                    <a:pt x="152" y="999"/>
                  </a:lnTo>
                  <a:lnTo>
                    <a:pt x="161" y="999"/>
                  </a:lnTo>
                  <a:lnTo>
                    <a:pt x="173" y="1005"/>
                  </a:lnTo>
                  <a:lnTo>
                    <a:pt x="183" y="1007"/>
                  </a:lnTo>
                  <a:lnTo>
                    <a:pt x="194" y="1010"/>
                  </a:lnTo>
                  <a:lnTo>
                    <a:pt x="206" y="1014"/>
                  </a:lnTo>
                  <a:lnTo>
                    <a:pt x="217" y="1018"/>
                  </a:lnTo>
                  <a:lnTo>
                    <a:pt x="223" y="997"/>
                  </a:lnTo>
                  <a:lnTo>
                    <a:pt x="231" y="979"/>
                  </a:lnTo>
                  <a:lnTo>
                    <a:pt x="235" y="960"/>
                  </a:lnTo>
                  <a:lnTo>
                    <a:pt x="239" y="943"/>
                  </a:lnTo>
                  <a:lnTo>
                    <a:pt x="239" y="921"/>
                  </a:lnTo>
                  <a:lnTo>
                    <a:pt x="241" y="902"/>
                  </a:lnTo>
                  <a:lnTo>
                    <a:pt x="241" y="879"/>
                  </a:lnTo>
                  <a:lnTo>
                    <a:pt x="243" y="857"/>
                  </a:lnTo>
                  <a:lnTo>
                    <a:pt x="225" y="832"/>
                  </a:lnTo>
                  <a:lnTo>
                    <a:pt x="210" y="822"/>
                  </a:lnTo>
                  <a:lnTo>
                    <a:pt x="188" y="820"/>
                  </a:lnTo>
                  <a:lnTo>
                    <a:pt x="167" y="826"/>
                  </a:lnTo>
                  <a:lnTo>
                    <a:pt x="142" y="832"/>
                  </a:lnTo>
                  <a:lnTo>
                    <a:pt x="119" y="838"/>
                  </a:lnTo>
                  <a:lnTo>
                    <a:pt x="95" y="838"/>
                  </a:lnTo>
                  <a:lnTo>
                    <a:pt x="72" y="832"/>
                  </a:lnTo>
                  <a:lnTo>
                    <a:pt x="76" y="820"/>
                  </a:lnTo>
                  <a:lnTo>
                    <a:pt x="78" y="811"/>
                  </a:lnTo>
                  <a:lnTo>
                    <a:pt x="76" y="799"/>
                  </a:lnTo>
                  <a:lnTo>
                    <a:pt x="76" y="789"/>
                  </a:lnTo>
                  <a:lnTo>
                    <a:pt x="68" y="768"/>
                  </a:lnTo>
                  <a:lnTo>
                    <a:pt x="62" y="749"/>
                  </a:lnTo>
                  <a:lnTo>
                    <a:pt x="51" y="735"/>
                  </a:lnTo>
                  <a:lnTo>
                    <a:pt x="39" y="727"/>
                  </a:lnTo>
                  <a:lnTo>
                    <a:pt x="27" y="720"/>
                  </a:lnTo>
                  <a:lnTo>
                    <a:pt x="16" y="708"/>
                  </a:lnTo>
                  <a:lnTo>
                    <a:pt x="25" y="702"/>
                  </a:lnTo>
                  <a:lnTo>
                    <a:pt x="31" y="696"/>
                  </a:lnTo>
                  <a:lnTo>
                    <a:pt x="35" y="689"/>
                  </a:lnTo>
                  <a:lnTo>
                    <a:pt x="37" y="681"/>
                  </a:lnTo>
                  <a:lnTo>
                    <a:pt x="35" y="669"/>
                  </a:lnTo>
                  <a:lnTo>
                    <a:pt x="33" y="659"/>
                  </a:lnTo>
                  <a:lnTo>
                    <a:pt x="31" y="650"/>
                  </a:lnTo>
                  <a:lnTo>
                    <a:pt x="31" y="640"/>
                  </a:lnTo>
                  <a:lnTo>
                    <a:pt x="18" y="630"/>
                  </a:lnTo>
                  <a:lnTo>
                    <a:pt x="12" y="623"/>
                  </a:lnTo>
                  <a:lnTo>
                    <a:pt x="10" y="613"/>
                  </a:lnTo>
                  <a:lnTo>
                    <a:pt x="10" y="603"/>
                  </a:lnTo>
                  <a:lnTo>
                    <a:pt x="8" y="582"/>
                  </a:lnTo>
                  <a:lnTo>
                    <a:pt x="0" y="563"/>
                  </a:lnTo>
                  <a:lnTo>
                    <a:pt x="2" y="547"/>
                  </a:lnTo>
                  <a:lnTo>
                    <a:pt x="10" y="531"/>
                  </a:lnTo>
                  <a:lnTo>
                    <a:pt x="39" y="545"/>
                  </a:lnTo>
                  <a:lnTo>
                    <a:pt x="64" y="564"/>
                  </a:lnTo>
                  <a:lnTo>
                    <a:pt x="86" y="588"/>
                  </a:lnTo>
                  <a:lnTo>
                    <a:pt x="107" y="615"/>
                  </a:lnTo>
                  <a:lnTo>
                    <a:pt x="126" y="636"/>
                  </a:lnTo>
                  <a:lnTo>
                    <a:pt x="150" y="658"/>
                  </a:lnTo>
                  <a:lnTo>
                    <a:pt x="175" y="667"/>
                  </a:lnTo>
                  <a:lnTo>
                    <a:pt x="208" y="671"/>
                  </a:lnTo>
                  <a:lnTo>
                    <a:pt x="243" y="687"/>
                  </a:lnTo>
                  <a:lnTo>
                    <a:pt x="250" y="650"/>
                  </a:lnTo>
                  <a:lnTo>
                    <a:pt x="260" y="615"/>
                  </a:lnTo>
                  <a:lnTo>
                    <a:pt x="268" y="580"/>
                  </a:lnTo>
                  <a:lnTo>
                    <a:pt x="280" y="545"/>
                  </a:lnTo>
                  <a:lnTo>
                    <a:pt x="289" y="510"/>
                  </a:lnTo>
                  <a:lnTo>
                    <a:pt x="303" y="475"/>
                  </a:lnTo>
                  <a:lnTo>
                    <a:pt x="316" y="442"/>
                  </a:lnTo>
                  <a:lnTo>
                    <a:pt x="336" y="413"/>
                  </a:lnTo>
                  <a:lnTo>
                    <a:pt x="382" y="417"/>
                  </a:lnTo>
                  <a:lnTo>
                    <a:pt x="429" y="415"/>
                  </a:lnTo>
                  <a:lnTo>
                    <a:pt x="473" y="409"/>
                  </a:lnTo>
                  <a:lnTo>
                    <a:pt x="520" y="400"/>
                  </a:lnTo>
                  <a:lnTo>
                    <a:pt x="563" y="386"/>
                  </a:lnTo>
                  <a:lnTo>
                    <a:pt x="605" y="373"/>
                  </a:lnTo>
                  <a:lnTo>
                    <a:pt x="648" y="357"/>
                  </a:lnTo>
                  <a:lnTo>
                    <a:pt x="693" y="345"/>
                  </a:lnTo>
                  <a:lnTo>
                    <a:pt x="700" y="322"/>
                  </a:lnTo>
                  <a:lnTo>
                    <a:pt x="716" y="305"/>
                  </a:lnTo>
                  <a:lnTo>
                    <a:pt x="731" y="287"/>
                  </a:lnTo>
                  <a:lnTo>
                    <a:pt x="751" y="276"/>
                  </a:lnTo>
                  <a:lnTo>
                    <a:pt x="768" y="264"/>
                  </a:lnTo>
                  <a:lnTo>
                    <a:pt x="790" y="258"/>
                  </a:lnTo>
                  <a:lnTo>
                    <a:pt x="809" y="250"/>
                  </a:lnTo>
                  <a:lnTo>
                    <a:pt x="828" y="248"/>
                  </a:lnTo>
                  <a:lnTo>
                    <a:pt x="840" y="219"/>
                  </a:lnTo>
                  <a:lnTo>
                    <a:pt x="852" y="190"/>
                  </a:lnTo>
                  <a:lnTo>
                    <a:pt x="859" y="159"/>
                  </a:lnTo>
                  <a:lnTo>
                    <a:pt x="867" y="128"/>
                  </a:lnTo>
                  <a:lnTo>
                    <a:pt x="871" y="95"/>
                  </a:lnTo>
                  <a:lnTo>
                    <a:pt x="875" y="66"/>
                  </a:lnTo>
                  <a:lnTo>
                    <a:pt x="879" y="33"/>
                  </a:lnTo>
                  <a:lnTo>
                    <a:pt x="885" y="4"/>
                  </a:lnTo>
                  <a:lnTo>
                    <a:pt x="929" y="0"/>
                  </a:lnTo>
                  <a:lnTo>
                    <a:pt x="958" y="18"/>
                  </a:lnTo>
                  <a:lnTo>
                    <a:pt x="978" y="47"/>
                  </a:lnTo>
                  <a:lnTo>
                    <a:pt x="993" y="84"/>
                  </a:lnTo>
                  <a:lnTo>
                    <a:pt x="1007" y="117"/>
                  </a:lnTo>
                  <a:lnTo>
                    <a:pt x="1026" y="144"/>
                  </a:lnTo>
                  <a:lnTo>
                    <a:pt x="1055" y="155"/>
                  </a:lnTo>
                  <a:lnTo>
                    <a:pt x="1102" y="150"/>
                  </a:lnTo>
                  <a:close/>
                </a:path>
              </a:pathLst>
            </a:custGeom>
            <a:solidFill>
              <a:srgbClr val="FFE6E6"/>
            </a:solidFill>
            <a:ln w="9525">
              <a:noFill/>
              <a:round/>
              <a:headEnd/>
              <a:tailEnd/>
            </a:ln>
          </p:spPr>
          <p:txBody>
            <a:bodyPr/>
            <a:lstStyle/>
            <a:p>
              <a:endParaRPr lang="en-US" sz="1200"/>
            </a:p>
          </p:txBody>
        </p:sp>
        <p:sp>
          <p:nvSpPr>
            <p:cNvPr id="27" name="Freeform 7">
              <a:extLst>
                <a:ext uri="{FF2B5EF4-FFF2-40B4-BE49-F238E27FC236}">
                  <a16:creationId xmlns:a16="http://schemas.microsoft.com/office/drawing/2014/main" id="{71B20BB4-6B15-E649-C33D-76A84B7404D4}"/>
                </a:ext>
              </a:extLst>
            </p:cNvPr>
            <p:cNvSpPr>
              <a:spLocks/>
            </p:cNvSpPr>
            <p:nvPr/>
          </p:nvSpPr>
          <p:spPr bwMode="auto">
            <a:xfrm>
              <a:off x="2903" y="1417"/>
              <a:ext cx="179" cy="121"/>
            </a:xfrm>
            <a:custGeom>
              <a:avLst/>
              <a:gdLst>
                <a:gd name="T0" fmla="*/ 22 w 356"/>
                <a:gd name="T1" fmla="*/ 14 h 240"/>
                <a:gd name="T2" fmla="*/ 21 w 356"/>
                <a:gd name="T3" fmla="*/ 13 h 240"/>
                <a:gd name="T4" fmla="*/ 21 w 356"/>
                <a:gd name="T5" fmla="*/ 11 h 240"/>
                <a:gd name="T6" fmla="*/ 20 w 356"/>
                <a:gd name="T7" fmla="*/ 10 h 240"/>
                <a:gd name="T8" fmla="*/ 19 w 356"/>
                <a:gd name="T9" fmla="*/ 9 h 240"/>
                <a:gd name="T10" fmla="*/ 16 w 356"/>
                <a:gd name="T11" fmla="*/ 9 h 240"/>
                <a:gd name="T12" fmla="*/ 15 w 356"/>
                <a:gd name="T13" fmla="*/ 10 h 240"/>
                <a:gd name="T14" fmla="*/ 14 w 356"/>
                <a:gd name="T15" fmla="*/ 12 h 240"/>
                <a:gd name="T16" fmla="*/ 13 w 356"/>
                <a:gd name="T17" fmla="*/ 14 h 240"/>
                <a:gd name="T18" fmla="*/ 11 w 356"/>
                <a:gd name="T19" fmla="*/ 14 h 240"/>
                <a:gd name="T20" fmla="*/ 9 w 356"/>
                <a:gd name="T21" fmla="*/ 13 h 240"/>
                <a:gd name="T22" fmla="*/ 7 w 356"/>
                <a:gd name="T23" fmla="*/ 13 h 240"/>
                <a:gd name="T24" fmla="*/ 5 w 356"/>
                <a:gd name="T25" fmla="*/ 15 h 240"/>
                <a:gd name="T26" fmla="*/ 3 w 356"/>
                <a:gd name="T27" fmla="*/ 16 h 240"/>
                <a:gd name="T28" fmla="*/ 0 w 356"/>
                <a:gd name="T29" fmla="*/ 15 h 240"/>
                <a:gd name="T30" fmla="*/ 3 w 356"/>
                <a:gd name="T31" fmla="*/ 13 h 240"/>
                <a:gd name="T32" fmla="*/ 6 w 356"/>
                <a:gd name="T33" fmla="*/ 12 h 240"/>
                <a:gd name="T34" fmla="*/ 9 w 356"/>
                <a:gd name="T35" fmla="*/ 11 h 240"/>
                <a:gd name="T36" fmla="*/ 11 w 356"/>
                <a:gd name="T37" fmla="*/ 10 h 240"/>
                <a:gd name="T38" fmla="*/ 11 w 356"/>
                <a:gd name="T39" fmla="*/ 8 h 240"/>
                <a:gd name="T40" fmla="*/ 10 w 356"/>
                <a:gd name="T41" fmla="*/ 7 h 240"/>
                <a:gd name="T42" fmla="*/ 8 w 356"/>
                <a:gd name="T43" fmla="*/ 8 h 240"/>
                <a:gd name="T44" fmla="*/ 7 w 356"/>
                <a:gd name="T45" fmla="*/ 8 h 240"/>
                <a:gd name="T46" fmla="*/ 5 w 356"/>
                <a:gd name="T47" fmla="*/ 9 h 240"/>
                <a:gd name="T48" fmla="*/ 4 w 356"/>
                <a:gd name="T49" fmla="*/ 10 h 240"/>
                <a:gd name="T50" fmla="*/ 4 w 356"/>
                <a:gd name="T51" fmla="*/ 8 h 240"/>
                <a:gd name="T52" fmla="*/ 4 w 356"/>
                <a:gd name="T53" fmla="*/ 7 h 240"/>
                <a:gd name="T54" fmla="*/ 6 w 356"/>
                <a:gd name="T55" fmla="*/ 5 h 240"/>
                <a:gd name="T56" fmla="*/ 7 w 356"/>
                <a:gd name="T57" fmla="*/ 4 h 240"/>
                <a:gd name="T58" fmla="*/ 8 w 356"/>
                <a:gd name="T59" fmla="*/ 4 h 240"/>
                <a:gd name="T60" fmla="*/ 10 w 356"/>
                <a:gd name="T61" fmla="*/ 3 h 240"/>
                <a:gd name="T62" fmla="*/ 9 w 356"/>
                <a:gd name="T63" fmla="*/ 1 h 240"/>
                <a:gd name="T64" fmla="*/ 12 w 356"/>
                <a:gd name="T65" fmla="*/ 0 h 240"/>
                <a:gd name="T66" fmla="*/ 15 w 356"/>
                <a:gd name="T67" fmla="*/ 1 h 240"/>
                <a:gd name="T68" fmla="*/ 18 w 356"/>
                <a:gd name="T69" fmla="*/ 2 h 240"/>
                <a:gd name="T70" fmla="*/ 23 w 356"/>
                <a:gd name="T71" fmla="*/ 13 h 2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6"/>
                <a:gd name="T109" fmla="*/ 0 h 240"/>
                <a:gd name="T110" fmla="*/ 356 w 356"/>
                <a:gd name="T111" fmla="*/ 240 h 2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6" h="240">
                  <a:moveTo>
                    <a:pt x="356" y="198"/>
                  </a:moveTo>
                  <a:lnTo>
                    <a:pt x="347" y="217"/>
                  </a:lnTo>
                  <a:lnTo>
                    <a:pt x="337" y="207"/>
                  </a:lnTo>
                  <a:lnTo>
                    <a:pt x="333" y="198"/>
                  </a:lnTo>
                  <a:lnTo>
                    <a:pt x="327" y="184"/>
                  </a:lnTo>
                  <a:lnTo>
                    <a:pt x="325" y="172"/>
                  </a:lnTo>
                  <a:lnTo>
                    <a:pt x="320" y="159"/>
                  </a:lnTo>
                  <a:lnTo>
                    <a:pt x="316" y="147"/>
                  </a:lnTo>
                  <a:lnTo>
                    <a:pt x="306" y="138"/>
                  </a:lnTo>
                  <a:lnTo>
                    <a:pt x="294" y="130"/>
                  </a:lnTo>
                  <a:lnTo>
                    <a:pt x="271" y="122"/>
                  </a:lnTo>
                  <a:lnTo>
                    <a:pt x="254" y="128"/>
                  </a:lnTo>
                  <a:lnTo>
                    <a:pt x="240" y="138"/>
                  </a:lnTo>
                  <a:lnTo>
                    <a:pt x="230" y="153"/>
                  </a:lnTo>
                  <a:lnTo>
                    <a:pt x="219" y="171"/>
                  </a:lnTo>
                  <a:lnTo>
                    <a:pt x="213" y="188"/>
                  </a:lnTo>
                  <a:lnTo>
                    <a:pt x="205" y="203"/>
                  </a:lnTo>
                  <a:lnTo>
                    <a:pt x="197" y="217"/>
                  </a:lnTo>
                  <a:lnTo>
                    <a:pt x="178" y="219"/>
                  </a:lnTo>
                  <a:lnTo>
                    <a:pt x="161" y="213"/>
                  </a:lnTo>
                  <a:lnTo>
                    <a:pt x="147" y="202"/>
                  </a:lnTo>
                  <a:lnTo>
                    <a:pt x="135" y="192"/>
                  </a:lnTo>
                  <a:lnTo>
                    <a:pt x="118" y="194"/>
                  </a:lnTo>
                  <a:lnTo>
                    <a:pt x="100" y="203"/>
                  </a:lnTo>
                  <a:lnTo>
                    <a:pt x="83" y="215"/>
                  </a:lnTo>
                  <a:lnTo>
                    <a:pt x="67" y="227"/>
                  </a:lnTo>
                  <a:lnTo>
                    <a:pt x="50" y="236"/>
                  </a:lnTo>
                  <a:lnTo>
                    <a:pt x="33" y="240"/>
                  </a:lnTo>
                  <a:lnTo>
                    <a:pt x="15" y="238"/>
                  </a:lnTo>
                  <a:lnTo>
                    <a:pt x="0" y="233"/>
                  </a:lnTo>
                  <a:lnTo>
                    <a:pt x="17" y="213"/>
                  </a:lnTo>
                  <a:lnTo>
                    <a:pt x="40" y="200"/>
                  </a:lnTo>
                  <a:lnTo>
                    <a:pt x="62" y="190"/>
                  </a:lnTo>
                  <a:lnTo>
                    <a:pt x="85" y="184"/>
                  </a:lnTo>
                  <a:lnTo>
                    <a:pt x="106" y="176"/>
                  </a:lnTo>
                  <a:lnTo>
                    <a:pt x="130" y="171"/>
                  </a:lnTo>
                  <a:lnTo>
                    <a:pt x="153" y="159"/>
                  </a:lnTo>
                  <a:lnTo>
                    <a:pt x="176" y="145"/>
                  </a:lnTo>
                  <a:lnTo>
                    <a:pt x="172" y="134"/>
                  </a:lnTo>
                  <a:lnTo>
                    <a:pt x="170" y="124"/>
                  </a:lnTo>
                  <a:lnTo>
                    <a:pt x="164" y="114"/>
                  </a:lnTo>
                  <a:lnTo>
                    <a:pt x="155" y="108"/>
                  </a:lnTo>
                  <a:lnTo>
                    <a:pt x="139" y="110"/>
                  </a:lnTo>
                  <a:lnTo>
                    <a:pt x="126" y="116"/>
                  </a:lnTo>
                  <a:lnTo>
                    <a:pt x="110" y="118"/>
                  </a:lnTo>
                  <a:lnTo>
                    <a:pt x="98" y="124"/>
                  </a:lnTo>
                  <a:lnTo>
                    <a:pt x="85" y="128"/>
                  </a:lnTo>
                  <a:lnTo>
                    <a:pt x="73" y="134"/>
                  </a:lnTo>
                  <a:lnTo>
                    <a:pt x="64" y="139"/>
                  </a:lnTo>
                  <a:lnTo>
                    <a:pt x="58" y="151"/>
                  </a:lnTo>
                  <a:lnTo>
                    <a:pt x="50" y="136"/>
                  </a:lnTo>
                  <a:lnTo>
                    <a:pt x="50" y="124"/>
                  </a:lnTo>
                  <a:lnTo>
                    <a:pt x="54" y="114"/>
                  </a:lnTo>
                  <a:lnTo>
                    <a:pt x="60" y="105"/>
                  </a:lnTo>
                  <a:lnTo>
                    <a:pt x="75" y="85"/>
                  </a:lnTo>
                  <a:lnTo>
                    <a:pt x="89" y="68"/>
                  </a:lnTo>
                  <a:lnTo>
                    <a:pt x="95" y="56"/>
                  </a:lnTo>
                  <a:lnTo>
                    <a:pt x="102" y="52"/>
                  </a:lnTo>
                  <a:lnTo>
                    <a:pt x="110" y="50"/>
                  </a:lnTo>
                  <a:lnTo>
                    <a:pt x="122" y="50"/>
                  </a:lnTo>
                  <a:lnTo>
                    <a:pt x="139" y="48"/>
                  </a:lnTo>
                  <a:lnTo>
                    <a:pt x="155" y="43"/>
                  </a:lnTo>
                  <a:lnTo>
                    <a:pt x="124" y="15"/>
                  </a:lnTo>
                  <a:lnTo>
                    <a:pt x="141" y="6"/>
                  </a:lnTo>
                  <a:lnTo>
                    <a:pt x="162" y="2"/>
                  </a:lnTo>
                  <a:lnTo>
                    <a:pt x="186" y="0"/>
                  </a:lnTo>
                  <a:lnTo>
                    <a:pt x="209" y="2"/>
                  </a:lnTo>
                  <a:lnTo>
                    <a:pt x="230" y="6"/>
                  </a:lnTo>
                  <a:lnTo>
                    <a:pt x="254" y="13"/>
                  </a:lnTo>
                  <a:lnTo>
                    <a:pt x="275" y="23"/>
                  </a:lnTo>
                  <a:lnTo>
                    <a:pt x="294" y="37"/>
                  </a:lnTo>
                  <a:lnTo>
                    <a:pt x="356" y="198"/>
                  </a:lnTo>
                  <a:close/>
                </a:path>
              </a:pathLst>
            </a:custGeom>
            <a:solidFill>
              <a:srgbClr val="000000"/>
            </a:solidFill>
            <a:ln w="9525">
              <a:noFill/>
              <a:round/>
              <a:headEnd/>
              <a:tailEnd/>
            </a:ln>
          </p:spPr>
          <p:txBody>
            <a:bodyPr/>
            <a:lstStyle/>
            <a:p>
              <a:endParaRPr lang="en-US" sz="1200"/>
            </a:p>
          </p:txBody>
        </p:sp>
        <p:sp>
          <p:nvSpPr>
            <p:cNvPr id="28" name="Freeform 8">
              <a:extLst>
                <a:ext uri="{FF2B5EF4-FFF2-40B4-BE49-F238E27FC236}">
                  <a16:creationId xmlns:a16="http://schemas.microsoft.com/office/drawing/2014/main" id="{4B69A849-5B6B-EFF3-AD4E-16095179D74D}"/>
                </a:ext>
              </a:extLst>
            </p:cNvPr>
            <p:cNvSpPr>
              <a:spLocks/>
            </p:cNvSpPr>
            <p:nvPr/>
          </p:nvSpPr>
          <p:spPr bwMode="auto">
            <a:xfrm>
              <a:off x="3150" y="1459"/>
              <a:ext cx="35" cy="34"/>
            </a:xfrm>
            <a:custGeom>
              <a:avLst/>
              <a:gdLst>
                <a:gd name="T0" fmla="*/ 3 w 72"/>
                <a:gd name="T1" fmla="*/ 1 h 68"/>
                <a:gd name="T2" fmla="*/ 4 w 72"/>
                <a:gd name="T3" fmla="*/ 0 h 68"/>
                <a:gd name="T4" fmla="*/ 4 w 72"/>
                <a:gd name="T5" fmla="*/ 1 h 68"/>
                <a:gd name="T6" fmla="*/ 3 w 72"/>
                <a:gd name="T7" fmla="*/ 1 h 68"/>
                <a:gd name="T8" fmla="*/ 2 w 72"/>
                <a:gd name="T9" fmla="*/ 2 h 68"/>
                <a:gd name="T10" fmla="*/ 2 w 72"/>
                <a:gd name="T11" fmla="*/ 2 h 68"/>
                <a:gd name="T12" fmla="*/ 2 w 72"/>
                <a:gd name="T13" fmla="*/ 3 h 68"/>
                <a:gd name="T14" fmla="*/ 2 w 72"/>
                <a:gd name="T15" fmla="*/ 4 h 68"/>
                <a:gd name="T16" fmla="*/ 0 w 72"/>
                <a:gd name="T17" fmla="*/ 0 h 68"/>
                <a:gd name="T18" fmla="*/ 0 w 72"/>
                <a:gd name="T19" fmla="*/ 1 h 68"/>
                <a:gd name="T20" fmla="*/ 1 w 72"/>
                <a:gd name="T21" fmla="*/ 1 h 68"/>
                <a:gd name="T22" fmla="*/ 2 w 72"/>
                <a:gd name="T23" fmla="*/ 1 h 68"/>
                <a:gd name="T24" fmla="*/ 3 w 72"/>
                <a:gd name="T25" fmla="*/ 1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68"/>
                <a:gd name="T41" fmla="*/ 72 w 72"/>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68">
                  <a:moveTo>
                    <a:pt x="56" y="10"/>
                  </a:moveTo>
                  <a:lnTo>
                    <a:pt x="72" y="0"/>
                  </a:lnTo>
                  <a:lnTo>
                    <a:pt x="66" y="16"/>
                  </a:lnTo>
                  <a:lnTo>
                    <a:pt x="51" y="31"/>
                  </a:lnTo>
                  <a:lnTo>
                    <a:pt x="41" y="37"/>
                  </a:lnTo>
                  <a:lnTo>
                    <a:pt x="37" y="47"/>
                  </a:lnTo>
                  <a:lnTo>
                    <a:pt x="35" y="56"/>
                  </a:lnTo>
                  <a:lnTo>
                    <a:pt x="41" y="68"/>
                  </a:lnTo>
                  <a:lnTo>
                    <a:pt x="0" y="0"/>
                  </a:lnTo>
                  <a:lnTo>
                    <a:pt x="12" y="2"/>
                  </a:lnTo>
                  <a:lnTo>
                    <a:pt x="25" y="10"/>
                  </a:lnTo>
                  <a:lnTo>
                    <a:pt x="37" y="14"/>
                  </a:lnTo>
                  <a:lnTo>
                    <a:pt x="56" y="10"/>
                  </a:lnTo>
                  <a:close/>
                </a:path>
              </a:pathLst>
            </a:custGeom>
            <a:solidFill>
              <a:srgbClr val="FFE6E6"/>
            </a:solidFill>
            <a:ln w="9525">
              <a:noFill/>
              <a:round/>
              <a:headEnd/>
              <a:tailEnd/>
            </a:ln>
          </p:spPr>
          <p:txBody>
            <a:bodyPr/>
            <a:lstStyle/>
            <a:p>
              <a:endParaRPr lang="en-US" sz="1200"/>
            </a:p>
          </p:txBody>
        </p:sp>
        <p:sp>
          <p:nvSpPr>
            <p:cNvPr id="29" name="Freeform 9">
              <a:extLst>
                <a:ext uri="{FF2B5EF4-FFF2-40B4-BE49-F238E27FC236}">
                  <a16:creationId xmlns:a16="http://schemas.microsoft.com/office/drawing/2014/main" id="{1C39E953-C194-A9F7-323F-8FDA9D576BC7}"/>
                </a:ext>
              </a:extLst>
            </p:cNvPr>
            <p:cNvSpPr>
              <a:spLocks/>
            </p:cNvSpPr>
            <p:nvPr/>
          </p:nvSpPr>
          <p:spPr bwMode="auto">
            <a:xfrm>
              <a:off x="2604" y="1514"/>
              <a:ext cx="67" cy="97"/>
            </a:xfrm>
            <a:custGeom>
              <a:avLst/>
              <a:gdLst>
                <a:gd name="T0" fmla="*/ 6 w 134"/>
                <a:gd name="T1" fmla="*/ 6 h 194"/>
                <a:gd name="T2" fmla="*/ 6 w 134"/>
                <a:gd name="T3" fmla="*/ 7 h 194"/>
                <a:gd name="T4" fmla="*/ 6 w 134"/>
                <a:gd name="T5" fmla="*/ 9 h 194"/>
                <a:gd name="T6" fmla="*/ 6 w 134"/>
                <a:gd name="T7" fmla="*/ 9 h 194"/>
                <a:gd name="T8" fmla="*/ 7 w 134"/>
                <a:gd name="T9" fmla="*/ 10 h 194"/>
                <a:gd name="T10" fmla="*/ 7 w 134"/>
                <a:gd name="T11" fmla="*/ 11 h 194"/>
                <a:gd name="T12" fmla="*/ 7 w 134"/>
                <a:gd name="T13" fmla="*/ 11 h 194"/>
                <a:gd name="T14" fmla="*/ 8 w 134"/>
                <a:gd name="T15" fmla="*/ 12 h 194"/>
                <a:gd name="T16" fmla="*/ 8 w 134"/>
                <a:gd name="T17" fmla="*/ 12 h 194"/>
                <a:gd name="T18" fmla="*/ 7 w 134"/>
                <a:gd name="T19" fmla="*/ 12 h 194"/>
                <a:gd name="T20" fmla="*/ 5 w 134"/>
                <a:gd name="T21" fmla="*/ 11 h 194"/>
                <a:gd name="T22" fmla="*/ 4 w 134"/>
                <a:gd name="T23" fmla="*/ 10 h 194"/>
                <a:gd name="T24" fmla="*/ 3 w 134"/>
                <a:gd name="T25" fmla="*/ 9 h 194"/>
                <a:gd name="T26" fmla="*/ 2 w 134"/>
                <a:gd name="T27" fmla="*/ 7 h 194"/>
                <a:gd name="T28" fmla="*/ 1 w 134"/>
                <a:gd name="T29" fmla="*/ 6 h 194"/>
                <a:gd name="T30" fmla="*/ 1 w 134"/>
                <a:gd name="T31" fmla="*/ 5 h 194"/>
                <a:gd name="T32" fmla="*/ 1 w 134"/>
                <a:gd name="T33" fmla="*/ 3 h 194"/>
                <a:gd name="T34" fmla="*/ 0 w 134"/>
                <a:gd name="T35" fmla="*/ 2 h 194"/>
                <a:gd name="T36" fmla="*/ 1 w 134"/>
                <a:gd name="T37" fmla="*/ 1 h 194"/>
                <a:gd name="T38" fmla="*/ 1 w 134"/>
                <a:gd name="T39" fmla="*/ 1 h 194"/>
                <a:gd name="T40" fmla="*/ 1 w 134"/>
                <a:gd name="T41" fmla="*/ 0 h 194"/>
                <a:gd name="T42" fmla="*/ 1 w 134"/>
                <a:gd name="T43" fmla="*/ 1 h 194"/>
                <a:gd name="T44" fmla="*/ 6 w 134"/>
                <a:gd name="T45" fmla="*/ 6 h 1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194"/>
                <a:gd name="T71" fmla="*/ 134 w 134"/>
                <a:gd name="T72" fmla="*/ 194 h 1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194">
                  <a:moveTo>
                    <a:pt x="103" y="106"/>
                  </a:moveTo>
                  <a:lnTo>
                    <a:pt x="101" y="118"/>
                  </a:lnTo>
                  <a:lnTo>
                    <a:pt x="105" y="130"/>
                  </a:lnTo>
                  <a:lnTo>
                    <a:pt x="109" y="139"/>
                  </a:lnTo>
                  <a:lnTo>
                    <a:pt x="115" y="151"/>
                  </a:lnTo>
                  <a:lnTo>
                    <a:pt x="121" y="161"/>
                  </a:lnTo>
                  <a:lnTo>
                    <a:pt x="126" y="170"/>
                  </a:lnTo>
                  <a:lnTo>
                    <a:pt x="130" y="182"/>
                  </a:lnTo>
                  <a:lnTo>
                    <a:pt x="134" y="194"/>
                  </a:lnTo>
                  <a:lnTo>
                    <a:pt x="115" y="194"/>
                  </a:lnTo>
                  <a:lnTo>
                    <a:pt x="91" y="174"/>
                  </a:lnTo>
                  <a:lnTo>
                    <a:pt x="72" y="157"/>
                  </a:lnTo>
                  <a:lnTo>
                    <a:pt x="55" y="135"/>
                  </a:lnTo>
                  <a:lnTo>
                    <a:pt x="43" y="116"/>
                  </a:lnTo>
                  <a:lnTo>
                    <a:pt x="29" y="93"/>
                  </a:lnTo>
                  <a:lnTo>
                    <a:pt x="18" y="70"/>
                  </a:lnTo>
                  <a:lnTo>
                    <a:pt x="8" y="46"/>
                  </a:lnTo>
                  <a:lnTo>
                    <a:pt x="0" y="23"/>
                  </a:lnTo>
                  <a:lnTo>
                    <a:pt x="2" y="9"/>
                  </a:lnTo>
                  <a:lnTo>
                    <a:pt x="8" y="4"/>
                  </a:lnTo>
                  <a:lnTo>
                    <a:pt x="16" y="0"/>
                  </a:lnTo>
                  <a:lnTo>
                    <a:pt x="31" y="4"/>
                  </a:lnTo>
                  <a:lnTo>
                    <a:pt x="103" y="106"/>
                  </a:lnTo>
                  <a:close/>
                </a:path>
              </a:pathLst>
            </a:custGeom>
            <a:solidFill>
              <a:srgbClr val="000000"/>
            </a:solidFill>
            <a:ln w="9525">
              <a:noFill/>
              <a:round/>
              <a:headEnd/>
              <a:tailEnd/>
            </a:ln>
          </p:spPr>
          <p:txBody>
            <a:bodyPr/>
            <a:lstStyle/>
            <a:p>
              <a:endParaRPr lang="en-US" sz="1200"/>
            </a:p>
          </p:txBody>
        </p:sp>
        <p:sp>
          <p:nvSpPr>
            <p:cNvPr id="30" name="Freeform 10">
              <a:extLst>
                <a:ext uri="{FF2B5EF4-FFF2-40B4-BE49-F238E27FC236}">
                  <a16:creationId xmlns:a16="http://schemas.microsoft.com/office/drawing/2014/main" id="{3AA9C660-F58A-00D9-C288-00A61DB13D26}"/>
                </a:ext>
              </a:extLst>
            </p:cNvPr>
            <p:cNvSpPr>
              <a:spLocks/>
            </p:cNvSpPr>
            <p:nvPr/>
          </p:nvSpPr>
          <p:spPr bwMode="auto">
            <a:xfrm>
              <a:off x="2829" y="1529"/>
              <a:ext cx="67" cy="80"/>
            </a:xfrm>
            <a:custGeom>
              <a:avLst/>
              <a:gdLst>
                <a:gd name="T0" fmla="*/ 8 w 134"/>
                <a:gd name="T1" fmla="*/ 0 h 161"/>
                <a:gd name="T2" fmla="*/ 7 w 134"/>
                <a:gd name="T3" fmla="*/ 1 h 161"/>
                <a:gd name="T4" fmla="*/ 6 w 134"/>
                <a:gd name="T5" fmla="*/ 3 h 161"/>
                <a:gd name="T6" fmla="*/ 5 w 134"/>
                <a:gd name="T7" fmla="*/ 4 h 161"/>
                <a:gd name="T8" fmla="*/ 4 w 134"/>
                <a:gd name="T9" fmla="*/ 5 h 161"/>
                <a:gd name="T10" fmla="*/ 3 w 134"/>
                <a:gd name="T11" fmla="*/ 6 h 161"/>
                <a:gd name="T12" fmla="*/ 2 w 134"/>
                <a:gd name="T13" fmla="*/ 7 h 161"/>
                <a:gd name="T14" fmla="*/ 1 w 134"/>
                <a:gd name="T15" fmla="*/ 8 h 161"/>
                <a:gd name="T16" fmla="*/ 1 w 134"/>
                <a:gd name="T17" fmla="*/ 10 h 161"/>
                <a:gd name="T18" fmla="*/ 0 w 134"/>
                <a:gd name="T19" fmla="*/ 9 h 161"/>
                <a:gd name="T20" fmla="*/ 1 w 134"/>
                <a:gd name="T21" fmla="*/ 8 h 161"/>
                <a:gd name="T22" fmla="*/ 1 w 134"/>
                <a:gd name="T23" fmla="*/ 8 h 161"/>
                <a:gd name="T24" fmla="*/ 2 w 134"/>
                <a:gd name="T25" fmla="*/ 6 h 161"/>
                <a:gd name="T26" fmla="*/ 3 w 134"/>
                <a:gd name="T27" fmla="*/ 5 h 161"/>
                <a:gd name="T28" fmla="*/ 3 w 134"/>
                <a:gd name="T29" fmla="*/ 4 h 161"/>
                <a:gd name="T30" fmla="*/ 4 w 134"/>
                <a:gd name="T31" fmla="*/ 3 h 161"/>
                <a:gd name="T32" fmla="*/ 5 w 134"/>
                <a:gd name="T33" fmla="*/ 2 h 161"/>
                <a:gd name="T34" fmla="*/ 5 w 134"/>
                <a:gd name="T35" fmla="*/ 1 h 161"/>
                <a:gd name="T36" fmla="*/ 4 w 134"/>
                <a:gd name="T37" fmla="*/ 1 h 161"/>
                <a:gd name="T38" fmla="*/ 3 w 134"/>
                <a:gd name="T39" fmla="*/ 2 h 161"/>
                <a:gd name="T40" fmla="*/ 3 w 134"/>
                <a:gd name="T41" fmla="*/ 3 h 161"/>
                <a:gd name="T42" fmla="*/ 2 w 134"/>
                <a:gd name="T43" fmla="*/ 3 h 161"/>
                <a:gd name="T44" fmla="*/ 1 w 134"/>
                <a:gd name="T45" fmla="*/ 3 h 161"/>
                <a:gd name="T46" fmla="*/ 1 w 134"/>
                <a:gd name="T47" fmla="*/ 3 h 161"/>
                <a:gd name="T48" fmla="*/ 1 w 134"/>
                <a:gd name="T49" fmla="*/ 2 h 161"/>
                <a:gd name="T50" fmla="*/ 2 w 134"/>
                <a:gd name="T51" fmla="*/ 1 h 161"/>
                <a:gd name="T52" fmla="*/ 3 w 134"/>
                <a:gd name="T53" fmla="*/ 1 h 161"/>
                <a:gd name="T54" fmla="*/ 4 w 134"/>
                <a:gd name="T55" fmla="*/ 0 h 161"/>
                <a:gd name="T56" fmla="*/ 5 w 134"/>
                <a:gd name="T57" fmla="*/ 0 h 161"/>
                <a:gd name="T58" fmla="*/ 5 w 134"/>
                <a:gd name="T59" fmla="*/ 0 h 161"/>
                <a:gd name="T60" fmla="*/ 6 w 134"/>
                <a:gd name="T61" fmla="*/ 0 h 161"/>
                <a:gd name="T62" fmla="*/ 7 w 134"/>
                <a:gd name="T63" fmla="*/ 0 h 161"/>
                <a:gd name="T64" fmla="*/ 8 w 134"/>
                <a:gd name="T65" fmla="*/ 0 h 161"/>
                <a:gd name="T66" fmla="*/ 8 w 134"/>
                <a:gd name="T67" fmla="*/ 0 h 1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61"/>
                <a:gd name="T104" fmla="*/ 134 w 134"/>
                <a:gd name="T105" fmla="*/ 161 h 1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61">
                  <a:moveTo>
                    <a:pt x="134" y="10"/>
                  </a:moveTo>
                  <a:lnTo>
                    <a:pt x="120" y="29"/>
                  </a:lnTo>
                  <a:lnTo>
                    <a:pt x="107" y="50"/>
                  </a:lnTo>
                  <a:lnTo>
                    <a:pt x="91" y="70"/>
                  </a:lnTo>
                  <a:lnTo>
                    <a:pt x="76" y="91"/>
                  </a:lnTo>
                  <a:lnTo>
                    <a:pt x="58" y="108"/>
                  </a:lnTo>
                  <a:lnTo>
                    <a:pt x="41" y="126"/>
                  </a:lnTo>
                  <a:lnTo>
                    <a:pt x="24" y="143"/>
                  </a:lnTo>
                  <a:lnTo>
                    <a:pt x="6" y="161"/>
                  </a:lnTo>
                  <a:lnTo>
                    <a:pt x="0" y="155"/>
                  </a:lnTo>
                  <a:lnTo>
                    <a:pt x="12" y="141"/>
                  </a:lnTo>
                  <a:lnTo>
                    <a:pt x="25" y="128"/>
                  </a:lnTo>
                  <a:lnTo>
                    <a:pt x="37" y="110"/>
                  </a:lnTo>
                  <a:lnTo>
                    <a:pt x="49" y="95"/>
                  </a:lnTo>
                  <a:lnTo>
                    <a:pt x="58" y="77"/>
                  </a:lnTo>
                  <a:lnTo>
                    <a:pt x="70" y="62"/>
                  </a:lnTo>
                  <a:lnTo>
                    <a:pt x="82" y="44"/>
                  </a:lnTo>
                  <a:lnTo>
                    <a:pt x="93" y="31"/>
                  </a:lnTo>
                  <a:lnTo>
                    <a:pt x="74" y="31"/>
                  </a:lnTo>
                  <a:lnTo>
                    <a:pt x="58" y="43"/>
                  </a:lnTo>
                  <a:lnTo>
                    <a:pt x="49" y="48"/>
                  </a:lnTo>
                  <a:lnTo>
                    <a:pt x="39" y="54"/>
                  </a:lnTo>
                  <a:lnTo>
                    <a:pt x="27" y="56"/>
                  </a:lnTo>
                  <a:lnTo>
                    <a:pt x="16" y="56"/>
                  </a:lnTo>
                  <a:lnTo>
                    <a:pt x="25" y="37"/>
                  </a:lnTo>
                  <a:lnTo>
                    <a:pt x="45" y="23"/>
                  </a:lnTo>
                  <a:lnTo>
                    <a:pt x="56" y="17"/>
                  </a:lnTo>
                  <a:lnTo>
                    <a:pt x="68" y="11"/>
                  </a:lnTo>
                  <a:lnTo>
                    <a:pt x="80" y="6"/>
                  </a:lnTo>
                  <a:lnTo>
                    <a:pt x="93" y="0"/>
                  </a:lnTo>
                  <a:lnTo>
                    <a:pt x="105" y="0"/>
                  </a:lnTo>
                  <a:lnTo>
                    <a:pt x="119" y="0"/>
                  </a:lnTo>
                  <a:lnTo>
                    <a:pt x="128" y="2"/>
                  </a:lnTo>
                  <a:lnTo>
                    <a:pt x="134" y="10"/>
                  </a:lnTo>
                  <a:close/>
                </a:path>
              </a:pathLst>
            </a:custGeom>
            <a:solidFill>
              <a:srgbClr val="000000"/>
            </a:solidFill>
            <a:ln w="9525">
              <a:noFill/>
              <a:round/>
              <a:headEnd/>
              <a:tailEnd/>
            </a:ln>
          </p:spPr>
          <p:txBody>
            <a:bodyPr/>
            <a:lstStyle/>
            <a:p>
              <a:endParaRPr lang="en-US" sz="1200"/>
            </a:p>
          </p:txBody>
        </p:sp>
        <p:sp>
          <p:nvSpPr>
            <p:cNvPr id="31" name="Freeform 11">
              <a:extLst>
                <a:ext uri="{FF2B5EF4-FFF2-40B4-BE49-F238E27FC236}">
                  <a16:creationId xmlns:a16="http://schemas.microsoft.com/office/drawing/2014/main" id="{3858BB47-945B-2F57-41D5-16112674DDAE}"/>
                </a:ext>
              </a:extLst>
            </p:cNvPr>
            <p:cNvSpPr>
              <a:spLocks/>
            </p:cNvSpPr>
            <p:nvPr/>
          </p:nvSpPr>
          <p:spPr bwMode="auto">
            <a:xfrm>
              <a:off x="2924" y="1588"/>
              <a:ext cx="161" cy="119"/>
            </a:xfrm>
            <a:custGeom>
              <a:avLst/>
              <a:gdLst>
                <a:gd name="T0" fmla="*/ 20 w 322"/>
                <a:gd name="T1" fmla="*/ 2 h 239"/>
                <a:gd name="T2" fmla="*/ 15 w 322"/>
                <a:gd name="T3" fmla="*/ 5 h 239"/>
                <a:gd name="T4" fmla="*/ 17 w 322"/>
                <a:gd name="T5" fmla="*/ 6 h 239"/>
                <a:gd name="T6" fmla="*/ 17 w 322"/>
                <a:gd name="T7" fmla="*/ 8 h 239"/>
                <a:gd name="T8" fmla="*/ 18 w 322"/>
                <a:gd name="T9" fmla="*/ 9 h 239"/>
                <a:gd name="T10" fmla="*/ 18 w 322"/>
                <a:gd name="T11" fmla="*/ 10 h 239"/>
                <a:gd name="T12" fmla="*/ 17 w 322"/>
                <a:gd name="T13" fmla="*/ 10 h 239"/>
                <a:gd name="T14" fmla="*/ 17 w 322"/>
                <a:gd name="T15" fmla="*/ 9 h 239"/>
                <a:gd name="T16" fmla="*/ 15 w 322"/>
                <a:gd name="T17" fmla="*/ 8 h 239"/>
                <a:gd name="T18" fmla="*/ 15 w 322"/>
                <a:gd name="T19" fmla="*/ 8 h 239"/>
                <a:gd name="T20" fmla="*/ 14 w 322"/>
                <a:gd name="T21" fmla="*/ 7 h 239"/>
                <a:gd name="T22" fmla="*/ 13 w 322"/>
                <a:gd name="T23" fmla="*/ 7 h 239"/>
                <a:gd name="T24" fmla="*/ 13 w 322"/>
                <a:gd name="T25" fmla="*/ 7 h 239"/>
                <a:gd name="T26" fmla="*/ 12 w 322"/>
                <a:gd name="T27" fmla="*/ 7 h 239"/>
                <a:gd name="T28" fmla="*/ 5 w 322"/>
                <a:gd name="T29" fmla="*/ 6 h 239"/>
                <a:gd name="T30" fmla="*/ 1 w 322"/>
                <a:gd name="T31" fmla="*/ 14 h 239"/>
                <a:gd name="T32" fmla="*/ 0 w 322"/>
                <a:gd name="T33" fmla="*/ 13 h 239"/>
                <a:gd name="T34" fmla="*/ 0 w 322"/>
                <a:gd name="T35" fmla="*/ 12 h 239"/>
                <a:gd name="T36" fmla="*/ 1 w 322"/>
                <a:gd name="T37" fmla="*/ 11 h 239"/>
                <a:gd name="T38" fmla="*/ 1 w 322"/>
                <a:gd name="T39" fmla="*/ 9 h 239"/>
                <a:gd name="T40" fmla="*/ 1 w 322"/>
                <a:gd name="T41" fmla="*/ 8 h 239"/>
                <a:gd name="T42" fmla="*/ 1 w 322"/>
                <a:gd name="T43" fmla="*/ 7 h 239"/>
                <a:gd name="T44" fmla="*/ 3 w 322"/>
                <a:gd name="T45" fmla="*/ 6 h 239"/>
                <a:gd name="T46" fmla="*/ 3 w 322"/>
                <a:gd name="T47" fmla="*/ 5 h 239"/>
                <a:gd name="T48" fmla="*/ 5 w 322"/>
                <a:gd name="T49" fmla="*/ 3 h 239"/>
                <a:gd name="T50" fmla="*/ 5 w 322"/>
                <a:gd name="T51" fmla="*/ 2 h 239"/>
                <a:gd name="T52" fmla="*/ 7 w 322"/>
                <a:gd name="T53" fmla="*/ 2 h 239"/>
                <a:gd name="T54" fmla="*/ 10 w 322"/>
                <a:gd name="T55" fmla="*/ 2 h 239"/>
                <a:gd name="T56" fmla="*/ 11 w 322"/>
                <a:gd name="T57" fmla="*/ 2 h 239"/>
                <a:gd name="T58" fmla="*/ 13 w 322"/>
                <a:gd name="T59" fmla="*/ 2 h 239"/>
                <a:gd name="T60" fmla="*/ 15 w 322"/>
                <a:gd name="T61" fmla="*/ 1 h 239"/>
                <a:gd name="T62" fmla="*/ 17 w 322"/>
                <a:gd name="T63" fmla="*/ 0 h 239"/>
                <a:gd name="T64" fmla="*/ 18 w 322"/>
                <a:gd name="T65" fmla="*/ 0 h 239"/>
                <a:gd name="T66" fmla="*/ 18 w 322"/>
                <a:gd name="T67" fmla="*/ 0 h 239"/>
                <a:gd name="T68" fmla="*/ 19 w 322"/>
                <a:gd name="T69" fmla="*/ 0 h 239"/>
                <a:gd name="T70" fmla="*/ 20 w 322"/>
                <a:gd name="T71" fmla="*/ 0 h 239"/>
                <a:gd name="T72" fmla="*/ 20 w 322"/>
                <a:gd name="T73" fmla="*/ 1 h 239"/>
                <a:gd name="T74" fmla="*/ 20 w 322"/>
                <a:gd name="T75" fmla="*/ 2 h 2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2"/>
                <a:gd name="T115" fmla="*/ 0 h 239"/>
                <a:gd name="T116" fmla="*/ 322 w 322"/>
                <a:gd name="T117" fmla="*/ 239 h 2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2" h="239">
                  <a:moveTo>
                    <a:pt x="322" y="43"/>
                  </a:moveTo>
                  <a:lnTo>
                    <a:pt x="254" y="93"/>
                  </a:lnTo>
                  <a:lnTo>
                    <a:pt x="260" y="111"/>
                  </a:lnTo>
                  <a:lnTo>
                    <a:pt x="272" y="130"/>
                  </a:lnTo>
                  <a:lnTo>
                    <a:pt x="280" y="147"/>
                  </a:lnTo>
                  <a:lnTo>
                    <a:pt x="285" y="167"/>
                  </a:lnTo>
                  <a:lnTo>
                    <a:pt x="270" y="163"/>
                  </a:lnTo>
                  <a:lnTo>
                    <a:pt x="260" y="155"/>
                  </a:lnTo>
                  <a:lnTo>
                    <a:pt x="250" y="142"/>
                  </a:lnTo>
                  <a:lnTo>
                    <a:pt x="243" y="130"/>
                  </a:lnTo>
                  <a:lnTo>
                    <a:pt x="231" y="118"/>
                  </a:lnTo>
                  <a:lnTo>
                    <a:pt x="221" y="113"/>
                  </a:lnTo>
                  <a:lnTo>
                    <a:pt x="208" y="113"/>
                  </a:lnTo>
                  <a:lnTo>
                    <a:pt x="192" y="124"/>
                  </a:lnTo>
                  <a:lnTo>
                    <a:pt x="84" y="105"/>
                  </a:lnTo>
                  <a:lnTo>
                    <a:pt x="6" y="239"/>
                  </a:lnTo>
                  <a:lnTo>
                    <a:pt x="0" y="219"/>
                  </a:lnTo>
                  <a:lnTo>
                    <a:pt x="0" y="200"/>
                  </a:lnTo>
                  <a:lnTo>
                    <a:pt x="2" y="178"/>
                  </a:lnTo>
                  <a:lnTo>
                    <a:pt x="10" y="157"/>
                  </a:lnTo>
                  <a:lnTo>
                    <a:pt x="16" y="136"/>
                  </a:lnTo>
                  <a:lnTo>
                    <a:pt x="26" y="116"/>
                  </a:lnTo>
                  <a:lnTo>
                    <a:pt x="37" y="99"/>
                  </a:lnTo>
                  <a:lnTo>
                    <a:pt x="49" y="83"/>
                  </a:lnTo>
                  <a:lnTo>
                    <a:pt x="68" y="54"/>
                  </a:lnTo>
                  <a:lnTo>
                    <a:pt x="95" y="43"/>
                  </a:lnTo>
                  <a:lnTo>
                    <a:pt x="124" y="41"/>
                  </a:lnTo>
                  <a:lnTo>
                    <a:pt x="155" y="45"/>
                  </a:lnTo>
                  <a:lnTo>
                    <a:pt x="185" y="47"/>
                  </a:lnTo>
                  <a:lnTo>
                    <a:pt x="216" y="45"/>
                  </a:lnTo>
                  <a:lnTo>
                    <a:pt x="243" y="29"/>
                  </a:lnTo>
                  <a:lnTo>
                    <a:pt x="266" y="0"/>
                  </a:lnTo>
                  <a:lnTo>
                    <a:pt x="274" y="0"/>
                  </a:lnTo>
                  <a:lnTo>
                    <a:pt x="285" y="2"/>
                  </a:lnTo>
                  <a:lnTo>
                    <a:pt x="297" y="4"/>
                  </a:lnTo>
                  <a:lnTo>
                    <a:pt x="309" y="10"/>
                  </a:lnTo>
                  <a:lnTo>
                    <a:pt x="322" y="23"/>
                  </a:lnTo>
                  <a:lnTo>
                    <a:pt x="322" y="43"/>
                  </a:lnTo>
                  <a:close/>
                </a:path>
              </a:pathLst>
            </a:custGeom>
            <a:solidFill>
              <a:srgbClr val="000000"/>
            </a:solidFill>
            <a:ln w="9525">
              <a:noFill/>
              <a:round/>
              <a:headEnd/>
              <a:tailEnd/>
            </a:ln>
          </p:spPr>
          <p:txBody>
            <a:bodyPr/>
            <a:lstStyle/>
            <a:p>
              <a:endParaRPr lang="en-US" sz="1200"/>
            </a:p>
          </p:txBody>
        </p:sp>
        <p:sp>
          <p:nvSpPr>
            <p:cNvPr id="32" name="Freeform 12">
              <a:extLst>
                <a:ext uri="{FF2B5EF4-FFF2-40B4-BE49-F238E27FC236}">
                  <a16:creationId xmlns:a16="http://schemas.microsoft.com/office/drawing/2014/main" id="{1AA9950D-E026-8621-CDC1-CE106ADFD9A7}"/>
                </a:ext>
              </a:extLst>
            </p:cNvPr>
            <p:cNvSpPr>
              <a:spLocks/>
            </p:cNvSpPr>
            <p:nvPr/>
          </p:nvSpPr>
          <p:spPr bwMode="auto">
            <a:xfrm>
              <a:off x="3088" y="1627"/>
              <a:ext cx="56" cy="38"/>
            </a:xfrm>
            <a:custGeom>
              <a:avLst/>
              <a:gdLst>
                <a:gd name="T0" fmla="*/ 7 w 113"/>
                <a:gd name="T1" fmla="*/ 1 h 75"/>
                <a:gd name="T2" fmla="*/ 6 w 113"/>
                <a:gd name="T3" fmla="*/ 2 h 75"/>
                <a:gd name="T4" fmla="*/ 5 w 113"/>
                <a:gd name="T5" fmla="*/ 3 h 75"/>
                <a:gd name="T6" fmla="*/ 5 w 113"/>
                <a:gd name="T7" fmla="*/ 3 h 75"/>
                <a:gd name="T8" fmla="*/ 5 w 113"/>
                <a:gd name="T9" fmla="*/ 4 h 75"/>
                <a:gd name="T10" fmla="*/ 4 w 113"/>
                <a:gd name="T11" fmla="*/ 4 h 75"/>
                <a:gd name="T12" fmla="*/ 3 w 113"/>
                <a:gd name="T13" fmla="*/ 5 h 75"/>
                <a:gd name="T14" fmla="*/ 3 w 113"/>
                <a:gd name="T15" fmla="*/ 5 h 75"/>
                <a:gd name="T16" fmla="*/ 2 w 113"/>
                <a:gd name="T17" fmla="*/ 5 h 75"/>
                <a:gd name="T18" fmla="*/ 1 w 113"/>
                <a:gd name="T19" fmla="*/ 5 h 75"/>
                <a:gd name="T20" fmla="*/ 1 w 113"/>
                <a:gd name="T21" fmla="*/ 5 h 75"/>
                <a:gd name="T22" fmla="*/ 0 w 113"/>
                <a:gd name="T23" fmla="*/ 4 h 75"/>
                <a:gd name="T24" fmla="*/ 0 w 113"/>
                <a:gd name="T25" fmla="*/ 4 h 75"/>
                <a:gd name="T26" fmla="*/ 0 w 113"/>
                <a:gd name="T27" fmla="*/ 3 h 75"/>
                <a:gd name="T28" fmla="*/ 0 w 113"/>
                <a:gd name="T29" fmla="*/ 2 h 75"/>
                <a:gd name="T30" fmla="*/ 1 w 113"/>
                <a:gd name="T31" fmla="*/ 2 h 75"/>
                <a:gd name="T32" fmla="*/ 1 w 113"/>
                <a:gd name="T33" fmla="*/ 1 h 75"/>
                <a:gd name="T34" fmla="*/ 2 w 113"/>
                <a:gd name="T35" fmla="*/ 1 h 75"/>
                <a:gd name="T36" fmla="*/ 3 w 113"/>
                <a:gd name="T37" fmla="*/ 1 h 75"/>
                <a:gd name="T38" fmla="*/ 4 w 113"/>
                <a:gd name="T39" fmla="*/ 1 h 75"/>
                <a:gd name="T40" fmla="*/ 5 w 113"/>
                <a:gd name="T41" fmla="*/ 0 h 75"/>
                <a:gd name="T42" fmla="*/ 6 w 113"/>
                <a:gd name="T43" fmla="*/ 1 h 75"/>
                <a:gd name="T44" fmla="*/ 7 w 113"/>
                <a:gd name="T45" fmla="*/ 1 h 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
                <a:gd name="T70" fmla="*/ 0 h 75"/>
                <a:gd name="T71" fmla="*/ 113 w 113"/>
                <a:gd name="T72" fmla="*/ 75 h 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 h="75">
                  <a:moveTo>
                    <a:pt x="113" y="15"/>
                  </a:moveTo>
                  <a:lnTo>
                    <a:pt x="101" y="21"/>
                  </a:lnTo>
                  <a:lnTo>
                    <a:pt x="95" y="33"/>
                  </a:lnTo>
                  <a:lnTo>
                    <a:pt x="87" y="42"/>
                  </a:lnTo>
                  <a:lnTo>
                    <a:pt x="80" y="52"/>
                  </a:lnTo>
                  <a:lnTo>
                    <a:pt x="70" y="60"/>
                  </a:lnTo>
                  <a:lnTo>
                    <a:pt x="62" y="68"/>
                  </a:lnTo>
                  <a:lnTo>
                    <a:pt x="50" y="71"/>
                  </a:lnTo>
                  <a:lnTo>
                    <a:pt x="41" y="73"/>
                  </a:lnTo>
                  <a:lnTo>
                    <a:pt x="25" y="75"/>
                  </a:lnTo>
                  <a:lnTo>
                    <a:pt x="16" y="71"/>
                  </a:lnTo>
                  <a:lnTo>
                    <a:pt x="6" y="62"/>
                  </a:lnTo>
                  <a:lnTo>
                    <a:pt x="0" y="52"/>
                  </a:lnTo>
                  <a:lnTo>
                    <a:pt x="0" y="35"/>
                  </a:lnTo>
                  <a:lnTo>
                    <a:pt x="8" y="25"/>
                  </a:lnTo>
                  <a:lnTo>
                    <a:pt x="16" y="17"/>
                  </a:lnTo>
                  <a:lnTo>
                    <a:pt x="29" y="13"/>
                  </a:lnTo>
                  <a:lnTo>
                    <a:pt x="41" y="7"/>
                  </a:lnTo>
                  <a:lnTo>
                    <a:pt x="54" y="5"/>
                  </a:lnTo>
                  <a:lnTo>
                    <a:pt x="68" y="4"/>
                  </a:lnTo>
                  <a:lnTo>
                    <a:pt x="82" y="0"/>
                  </a:lnTo>
                  <a:lnTo>
                    <a:pt x="97" y="4"/>
                  </a:lnTo>
                  <a:lnTo>
                    <a:pt x="113" y="15"/>
                  </a:lnTo>
                  <a:close/>
                </a:path>
              </a:pathLst>
            </a:custGeom>
            <a:solidFill>
              <a:srgbClr val="000000"/>
            </a:solidFill>
            <a:ln w="9525">
              <a:noFill/>
              <a:round/>
              <a:headEnd/>
              <a:tailEnd/>
            </a:ln>
          </p:spPr>
          <p:txBody>
            <a:bodyPr/>
            <a:lstStyle/>
            <a:p>
              <a:endParaRPr lang="en-US" sz="1200"/>
            </a:p>
          </p:txBody>
        </p:sp>
        <p:sp>
          <p:nvSpPr>
            <p:cNvPr id="33" name="Freeform 13">
              <a:extLst>
                <a:ext uri="{FF2B5EF4-FFF2-40B4-BE49-F238E27FC236}">
                  <a16:creationId xmlns:a16="http://schemas.microsoft.com/office/drawing/2014/main" id="{4E030213-423B-0575-A049-26FBC2224854}"/>
                </a:ext>
              </a:extLst>
            </p:cNvPr>
            <p:cNvSpPr>
              <a:spLocks/>
            </p:cNvSpPr>
            <p:nvPr/>
          </p:nvSpPr>
          <p:spPr bwMode="auto">
            <a:xfrm>
              <a:off x="3076" y="1726"/>
              <a:ext cx="83" cy="52"/>
            </a:xfrm>
            <a:custGeom>
              <a:avLst/>
              <a:gdLst>
                <a:gd name="T0" fmla="*/ 10 w 167"/>
                <a:gd name="T1" fmla="*/ 1 h 105"/>
                <a:gd name="T2" fmla="*/ 9 w 167"/>
                <a:gd name="T3" fmla="*/ 2 h 105"/>
                <a:gd name="T4" fmla="*/ 8 w 167"/>
                <a:gd name="T5" fmla="*/ 3 h 105"/>
                <a:gd name="T6" fmla="*/ 7 w 167"/>
                <a:gd name="T7" fmla="*/ 4 h 105"/>
                <a:gd name="T8" fmla="*/ 6 w 167"/>
                <a:gd name="T9" fmla="*/ 5 h 105"/>
                <a:gd name="T10" fmla="*/ 5 w 167"/>
                <a:gd name="T11" fmla="*/ 5 h 105"/>
                <a:gd name="T12" fmla="*/ 4 w 167"/>
                <a:gd name="T13" fmla="*/ 6 h 105"/>
                <a:gd name="T14" fmla="*/ 3 w 167"/>
                <a:gd name="T15" fmla="*/ 6 h 105"/>
                <a:gd name="T16" fmla="*/ 2 w 167"/>
                <a:gd name="T17" fmla="*/ 6 h 105"/>
                <a:gd name="T18" fmla="*/ 0 w 167"/>
                <a:gd name="T19" fmla="*/ 6 h 105"/>
                <a:gd name="T20" fmla="*/ 0 w 167"/>
                <a:gd name="T21" fmla="*/ 5 h 105"/>
                <a:gd name="T22" fmla="*/ 0 w 167"/>
                <a:gd name="T23" fmla="*/ 4 h 105"/>
                <a:gd name="T24" fmla="*/ 0 w 167"/>
                <a:gd name="T25" fmla="*/ 3 h 105"/>
                <a:gd name="T26" fmla="*/ 0 w 167"/>
                <a:gd name="T27" fmla="*/ 2 h 105"/>
                <a:gd name="T28" fmla="*/ 0 w 167"/>
                <a:gd name="T29" fmla="*/ 2 h 105"/>
                <a:gd name="T30" fmla="*/ 1 w 167"/>
                <a:gd name="T31" fmla="*/ 1 h 105"/>
                <a:gd name="T32" fmla="*/ 2 w 167"/>
                <a:gd name="T33" fmla="*/ 1 h 105"/>
                <a:gd name="T34" fmla="*/ 3 w 167"/>
                <a:gd name="T35" fmla="*/ 1 h 105"/>
                <a:gd name="T36" fmla="*/ 4 w 167"/>
                <a:gd name="T37" fmla="*/ 1 h 105"/>
                <a:gd name="T38" fmla="*/ 5 w 167"/>
                <a:gd name="T39" fmla="*/ 1 h 105"/>
                <a:gd name="T40" fmla="*/ 6 w 167"/>
                <a:gd name="T41" fmla="*/ 0 h 105"/>
                <a:gd name="T42" fmla="*/ 7 w 167"/>
                <a:gd name="T43" fmla="*/ 0 h 105"/>
                <a:gd name="T44" fmla="*/ 8 w 167"/>
                <a:gd name="T45" fmla="*/ 0 h 105"/>
                <a:gd name="T46" fmla="*/ 9 w 167"/>
                <a:gd name="T47" fmla="*/ 0 h 105"/>
                <a:gd name="T48" fmla="*/ 9 w 167"/>
                <a:gd name="T49" fmla="*/ 0 h 105"/>
                <a:gd name="T50" fmla="*/ 9 w 167"/>
                <a:gd name="T51" fmla="*/ 0 h 105"/>
                <a:gd name="T52" fmla="*/ 10 w 167"/>
                <a:gd name="T53" fmla="*/ 0 h 105"/>
                <a:gd name="T54" fmla="*/ 10 w 167"/>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7"/>
                <a:gd name="T85" fmla="*/ 0 h 105"/>
                <a:gd name="T86" fmla="*/ 167 w 167"/>
                <a:gd name="T87" fmla="*/ 105 h 10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7" h="105">
                  <a:moveTo>
                    <a:pt x="167" y="26"/>
                  </a:moveTo>
                  <a:lnTo>
                    <a:pt x="151" y="37"/>
                  </a:lnTo>
                  <a:lnTo>
                    <a:pt x="137" y="55"/>
                  </a:lnTo>
                  <a:lnTo>
                    <a:pt x="122" y="68"/>
                  </a:lnTo>
                  <a:lnTo>
                    <a:pt x="106" y="84"/>
                  </a:lnTo>
                  <a:lnTo>
                    <a:pt x="89" y="94"/>
                  </a:lnTo>
                  <a:lnTo>
                    <a:pt x="72" y="101"/>
                  </a:lnTo>
                  <a:lnTo>
                    <a:pt x="52" y="105"/>
                  </a:lnTo>
                  <a:lnTo>
                    <a:pt x="33" y="103"/>
                  </a:lnTo>
                  <a:lnTo>
                    <a:pt x="15" y="101"/>
                  </a:lnTo>
                  <a:lnTo>
                    <a:pt x="6" y="88"/>
                  </a:lnTo>
                  <a:lnTo>
                    <a:pt x="0" y="70"/>
                  </a:lnTo>
                  <a:lnTo>
                    <a:pt x="2" y="57"/>
                  </a:lnTo>
                  <a:lnTo>
                    <a:pt x="2" y="41"/>
                  </a:lnTo>
                  <a:lnTo>
                    <a:pt x="13" y="35"/>
                  </a:lnTo>
                  <a:lnTo>
                    <a:pt x="29" y="31"/>
                  </a:lnTo>
                  <a:lnTo>
                    <a:pt x="44" y="30"/>
                  </a:lnTo>
                  <a:lnTo>
                    <a:pt x="60" y="28"/>
                  </a:lnTo>
                  <a:lnTo>
                    <a:pt x="73" y="22"/>
                  </a:lnTo>
                  <a:lnTo>
                    <a:pt x="89" y="18"/>
                  </a:lnTo>
                  <a:lnTo>
                    <a:pt x="103" y="10"/>
                  </a:lnTo>
                  <a:lnTo>
                    <a:pt x="116" y="0"/>
                  </a:lnTo>
                  <a:lnTo>
                    <a:pt x="130" y="6"/>
                  </a:lnTo>
                  <a:lnTo>
                    <a:pt x="147" y="6"/>
                  </a:lnTo>
                  <a:lnTo>
                    <a:pt x="153" y="6"/>
                  </a:lnTo>
                  <a:lnTo>
                    <a:pt x="159" y="10"/>
                  </a:lnTo>
                  <a:lnTo>
                    <a:pt x="163" y="14"/>
                  </a:lnTo>
                  <a:lnTo>
                    <a:pt x="167" y="26"/>
                  </a:lnTo>
                  <a:close/>
                </a:path>
              </a:pathLst>
            </a:custGeom>
            <a:solidFill>
              <a:srgbClr val="000000"/>
            </a:solidFill>
            <a:ln w="9525">
              <a:noFill/>
              <a:round/>
              <a:headEnd/>
              <a:tailEnd/>
            </a:ln>
          </p:spPr>
          <p:txBody>
            <a:bodyPr/>
            <a:lstStyle/>
            <a:p>
              <a:endParaRPr lang="en-US" sz="1200"/>
            </a:p>
          </p:txBody>
        </p:sp>
        <p:sp>
          <p:nvSpPr>
            <p:cNvPr id="34" name="Freeform 14">
              <a:extLst>
                <a:ext uri="{FF2B5EF4-FFF2-40B4-BE49-F238E27FC236}">
                  <a16:creationId xmlns:a16="http://schemas.microsoft.com/office/drawing/2014/main" id="{F7D7E0E8-FAD9-860B-F46B-B3D28534F6B0}"/>
                </a:ext>
              </a:extLst>
            </p:cNvPr>
            <p:cNvSpPr>
              <a:spLocks/>
            </p:cNvSpPr>
            <p:nvPr/>
          </p:nvSpPr>
          <p:spPr bwMode="auto">
            <a:xfrm>
              <a:off x="2464" y="1777"/>
              <a:ext cx="147" cy="90"/>
            </a:xfrm>
            <a:custGeom>
              <a:avLst/>
              <a:gdLst>
                <a:gd name="T0" fmla="*/ 18 w 295"/>
                <a:gd name="T1" fmla="*/ 0 h 181"/>
                <a:gd name="T2" fmla="*/ 16 w 295"/>
                <a:gd name="T3" fmla="*/ 0 h 181"/>
                <a:gd name="T4" fmla="*/ 14 w 295"/>
                <a:gd name="T5" fmla="*/ 0 h 181"/>
                <a:gd name="T6" fmla="*/ 13 w 295"/>
                <a:gd name="T7" fmla="*/ 1 h 181"/>
                <a:gd name="T8" fmla="*/ 11 w 295"/>
                <a:gd name="T9" fmla="*/ 2 h 181"/>
                <a:gd name="T10" fmla="*/ 9 w 295"/>
                <a:gd name="T11" fmla="*/ 4 h 181"/>
                <a:gd name="T12" fmla="*/ 8 w 295"/>
                <a:gd name="T13" fmla="*/ 5 h 181"/>
                <a:gd name="T14" fmla="*/ 7 w 295"/>
                <a:gd name="T15" fmla="*/ 7 h 181"/>
                <a:gd name="T16" fmla="*/ 6 w 295"/>
                <a:gd name="T17" fmla="*/ 9 h 181"/>
                <a:gd name="T18" fmla="*/ 5 w 295"/>
                <a:gd name="T19" fmla="*/ 11 h 181"/>
                <a:gd name="T20" fmla="*/ 5 w 295"/>
                <a:gd name="T21" fmla="*/ 10 h 181"/>
                <a:gd name="T22" fmla="*/ 4 w 295"/>
                <a:gd name="T23" fmla="*/ 10 h 181"/>
                <a:gd name="T24" fmla="*/ 3 w 295"/>
                <a:gd name="T25" fmla="*/ 10 h 181"/>
                <a:gd name="T26" fmla="*/ 2 w 295"/>
                <a:gd name="T27" fmla="*/ 9 h 181"/>
                <a:gd name="T28" fmla="*/ 1 w 295"/>
                <a:gd name="T29" fmla="*/ 9 h 181"/>
                <a:gd name="T30" fmla="*/ 0 w 295"/>
                <a:gd name="T31" fmla="*/ 8 h 181"/>
                <a:gd name="T32" fmla="*/ 0 w 295"/>
                <a:gd name="T33" fmla="*/ 8 h 181"/>
                <a:gd name="T34" fmla="*/ 0 w 295"/>
                <a:gd name="T35" fmla="*/ 7 h 181"/>
                <a:gd name="T36" fmla="*/ 2 w 295"/>
                <a:gd name="T37" fmla="*/ 6 h 181"/>
                <a:gd name="T38" fmla="*/ 4 w 295"/>
                <a:gd name="T39" fmla="*/ 5 h 181"/>
                <a:gd name="T40" fmla="*/ 6 w 295"/>
                <a:gd name="T41" fmla="*/ 4 h 181"/>
                <a:gd name="T42" fmla="*/ 9 w 295"/>
                <a:gd name="T43" fmla="*/ 2 h 181"/>
                <a:gd name="T44" fmla="*/ 11 w 295"/>
                <a:gd name="T45" fmla="*/ 1 h 181"/>
                <a:gd name="T46" fmla="*/ 13 w 295"/>
                <a:gd name="T47" fmla="*/ 0 h 181"/>
                <a:gd name="T48" fmla="*/ 15 w 295"/>
                <a:gd name="T49" fmla="*/ 0 h 181"/>
                <a:gd name="T50" fmla="*/ 18 w 295"/>
                <a:gd name="T51" fmla="*/ 0 h 1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5"/>
                <a:gd name="T79" fmla="*/ 0 h 181"/>
                <a:gd name="T80" fmla="*/ 295 w 295"/>
                <a:gd name="T81" fmla="*/ 181 h 1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5" h="181">
                  <a:moveTo>
                    <a:pt x="295" y="0"/>
                  </a:moveTo>
                  <a:lnTo>
                    <a:pt x="266" y="2"/>
                  </a:lnTo>
                  <a:lnTo>
                    <a:pt x="239" y="12"/>
                  </a:lnTo>
                  <a:lnTo>
                    <a:pt x="209" y="27"/>
                  </a:lnTo>
                  <a:lnTo>
                    <a:pt x="184" y="47"/>
                  </a:lnTo>
                  <a:lnTo>
                    <a:pt x="159" y="68"/>
                  </a:lnTo>
                  <a:lnTo>
                    <a:pt x="140" y="95"/>
                  </a:lnTo>
                  <a:lnTo>
                    <a:pt x="120" y="120"/>
                  </a:lnTo>
                  <a:lnTo>
                    <a:pt x="109" y="149"/>
                  </a:lnTo>
                  <a:lnTo>
                    <a:pt x="93" y="181"/>
                  </a:lnTo>
                  <a:lnTo>
                    <a:pt x="80" y="173"/>
                  </a:lnTo>
                  <a:lnTo>
                    <a:pt x="66" y="167"/>
                  </a:lnTo>
                  <a:lnTo>
                    <a:pt x="50" y="161"/>
                  </a:lnTo>
                  <a:lnTo>
                    <a:pt x="37" y="155"/>
                  </a:lnTo>
                  <a:lnTo>
                    <a:pt x="23" y="148"/>
                  </a:lnTo>
                  <a:lnTo>
                    <a:pt x="12" y="140"/>
                  </a:lnTo>
                  <a:lnTo>
                    <a:pt x="4" y="128"/>
                  </a:lnTo>
                  <a:lnTo>
                    <a:pt x="0" y="118"/>
                  </a:lnTo>
                  <a:lnTo>
                    <a:pt x="35" y="103"/>
                  </a:lnTo>
                  <a:lnTo>
                    <a:pt x="72" y="86"/>
                  </a:lnTo>
                  <a:lnTo>
                    <a:pt x="107" y="64"/>
                  </a:lnTo>
                  <a:lnTo>
                    <a:pt x="144" y="47"/>
                  </a:lnTo>
                  <a:lnTo>
                    <a:pt x="178" y="27"/>
                  </a:lnTo>
                  <a:lnTo>
                    <a:pt x="215" y="14"/>
                  </a:lnTo>
                  <a:lnTo>
                    <a:pt x="254" y="2"/>
                  </a:lnTo>
                  <a:lnTo>
                    <a:pt x="295" y="0"/>
                  </a:lnTo>
                  <a:close/>
                </a:path>
              </a:pathLst>
            </a:custGeom>
            <a:solidFill>
              <a:srgbClr val="990099"/>
            </a:solidFill>
            <a:ln w="9525">
              <a:noFill/>
              <a:round/>
              <a:headEnd/>
              <a:tailEnd/>
            </a:ln>
          </p:spPr>
          <p:txBody>
            <a:bodyPr/>
            <a:lstStyle/>
            <a:p>
              <a:endParaRPr lang="en-US" sz="1200"/>
            </a:p>
          </p:txBody>
        </p:sp>
        <p:sp>
          <p:nvSpPr>
            <p:cNvPr id="35" name="Freeform 15">
              <a:extLst>
                <a:ext uri="{FF2B5EF4-FFF2-40B4-BE49-F238E27FC236}">
                  <a16:creationId xmlns:a16="http://schemas.microsoft.com/office/drawing/2014/main" id="{055CB320-11DE-04AF-949D-45551D05EF0E}"/>
                </a:ext>
              </a:extLst>
            </p:cNvPr>
            <p:cNvSpPr>
              <a:spLocks/>
            </p:cNvSpPr>
            <p:nvPr/>
          </p:nvSpPr>
          <p:spPr bwMode="auto">
            <a:xfrm>
              <a:off x="2531" y="1824"/>
              <a:ext cx="44" cy="75"/>
            </a:xfrm>
            <a:custGeom>
              <a:avLst/>
              <a:gdLst>
                <a:gd name="T0" fmla="*/ 2 w 87"/>
                <a:gd name="T1" fmla="*/ 9 h 151"/>
                <a:gd name="T2" fmla="*/ 2 w 87"/>
                <a:gd name="T3" fmla="*/ 9 h 151"/>
                <a:gd name="T4" fmla="*/ 1 w 87"/>
                <a:gd name="T5" fmla="*/ 8 h 151"/>
                <a:gd name="T6" fmla="*/ 1 w 87"/>
                <a:gd name="T7" fmla="*/ 7 h 151"/>
                <a:gd name="T8" fmla="*/ 1 w 87"/>
                <a:gd name="T9" fmla="*/ 7 h 151"/>
                <a:gd name="T10" fmla="*/ 0 w 87"/>
                <a:gd name="T11" fmla="*/ 6 h 151"/>
                <a:gd name="T12" fmla="*/ 1 w 87"/>
                <a:gd name="T13" fmla="*/ 5 h 151"/>
                <a:gd name="T14" fmla="*/ 1 w 87"/>
                <a:gd name="T15" fmla="*/ 4 h 151"/>
                <a:gd name="T16" fmla="*/ 1 w 87"/>
                <a:gd name="T17" fmla="*/ 3 h 151"/>
                <a:gd name="T18" fmla="*/ 6 w 87"/>
                <a:gd name="T19" fmla="*/ 0 h 151"/>
                <a:gd name="T20" fmla="*/ 5 w 87"/>
                <a:gd name="T21" fmla="*/ 1 h 151"/>
                <a:gd name="T22" fmla="*/ 5 w 87"/>
                <a:gd name="T23" fmla="*/ 2 h 151"/>
                <a:gd name="T24" fmla="*/ 4 w 87"/>
                <a:gd name="T25" fmla="*/ 3 h 151"/>
                <a:gd name="T26" fmla="*/ 3 w 87"/>
                <a:gd name="T27" fmla="*/ 4 h 151"/>
                <a:gd name="T28" fmla="*/ 3 w 87"/>
                <a:gd name="T29" fmla="*/ 5 h 151"/>
                <a:gd name="T30" fmla="*/ 3 w 87"/>
                <a:gd name="T31" fmla="*/ 6 h 151"/>
                <a:gd name="T32" fmla="*/ 2 w 87"/>
                <a:gd name="T33" fmla="*/ 8 h 151"/>
                <a:gd name="T34" fmla="*/ 2 w 87"/>
                <a:gd name="T35" fmla="*/ 9 h 1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
                <a:gd name="T55" fmla="*/ 0 h 151"/>
                <a:gd name="T56" fmla="*/ 87 w 87"/>
                <a:gd name="T57" fmla="*/ 151 h 1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 h="151">
                  <a:moveTo>
                    <a:pt x="31" y="151"/>
                  </a:moveTo>
                  <a:lnTo>
                    <a:pt x="17" y="144"/>
                  </a:lnTo>
                  <a:lnTo>
                    <a:pt x="10" y="136"/>
                  </a:lnTo>
                  <a:lnTo>
                    <a:pt x="2" y="124"/>
                  </a:lnTo>
                  <a:lnTo>
                    <a:pt x="2" y="113"/>
                  </a:lnTo>
                  <a:lnTo>
                    <a:pt x="0" y="99"/>
                  </a:lnTo>
                  <a:lnTo>
                    <a:pt x="2" y="88"/>
                  </a:lnTo>
                  <a:lnTo>
                    <a:pt x="4" y="74"/>
                  </a:lnTo>
                  <a:lnTo>
                    <a:pt x="10" y="62"/>
                  </a:lnTo>
                  <a:lnTo>
                    <a:pt x="87" y="0"/>
                  </a:lnTo>
                  <a:lnTo>
                    <a:pt x="75" y="18"/>
                  </a:lnTo>
                  <a:lnTo>
                    <a:pt x="66" y="35"/>
                  </a:lnTo>
                  <a:lnTo>
                    <a:pt x="56" y="53"/>
                  </a:lnTo>
                  <a:lnTo>
                    <a:pt x="48" y="70"/>
                  </a:lnTo>
                  <a:lnTo>
                    <a:pt x="41" y="88"/>
                  </a:lnTo>
                  <a:lnTo>
                    <a:pt x="35" y="109"/>
                  </a:lnTo>
                  <a:lnTo>
                    <a:pt x="31" y="128"/>
                  </a:lnTo>
                  <a:lnTo>
                    <a:pt x="31" y="151"/>
                  </a:lnTo>
                  <a:close/>
                </a:path>
              </a:pathLst>
            </a:custGeom>
            <a:solidFill>
              <a:srgbClr val="CC6633"/>
            </a:solidFill>
            <a:ln w="9525">
              <a:noFill/>
              <a:round/>
              <a:headEnd/>
              <a:tailEnd/>
            </a:ln>
          </p:spPr>
          <p:txBody>
            <a:bodyPr/>
            <a:lstStyle/>
            <a:p>
              <a:endParaRPr lang="en-US" sz="1200"/>
            </a:p>
          </p:txBody>
        </p:sp>
        <p:sp>
          <p:nvSpPr>
            <p:cNvPr id="36" name="Freeform 16">
              <a:extLst>
                <a:ext uri="{FF2B5EF4-FFF2-40B4-BE49-F238E27FC236}">
                  <a16:creationId xmlns:a16="http://schemas.microsoft.com/office/drawing/2014/main" id="{F83F16CD-5193-F736-DF53-1C3F4C177873}"/>
                </a:ext>
              </a:extLst>
            </p:cNvPr>
            <p:cNvSpPr>
              <a:spLocks/>
            </p:cNvSpPr>
            <p:nvPr/>
          </p:nvSpPr>
          <p:spPr bwMode="auto">
            <a:xfrm>
              <a:off x="2293" y="1855"/>
              <a:ext cx="508" cy="514"/>
            </a:xfrm>
            <a:custGeom>
              <a:avLst/>
              <a:gdLst>
                <a:gd name="T0" fmla="*/ 35 w 1014"/>
                <a:gd name="T1" fmla="*/ 18 h 1030"/>
                <a:gd name="T2" fmla="*/ 38 w 1014"/>
                <a:gd name="T3" fmla="*/ 22 h 1030"/>
                <a:gd name="T4" fmla="*/ 41 w 1014"/>
                <a:gd name="T5" fmla="*/ 26 h 1030"/>
                <a:gd name="T6" fmla="*/ 44 w 1014"/>
                <a:gd name="T7" fmla="*/ 29 h 1030"/>
                <a:gd name="T8" fmla="*/ 48 w 1014"/>
                <a:gd name="T9" fmla="*/ 33 h 1030"/>
                <a:gd name="T10" fmla="*/ 52 w 1014"/>
                <a:gd name="T11" fmla="*/ 36 h 1030"/>
                <a:gd name="T12" fmla="*/ 56 w 1014"/>
                <a:gd name="T13" fmla="*/ 40 h 1030"/>
                <a:gd name="T14" fmla="*/ 60 w 1014"/>
                <a:gd name="T15" fmla="*/ 42 h 1030"/>
                <a:gd name="T16" fmla="*/ 64 w 1014"/>
                <a:gd name="T17" fmla="*/ 45 h 1030"/>
                <a:gd name="T18" fmla="*/ 63 w 1014"/>
                <a:gd name="T19" fmla="*/ 45 h 1030"/>
                <a:gd name="T20" fmla="*/ 62 w 1014"/>
                <a:gd name="T21" fmla="*/ 46 h 1030"/>
                <a:gd name="T22" fmla="*/ 61 w 1014"/>
                <a:gd name="T23" fmla="*/ 47 h 1030"/>
                <a:gd name="T24" fmla="*/ 60 w 1014"/>
                <a:gd name="T25" fmla="*/ 49 h 1030"/>
                <a:gd name="T26" fmla="*/ 59 w 1014"/>
                <a:gd name="T27" fmla="*/ 50 h 1030"/>
                <a:gd name="T28" fmla="*/ 58 w 1014"/>
                <a:gd name="T29" fmla="*/ 51 h 1030"/>
                <a:gd name="T30" fmla="*/ 57 w 1014"/>
                <a:gd name="T31" fmla="*/ 51 h 1030"/>
                <a:gd name="T32" fmla="*/ 56 w 1014"/>
                <a:gd name="T33" fmla="*/ 52 h 1030"/>
                <a:gd name="T34" fmla="*/ 56 w 1014"/>
                <a:gd name="T35" fmla="*/ 52 h 1030"/>
                <a:gd name="T36" fmla="*/ 55 w 1014"/>
                <a:gd name="T37" fmla="*/ 52 h 1030"/>
                <a:gd name="T38" fmla="*/ 54 w 1014"/>
                <a:gd name="T39" fmla="*/ 52 h 1030"/>
                <a:gd name="T40" fmla="*/ 54 w 1014"/>
                <a:gd name="T41" fmla="*/ 53 h 1030"/>
                <a:gd name="T42" fmla="*/ 43 w 1014"/>
                <a:gd name="T43" fmla="*/ 64 h 1030"/>
                <a:gd name="T44" fmla="*/ 39 w 1014"/>
                <a:gd name="T45" fmla="*/ 59 h 1030"/>
                <a:gd name="T46" fmla="*/ 35 w 1014"/>
                <a:gd name="T47" fmla="*/ 53 h 1030"/>
                <a:gd name="T48" fmla="*/ 32 w 1014"/>
                <a:gd name="T49" fmla="*/ 48 h 1030"/>
                <a:gd name="T50" fmla="*/ 29 w 1014"/>
                <a:gd name="T51" fmla="*/ 42 h 1030"/>
                <a:gd name="T52" fmla="*/ 25 w 1014"/>
                <a:gd name="T53" fmla="*/ 36 h 1030"/>
                <a:gd name="T54" fmla="*/ 22 w 1014"/>
                <a:gd name="T55" fmla="*/ 31 h 1030"/>
                <a:gd name="T56" fmla="*/ 18 w 1014"/>
                <a:gd name="T57" fmla="*/ 25 h 1030"/>
                <a:gd name="T58" fmla="*/ 14 w 1014"/>
                <a:gd name="T59" fmla="*/ 20 h 1030"/>
                <a:gd name="T60" fmla="*/ 14 w 1014"/>
                <a:gd name="T61" fmla="*/ 19 h 1030"/>
                <a:gd name="T62" fmla="*/ 14 w 1014"/>
                <a:gd name="T63" fmla="*/ 18 h 1030"/>
                <a:gd name="T64" fmla="*/ 13 w 1014"/>
                <a:gd name="T65" fmla="*/ 17 h 1030"/>
                <a:gd name="T66" fmla="*/ 12 w 1014"/>
                <a:gd name="T67" fmla="*/ 16 h 1030"/>
                <a:gd name="T68" fmla="*/ 11 w 1014"/>
                <a:gd name="T69" fmla="*/ 15 h 1030"/>
                <a:gd name="T70" fmla="*/ 10 w 1014"/>
                <a:gd name="T71" fmla="*/ 15 h 1030"/>
                <a:gd name="T72" fmla="*/ 9 w 1014"/>
                <a:gd name="T73" fmla="*/ 14 h 1030"/>
                <a:gd name="T74" fmla="*/ 8 w 1014"/>
                <a:gd name="T75" fmla="*/ 13 h 1030"/>
                <a:gd name="T76" fmla="*/ 0 w 1014"/>
                <a:gd name="T77" fmla="*/ 12 h 1030"/>
                <a:gd name="T78" fmla="*/ 2 w 1014"/>
                <a:gd name="T79" fmla="*/ 10 h 1030"/>
                <a:gd name="T80" fmla="*/ 4 w 1014"/>
                <a:gd name="T81" fmla="*/ 8 h 1030"/>
                <a:gd name="T82" fmla="*/ 6 w 1014"/>
                <a:gd name="T83" fmla="*/ 6 h 1030"/>
                <a:gd name="T84" fmla="*/ 8 w 1014"/>
                <a:gd name="T85" fmla="*/ 5 h 1030"/>
                <a:gd name="T86" fmla="*/ 10 w 1014"/>
                <a:gd name="T87" fmla="*/ 3 h 1030"/>
                <a:gd name="T88" fmla="*/ 12 w 1014"/>
                <a:gd name="T89" fmla="*/ 2 h 1030"/>
                <a:gd name="T90" fmla="*/ 14 w 1014"/>
                <a:gd name="T91" fmla="*/ 0 h 1030"/>
                <a:gd name="T92" fmla="*/ 16 w 1014"/>
                <a:gd name="T93" fmla="*/ 0 h 1030"/>
                <a:gd name="T94" fmla="*/ 19 w 1014"/>
                <a:gd name="T95" fmla="*/ 1 h 1030"/>
                <a:gd name="T96" fmla="*/ 22 w 1014"/>
                <a:gd name="T97" fmla="*/ 3 h 1030"/>
                <a:gd name="T98" fmla="*/ 24 w 1014"/>
                <a:gd name="T99" fmla="*/ 5 h 1030"/>
                <a:gd name="T100" fmla="*/ 27 w 1014"/>
                <a:gd name="T101" fmla="*/ 8 h 1030"/>
                <a:gd name="T102" fmla="*/ 29 w 1014"/>
                <a:gd name="T103" fmla="*/ 11 h 1030"/>
                <a:gd name="T104" fmla="*/ 31 w 1014"/>
                <a:gd name="T105" fmla="*/ 13 h 1030"/>
                <a:gd name="T106" fmla="*/ 33 w 1014"/>
                <a:gd name="T107" fmla="*/ 16 h 1030"/>
                <a:gd name="T108" fmla="*/ 35 w 1014"/>
                <a:gd name="T109" fmla="*/ 18 h 10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4"/>
                <a:gd name="T166" fmla="*/ 0 h 1030"/>
                <a:gd name="T167" fmla="*/ 1014 w 1014"/>
                <a:gd name="T168" fmla="*/ 1030 h 10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4" h="1030">
                  <a:moveTo>
                    <a:pt x="558" y="301"/>
                  </a:moveTo>
                  <a:lnTo>
                    <a:pt x="599" y="359"/>
                  </a:lnTo>
                  <a:lnTo>
                    <a:pt x="647" y="421"/>
                  </a:lnTo>
                  <a:lnTo>
                    <a:pt x="700" y="479"/>
                  </a:lnTo>
                  <a:lnTo>
                    <a:pt x="760" y="537"/>
                  </a:lnTo>
                  <a:lnTo>
                    <a:pt x="820" y="590"/>
                  </a:lnTo>
                  <a:lnTo>
                    <a:pt x="884" y="642"/>
                  </a:lnTo>
                  <a:lnTo>
                    <a:pt x="948" y="687"/>
                  </a:lnTo>
                  <a:lnTo>
                    <a:pt x="1014" y="725"/>
                  </a:lnTo>
                  <a:lnTo>
                    <a:pt x="995" y="735"/>
                  </a:lnTo>
                  <a:lnTo>
                    <a:pt x="979" y="751"/>
                  </a:lnTo>
                  <a:lnTo>
                    <a:pt x="966" y="766"/>
                  </a:lnTo>
                  <a:lnTo>
                    <a:pt x="954" y="786"/>
                  </a:lnTo>
                  <a:lnTo>
                    <a:pt x="940" y="801"/>
                  </a:lnTo>
                  <a:lnTo>
                    <a:pt x="927" y="817"/>
                  </a:lnTo>
                  <a:lnTo>
                    <a:pt x="909" y="826"/>
                  </a:lnTo>
                  <a:lnTo>
                    <a:pt x="890" y="834"/>
                  </a:lnTo>
                  <a:lnTo>
                    <a:pt x="884" y="844"/>
                  </a:lnTo>
                  <a:lnTo>
                    <a:pt x="872" y="848"/>
                  </a:lnTo>
                  <a:lnTo>
                    <a:pt x="859" y="848"/>
                  </a:lnTo>
                  <a:lnTo>
                    <a:pt x="853" y="859"/>
                  </a:lnTo>
                  <a:lnTo>
                    <a:pt x="682" y="1030"/>
                  </a:lnTo>
                  <a:lnTo>
                    <a:pt x="611" y="946"/>
                  </a:lnTo>
                  <a:lnTo>
                    <a:pt x="552" y="861"/>
                  </a:lnTo>
                  <a:lnTo>
                    <a:pt x="498" y="770"/>
                  </a:lnTo>
                  <a:lnTo>
                    <a:pt x="450" y="679"/>
                  </a:lnTo>
                  <a:lnTo>
                    <a:pt x="399" y="586"/>
                  </a:lnTo>
                  <a:lnTo>
                    <a:pt x="345" y="497"/>
                  </a:lnTo>
                  <a:lnTo>
                    <a:pt x="285" y="407"/>
                  </a:lnTo>
                  <a:lnTo>
                    <a:pt x="217" y="326"/>
                  </a:lnTo>
                  <a:lnTo>
                    <a:pt x="215" y="305"/>
                  </a:lnTo>
                  <a:lnTo>
                    <a:pt x="209" y="289"/>
                  </a:lnTo>
                  <a:lnTo>
                    <a:pt x="198" y="276"/>
                  </a:lnTo>
                  <a:lnTo>
                    <a:pt x="186" y="264"/>
                  </a:lnTo>
                  <a:lnTo>
                    <a:pt x="170" y="252"/>
                  </a:lnTo>
                  <a:lnTo>
                    <a:pt x="157" y="241"/>
                  </a:lnTo>
                  <a:lnTo>
                    <a:pt x="139" y="229"/>
                  </a:lnTo>
                  <a:lnTo>
                    <a:pt x="128" y="217"/>
                  </a:lnTo>
                  <a:lnTo>
                    <a:pt x="0" y="198"/>
                  </a:lnTo>
                  <a:lnTo>
                    <a:pt x="29" y="165"/>
                  </a:lnTo>
                  <a:lnTo>
                    <a:pt x="58" y="136"/>
                  </a:lnTo>
                  <a:lnTo>
                    <a:pt x="87" y="107"/>
                  </a:lnTo>
                  <a:lnTo>
                    <a:pt x="118" y="82"/>
                  </a:lnTo>
                  <a:lnTo>
                    <a:pt x="147" y="55"/>
                  </a:lnTo>
                  <a:lnTo>
                    <a:pt x="182" y="33"/>
                  </a:lnTo>
                  <a:lnTo>
                    <a:pt x="215" y="14"/>
                  </a:lnTo>
                  <a:lnTo>
                    <a:pt x="252" y="0"/>
                  </a:lnTo>
                  <a:lnTo>
                    <a:pt x="300" y="22"/>
                  </a:lnTo>
                  <a:lnTo>
                    <a:pt x="343" y="55"/>
                  </a:lnTo>
                  <a:lnTo>
                    <a:pt x="380" y="91"/>
                  </a:lnTo>
                  <a:lnTo>
                    <a:pt x="417" y="134"/>
                  </a:lnTo>
                  <a:lnTo>
                    <a:pt x="450" y="177"/>
                  </a:lnTo>
                  <a:lnTo>
                    <a:pt x="485" y="221"/>
                  </a:lnTo>
                  <a:lnTo>
                    <a:pt x="519" y="262"/>
                  </a:lnTo>
                  <a:lnTo>
                    <a:pt x="558" y="301"/>
                  </a:lnTo>
                  <a:close/>
                </a:path>
              </a:pathLst>
            </a:custGeom>
            <a:solidFill>
              <a:srgbClr val="CC6699"/>
            </a:solidFill>
            <a:ln w="9525">
              <a:noFill/>
              <a:round/>
              <a:headEnd/>
              <a:tailEnd/>
            </a:ln>
          </p:spPr>
          <p:txBody>
            <a:bodyPr/>
            <a:lstStyle/>
            <a:p>
              <a:endParaRPr lang="en-US" sz="1200"/>
            </a:p>
          </p:txBody>
        </p:sp>
        <p:sp>
          <p:nvSpPr>
            <p:cNvPr id="37" name="Freeform 17">
              <a:extLst>
                <a:ext uri="{FF2B5EF4-FFF2-40B4-BE49-F238E27FC236}">
                  <a16:creationId xmlns:a16="http://schemas.microsoft.com/office/drawing/2014/main" id="{AA655A62-D6A3-D203-CE5E-99E1DDBF71AC}"/>
                </a:ext>
              </a:extLst>
            </p:cNvPr>
            <p:cNvSpPr>
              <a:spLocks/>
            </p:cNvSpPr>
            <p:nvPr/>
          </p:nvSpPr>
          <p:spPr bwMode="auto">
            <a:xfrm>
              <a:off x="2461" y="2047"/>
              <a:ext cx="287" cy="322"/>
            </a:xfrm>
            <a:custGeom>
              <a:avLst/>
              <a:gdLst>
                <a:gd name="T0" fmla="*/ 21 w 574"/>
                <a:gd name="T1" fmla="*/ 11 h 646"/>
                <a:gd name="T2" fmla="*/ 22 w 574"/>
                <a:gd name="T3" fmla="*/ 13 h 646"/>
                <a:gd name="T4" fmla="*/ 23 w 574"/>
                <a:gd name="T5" fmla="*/ 16 h 646"/>
                <a:gd name="T6" fmla="*/ 25 w 574"/>
                <a:gd name="T7" fmla="*/ 18 h 646"/>
                <a:gd name="T8" fmla="*/ 27 w 574"/>
                <a:gd name="T9" fmla="*/ 20 h 646"/>
                <a:gd name="T10" fmla="*/ 29 w 574"/>
                <a:gd name="T11" fmla="*/ 22 h 646"/>
                <a:gd name="T12" fmla="*/ 31 w 574"/>
                <a:gd name="T13" fmla="*/ 24 h 646"/>
                <a:gd name="T14" fmla="*/ 34 w 574"/>
                <a:gd name="T15" fmla="*/ 26 h 646"/>
                <a:gd name="T16" fmla="*/ 36 w 574"/>
                <a:gd name="T17" fmla="*/ 27 h 646"/>
                <a:gd name="T18" fmla="*/ 35 w 574"/>
                <a:gd name="T19" fmla="*/ 28 h 646"/>
                <a:gd name="T20" fmla="*/ 33 w 574"/>
                <a:gd name="T21" fmla="*/ 29 h 646"/>
                <a:gd name="T22" fmla="*/ 30 w 574"/>
                <a:gd name="T23" fmla="*/ 31 h 646"/>
                <a:gd name="T24" fmla="*/ 28 w 574"/>
                <a:gd name="T25" fmla="*/ 33 h 646"/>
                <a:gd name="T26" fmla="*/ 26 w 574"/>
                <a:gd name="T27" fmla="*/ 35 h 646"/>
                <a:gd name="T28" fmla="*/ 24 w 574"/>
                <a:gd name="T29" fmla="*/ 37 h 646"/>
                <a:gd name="T30" fmla="*/ 23 w 574"/>
                <a:gd name="T31" fmla="*/ 39 h 646"/>
                <a:gd name="T32" fmla="*/ 22 w 574"/>
                <a:gd name="T33" fmla="*/ 40 h 646"/>
                <a:gd name="T34" fmla="*/ 21 w 574"/>
                <a:gd name="T35" fmla="*/ 39 h 646"/>
                <a:gd name="T36" fmla="*/ 17 w 574"/>
                <a:gd name="T37" fmla="*/ 35 h 646"/>
                <a:gd name="T38" fmla="*/ 13 w 574"/>
                <a:gd name="T39" fmla="*/ 31 h 646"/>
                <a:gd name="T40" fmla="*/ 10 w 574"/>
                <a:gd name="T41" fmla="*/ 26 h 646"/>
                <a:gd name="T42" fmla="*/ 7 w 574"/>
                <a:gd name="T43" fmla="*/ 21 h 646"/>
                <a:gd name="T44" fmla="*/ 5 w 574"/>
                <a:gd name="T45" fmla="*/ 16 h 646"/>
                <a:gd name="T46" fmla="*/ 3 w 574"/>
                <a:gd name="T47" fmla="*/ 12 h 646"/>
                <a:gd name="T48" fmla="*/ 1 w 574"/>
                <a:gd name="T49" fmla="*/ 9 h 646"/>
                <a:gd name="T50" fmla="*/ 0 w 574"/>
                <a:gd name="T51" fmla="*/ 7 h 646"/>
                <a:gd name="T52" fmla="*/ 1 w 574"/>
                <a:gd name="T53" fmla="*/ 6 h 646"/>
                <a:gd name="T54" fmla="*/ 2 w 574"/>
                <a:gd name="T55" fmla="*/ 5 h 646"/>
                <a:gd name="T56" fmla="*/ 3 w 574"/>
                <a:gd name="T57" fmla="*/ 3 h 646"/>
                <a:gd name="T58" fmla="*/ 5 w 574"/>
                <a:gd name="T59" fmla="*/ 2 h 646"/>
                <a:gd name="T60" fmla="*/ 6 w 574"/>
                <a:gd name="T61" fmla="*/ 1 h 646"/>
                <a:gd name="T62" fmla="*/ 9 w 574"/>
                <a:gd name="T63" fmla="*/ 1 h 646"/>
                <a:gd name="T64" fmla="*/ 9 w 574"/>
                <a:gd name="T65" fmla="*/ 0 h 646"/>
                <a:gd name="T66" fmla="*/ 11 w 574"/>
                <a:gd name="T67" fmla="*/ 0 h 646"/>
                <a:gd name="T68" fmla="*/ 12 w 574"/>
                <a:gd name="T69" fmla="*/ 0 h 646"/>
                <a:gd name="T70" fmla="*/ 14 w 574"/>
                <a:gd name="T71" fmla="*/ 1 h 646"/>
                <a:gd name="T72" fmla="*/ 15 w 574"/>
                <a:gd name="T73" fmla="*/ 3 h 646"/>
                <a:gd name="T74" fmla="*/ 17 w 574"/>
                <a:gd name="T75" fmla="*/ 4 h 646"/>
                <a:gd name="T76" fmla="*/ 18 w 574"/>
                <a:gd name="T77" fmla="*/ 6 h 646"/>
                <a:gd name="T78" fmla="*/ 18 w 574"/>
                <a:gd name="T79" fmla="*/ 8 h 646"/>
                <a:gd name="T80" fmla="*/ 19 w 574"/>
                <a:gd name="T81" fmla="*/ 9 h 646"/>
                <a:gd name="T82" fmla="*/ 21 w 574"/>
                <a:gd name="T83" fmla="*/ 11 h 6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4"/>
                <a:gd name="T127" fmla="*/ 0 h 646"/>
                <a:gd name="T128" fmla="*/ 574 w 574"/>
                <a:gd name="T129" fmla="*/ 646 h 6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4" h="646">
                  <a:moveTo>
                    <a:pt x="338" y="180"/>
                  </a:moveTo>
                  <a:lnTo>
                    <a:pt x="355" y="217"/>
                  </a:lnTo>
                  <a:lnTo>
                    <a:pt x="380" y="256"/>
                  </a:lnTo>
                  <a:lnTo>
                    <a:pt x="406" y="293"/>
                  </a:lnTo>
                  <a:lnTo>
                    <a:pt x="437" y="330"/>
                  </a:lnTo>
                  <a:lnTo>
                    <a:pt x="468" y="361"/>
                  </a:lnTo>
                  <a:lnTo>
                    <a:pt x="503" y="392"/>
                  </a:lnTo>
                  <a:lnTo>
                    <a:pt x="537" y="419"/>
                  </a:lnTo>
                  <a:lnTo>
                    <a:pt x="574" y="444"/>
                  </a:lnTo>
                  <a:lnTo>
                    <a:pt x="553" y="456"/>
                  </a:lnTo>
                  <a:lnTo>
                    <a:pt x="526" y="479"/>
                  </a:lnTo>
                  <a:lnTo>
                    <a:pt x="493" y="506"/>
                  </a:lnTo>
                  <a:lnTo>
                    <a:pt x="460" y="541"/>
                  </a:lnTo>
                  <a:lnTo>
                    <a:pt x="425" y="572"/>
                  </a:lnTo>
                  <a:lnTo>
                    <a:pt x="396" y="603"/>
                  </a:lnTo>
                  <a:lnTo>
                    <a:pt x="369" y="628"/>
                  </a:lnTo>
                  <a:lnTo>
                    <a:pt x="353" y="646"/>
                  </a:lnTo>
                  <a:lnTo>
                    <a:pt x="342" y="636"/>
                  </a:lnTo>
                  <a:lnTo>
                    <a:pt x="268" y="572"/>
                  </a:lnTo>
                  <a:lnTo>
                    <a:pt x="210" y="500"/>
                  </a:lnTo>
                  <a:lnTo>
                    <a:pt x="163" y="423"/>
                  </a:lnTo>
                  <a:lnTo>
                    <a:pt x="126" y="345"/>
                  </a:lnTo>
                  <a:lnTo>
                    <a:pt x="91" y="270"/>
                  </a:lnTo>
                  <a:lnTo>
                    <a:pt x="62" y="206"/>
                  </a:lnTo>
                  <a:lnTo>
                    <a:pt x="31" y="151"/>
                  </a:lnTo>
                  <a:lnTo>
                    <a:pt x="0" y="118"/>
                  </a:lnTo>
                  <a:lnTo>
                    <a:pt x="20" y="97"/>
                  </a:lnTo>
                  <a:lnTo>
                    <a:pt x="41" y="80"/>
                  </a:lnTo>
                  <a:lnTo>
                    <a:pt x="62" y="60"/>
                  </a:lnTo>
                  <a:lnTo>
                    <a:pt x="86" y="47"/>
                  </a:lnTo>
                  <a:lnTo>
                    <a:pt x="107" y="29"/>
                  </a:lnTo>
                  <a:lnTo>
                    <a:pt x="130" y="18"/>
                  </a:lnTo>
                  <a:lnTo>
                    <a:pt x="153" y="6"/>
                  </a:lnTo>
                  <a:lnTo>
                    <a:pt x="177" y="0"/>
                  </a:lnTo>
                  <a:lnTo>
                    <a:pt x="204" y="12"/>
                  </a:lnTo>
                  <a:lnTo>
                    <a:pt x="227" y="29"/>
                  </a:lnTo>
                  <a:lnTo>
                    <a:pt x="247" y="51"/>
                  </a:lnTo>
                  <a:lnTo>
                    <a:pt x="266" y="78"/>
                  </a:lnTo>
                  <a:lnTo>
                    <a:pt x="281" y="103"/>
                  </a:lnTo>
                  <a:lnTo>
                    <a:pt x="299" y="130"/>
                  </a:lnTo>
                  <a:lnTo>
                    <a:pt x="316" y="155"/>
                  </a:lnTo>
                  <a:lnTo>
                    <a:pt x="338" y="180"/>
                  </a:lnTo>
                  <a:close/>
                </a:path>
              </a:pathLst>
            </a:custGeom>
            <a:solidFill>
              <a:srgbClr val="DB94B8"/>
            </a:solidFill>
            <a:ln w="9525">
              <a:noFill/>
              <a:round/>
              <a:headEnd/>
              <a:tailEnd/>
            </a:ln>
          </p:spPr>
          <p:txBody>
            <a:bodyPr/>
            <a:lstStyle/>
            <a:p>
              <a:endParaRPr lang="en-US" sz="1200"/>
            </a:p>
          </p:txBody>
        </p:sp>
        <p:sp>
          <p:nvSpPr>
            <p:cNvPr id="38" name="Freeform 18">
              <a:extLst>
                <a:ext uri="{FF2B5EF4-FFF2-40B4-BE49-F238E27FC236}">
                  <a16:creationId xmlns:a16="http://schemas.microsoft.com/office/drawing/2014/main" id="{304745ED-4E46-E043-291D-21C2B2D20C55}"/>
                </a:ext>
              </a:extLst>
            </p:cNvPr>
            <p:cNvSpPr>
              <a:spLocks/>
            </p:cNvSpPr>
            <p:nvPr/>
          </p:nvSpPr>
          <p:spPr bwMode="auto">
            <a:xfrm>
              <a:off x="2996" y="1886"/>
              <a:ext cx="256" cy="297"/>
            </a:xfrm>
            <a:custGeom>
              <a:avLst/>
              <a:gdLst>
                <a:gd name="T0" fmla="*/ 22 w 512"/>
                <a:gd name="T1" fmla="*/ 9 h 596"/>
                <a:gd name="T2" fmla="*/ 23 w 512"/>
                <a:gd name="T3" fmla="*/ 10 h 596"/>
                <a:gd name="T4" fmla="*/ 24 w 512"/>
                <a:gd name="T5" fmla="*/ 11 h 596"/>
                <a:gd name="T6" fmla="*/ 26 w 512"/>
                <a:gd name="T7" fmla="*/ 13 h 596"/>
                <a:gd name="T8" fmla="*/ 27 w 512"/>
                <a:gd name="T9" fmla="*/ 14 h 596"/>
                <a:gd name="T10" fmla="*/ 28 w 512"/>
                <a:gd name="T11" fmla="*/ 15 h 596"/>
                <a:gd name="T12" fmla="*/ 29 w 512"/>
                <a:gd name="T13" fmla="*/ 17 h 596"/>
                <a:gd name="T14" fmla="*/ 30 w 512"/>
                <a:gd name="T15" fmla="*/ 18 h 596"/>
                <a:gd name="T16" fmla="*/ 32 w 512"/>
                <a:gd name="T17" fmla="*/ 20 h 596"/>
                <a:gd name="T18" fmla="*/ 30 w 512"/>
                <a:gd name="T19" fmla="*/ 20 h 596"/>
                <a:gd name="T20" fmla="*/ 29 w 512"/>
                <a:gd name="T21" fmla="*/ 20 h 596"/>
                <a:gd name="T22" fmla="*/ 28 w 512"/>
                <a:gd name="T23" fmla="*/ 21 h 596"/>
                <a:gd name="T24" fmla="*/ 26 w 512"/>
                <a:gd name="T25" fmla="*/ 21 h 596"/>
                <a:gd name="T26" fmla="*/ 25 w 512"/>
                <a:gd name="T27" fmla="*/ 21 h 596"/>
                <a:gd name="T28" fmla="*/ 24 w 512"/>
                <a:gd name="T29" fmla="*/ 22 h 596"/>
                <a:gd name="T30" fmla="*/ 23 w 512"/>
                <a:gd name="T31" fmla="*/ 23 h 596"/>
                <a:gd name="T32" fmla="*/ 23 w 512"/>
                <a:gd name="T33" fmla="*/ 24 h 596"/>
                <a:gd name="T34" fmla="*/ 24 w 512"/>
                <a:gd name="T35" fmla="*/ 25 h 596"/>
                <a:gd name="T36" fmla="*/ 25 w 512"/>
                <a:gd name="T37" fmla="*/ 25 h 596"/>
                <a:gd name="T38" fmla="*/ 26 w 512"/>
                <a:gd name="T39" fmla="*/ 25 h 596"/>
                <a:gd name="T40" fmla="*/ 27 w 512"/>
                <a:gd name="T41" fmla="*/ 25 h 596"/>
                <a:gd name="T42" fmla="*/ 26 w 512"/>
                <a:gd name="T43" fmla="*/ 26 h 596"/>
                <a:gd name="T44" fmla="*/ 26 w 512"/>
                <a:gd name="T45" fmla="*/ 27 h 596"/>
                <a:gd name="T46" fmla="*/ 26 w 512"/>
                <a:gd name="T47" fmla="*/ 29 h 596"/>
                <a:gd name="T48" fmla="*/ 25 w 512"/>
                <a:gd name="T49" fmla="*/ 30 h 596"/>
                <a:gd name="T50" fmla="*/ 25 w 512"/>
                <a:gd name="T51" fmla="*/ 32 h 596"/>
                <a:gd name="T52" fmla="*/ 25 w 512"/>
                <a:gd name="T53" fmla="*/ 33 h 596"/>
                <a:gd name="T54" fmla="*/ 25 w 512"/>
                <a:gd name="T55" fmla="*/ 35 h 596"/>
                <a:gd name="T56" fmla="*/ 25 w 512"/>
                <a:gd name="T57" fmla="*/ 36 h 596"/>
                <a:gd name="T58" fmla="*/ 23 w 512"/>
                <a:gd name="T59" fmla="*/ 37 h 596"/>
                <a:gd name="T60" fmla="*/ 22 w 512"/>
                <a:gd name="T61" fmla="*/ 37 h 596"/>
                <a:gd name="T62" fmla="*/ 20 w 512"/>
                <a:gd name="T63" fmla="*/ 36 h 596"/>
                <a:gd name="T64" fmla="*/ 18 w 512"/>
                <a:gd name="T65" fmla="*/ 36 h 596"/>
                <a:gd name="T66" fmla="*/ 17 w 512"/>
                <a:gd name="T67" fmla="*/ 36 h 596"/>
                <a:gd name="T68" fmla="*/ 15 w 512"/>
                <a:gd name="T69" fmla="*/ 36 h 596"/>
                <a:gd name="T70" fmla="*/ 14 w 512"/>
                <a:gd name="T71" fmla="*/ 36 h 596"/>
                <a:gd name="T72" fmla="*/ 12 w 512"/>
                <a:gd name="T73" fmla="*/ 37 h 596"/>
                <a:gd name="T74" fmla="*/ 11 w 512"/>
                <a:gd name="T75" fmla="*/ 33 h 596"/>
                <a:gd name="T76" fmla="*/ 10 w 512"/>
                <a:gd name="T77" fmla="*/ 29 h 596"/>
                <a:gd name="T78" fmla="*/ 9 w 512"/>
                <a:gd name="T79" fmla="*/ 26 h 596"/>
                <a:gd name="T80" fmla="*/ 8 w 512"/>
                <a:gd name="T81" fmla="*/ 22 h 596"/>
                <a:gd name="T82" fmla="*/ 6 w 512"/>
                <a:gd name="T83" fmla="*/ 19 h 596"/>
                <a:gd name="T84" fmla="*/ 4 w 512"/>
                <a:gd name="T85" fmla="*/ 15 h 596"/>
                <a:gd name="T86" fmla="*/ 3 w 512"/>
                <a:gd name="T87" fmla="*/ 12 h 596"/>
                <a:gd name="T88" fmla="*/ 1 w 512"/>
                <a:gd name="T89" fmla="*/ 8 h 596"/>
                <a:gd name="T90" fmla="*/ 1 w 512"/>
                <a:gd name="T91" fmla="*/ 8 h 596"/>
                <a:gd name="T92" fmla="*/ 0 w 512"/>
                <a:gd name="T93" fmla="*/ 7 h 596"/>
                <a:gd name="T94" fmla="*/ 0 w 512"/>
                <a:gd name="T95" fmla="*/ 6 h 596"/>
                <a:gd name="T96" fmla="*/ 1 w 512"/>
                <a:gd name="T97" fmla="*/ 5 h 596"/>
                <a:gd name="T98" fmla="*/ 1 w 512"/>
                <a:gd name="T99" fmla="*/ 4 h 596"/>
                <a:gd name="T100" fmla="*/ 1 w 512"/>
                <a:gd name="T101" fmla="*/ 3 h 596"/>
                <a:gd name="T102" fmla="*/ 1 w 512"/>
                <a:gd name="T103" fmla="*/ 2 h 596"/>
                <a:gd name="T104" fmla="*/ 2 w 512"/>
                <a:gd name="T105" fmla="*/ 1 h 596"/>
                <a:gd name="T106" fmla="*/ 3 w 512"/>
                <a:gd name="T107" fmla="*/ 0 h 596"/>
                <a:gd name="T108" fmla="*/ 4 w 512"/>
                <a:gd name="T109" fmla="*/ 0 h 596"/>
                <a:gd name="T110" fmla="*/ 6 w 512"/>
                <a:gd name="T111" fmla="*/ 0 h 596"/>
                <a:gd name="T112" fmla="*/ 9 w 512"/>
                <a:gd name="T113" fmla="*/ 1 h 596"/>
                <a:gd name="T114" fmla="*/ 11 w 512"/>
                <a:gd name="T115" fmla="*/ 2 h 596"/>
                <a:gd name="T116" fmla="*/ 13 w 512"/>
                <a:gd name="T117" fmla="*/ 3 h 596"/>
                <a:gd name="T118" fmla="*/ 15 w 512"/>
                <a:gd name="T119" fmla="*/ 4 h 596"/>
                <a:gd name="T120" fmla="*/ 18 w 512"/>
                <a:gd name="T121" fmla="*/ 6 h 596"/>
                <a:gd name="T122" fmla="*/ 20 w 512"/>
                <a:gd name="T123" fmla="*/ 8 h 596"/>
                <a:gd name="T124" fmla="*/ 22 w 512"/>
                <a:gd name="T125" fmla="*/ 9 h 5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2"/>
                <a:gd name="T190" fmla="*/ 0 h 596"/>
                <a:gd name="T191" fmla="*/ 512 w 512"/>
                <a:gd name="T192" fmla="*/ 596 h 5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2" h="596">
                  <a:moveTo>
                    <a:pt x="357" y="155"/>
                  </a:moveTo>
                  <a:lnTo>
                    <a:pt x="378" y="173"/>
                  </a:lnTo>
                  <a:lnTo>
                    <a:pt x="399" y="190"/>
                  </a:lnTo>
                  <a:lnTo>
                    <a:pt x="421" y="210"/>
                  </a:lnTo>
                  <a:lnTo>
                    <a:pt x="442" y="233"/>
                  </a:lnTo>
                  <a:lnTo>
                    <a:pt x="459" y="254"/>
                  </a:lnTo>
                  <a:lnTo>
                    <a:pt x="477" y="278"/>
                  </a:lnTo>
                  <a:lnTo>
                    <a:pt x="494" y="301"/>
                  </a:lnTo>
                  <a:lnTo>
                    <a:pt x="512" y="326"/>
                  </a:lnTo>
                  <a:lnTo>
                    <a:pt x="490" y="330"/>
                  </a:lnTo>
                  <a:lnTo>
                    <a:pt x="469" y="336"/>
                  </a:lnTo>
                  <a:lnTo>
                    <a:pt x="448" y="340"/>
                  </a:lnTo>
                  <a:lnTo>
                    <a:pt x="426" y="345"/>
                  </a:lnTo>
                  <a:lnTo>
                    <a:pt x="403" y="349"/>
                  </a:lnTo>
                  <a:lnTo>
                    <a:pt x="388" y="361"/>
                  </a:lnTo>
                  <a:lnTo>
                    <a:pt x="376" y="376"/>
                  </a:lnTo>
                  <a:lnTo>
                    <a:pt x="372" y="400"/>
                  </a:lnTo>
                  <a:lnTo>
                    <a:pt x="386" y="411"/>
                  </a:lnTo>
                  <a:lnTo>
                    <a:pt x="403" y="415"/>
                  </a:lnTo>
                  <a:lnTo>
                    <a:pt x="419" y="411"/>
                  </a:lnTo>
                  <a:lnTo>
                    <a:pt x="434" y="404"/>
                  </a:lnTo>
                  <a:lnTo>
                    <a:pt x="430" y="425"/>
                  </a:lnTo>
                  <a:lnTo>
                    <a:pt x="426" y="446"/>
                  </a:lnTo>
                  <a:lnTo>
                    <a:pt x="421" y="470"/>
                  </a:lnTo>
                  <a:lnTo>
                    <a:pt x="415" y="493"/>
                  </a:lnTo>
                  <a:lnTo>
                    <a:pt x="409" y="516"/>
                  </a:lnTo>
                  <a:lnTo>
                    <a:pt x="407" y="539"/>
                  </a:lnTo>
                  <a:lnTo>
                    <a:pt x="405" y="563"/>
                  </a:lnTo>
                  <a:lnTo>
                    <a:pt x="409" y="586"/>
                  </a:lnTo>
                  <a:lnTo>
                    <a:pt x="382" y="594"/>
                  </a:lnTo>
                  <a:lnTo>
                    <a:pt x="355" y="596"/>
                  </a:lnTo>
                  <a:lnTo>
                    <a:pt x="328" y="592"/>
                  </a:lnTo>
                  <a:lnTo>
                    <a:pt x="302" y="588"/>
                  </a:lnTo>
                  <a:lnTo>
                    <a:pt x="275" y="582"/>
                  </a:lnTo>
                  <a:lnTo>
                    <a:pt x="250" y="580"/>
                  </a:lnTo>
                  <a:lnTo>
                    <a:pt x="225" y="582"/>
                  </a:lnTo>
                  <a:lnTo>
                    <a:pt x="201" y="596"/>
                  </a:lnTo>
                  <a:lnTo>
                    <a:pt x="188" y="534"/>
                  </a:lnTo>
                  <a:lnTo>
                    <a:pt x="170" y="475"/>
                  </a:lnTo>
                  <a:lnTo>
                    <a:pt x="151" y="419"/>
                  </a:lnTo>
                  <a:lnTo>
                    <a:pt x="130" y="363"/>
                  </a:lnTo>
                  <a:lnTo>
                    <a:pt x="103" y="307"/>
                  </a:lnTo>
                  <a:lnTo>
                    <a:pt x="79" y="250"/>
                  </a:lnTo>
                  <a:lnTo>
                    <a:pt x="54" y="194"/>
                  </a:lnTo>
                  <a:lnTo>
                    <a:pt x="31" y="140"/>
                  </a:lnTo>
                  <a:lnTo>
                    <a:pt x="15" y="128"/>
                  </a:lnTo>
                  <a:lnTo>
                    <a:pt x="0" y="115"/>
                  </a:lnTo>
                  <a:lnTo>
                    <a:pt x="0" y="99"/>
                  </a:lnTo>
                  <a:lnTo>
                    <a:pt x="6" y="84"/>
                  </a:lnTo>
                  <a:lnTo>
                    <a:pt x="11" y="68"/>
                  </a:lnTo>
                  <a:lnTo>
                    <a:pt x="21" y="55"/>
                  </a:lnTo>
                  <a:lnTo>
                    <a:pt x="29" y="39"/>
                  </a:lnTo>
                  <a:lnTo>
                    <a:pt x="40" y="26"/>
                  </a:lnTo>
                  <a:lnTo>
                    <a:pt x="52" y="12"/>
                  </a:lnTo>
                  <a:lnTo>
                    <a:pt x="68" y="0"/>
                  </a:lnTo>
                  <a:lnTo>
                    <a:pt x="108" y="6"/>
                  </a:lnTo>
                  <a:lnTo>
                    <a:pt x="147" y="20"/>
                  </a:lnTo>
                  <a:lnTo>
                    <a:pt x="184" y="35"/>
                  </a:lnTo>
                  <a:lnTo>
                    <a:pt x="221" y="57"/>
                  </a:lnTo>
                  <a:lnTo>
                    <a:pt x="254" y="78"/>
                  </a:lnTo>
                  <a:lnTo>
                    <a:pt x="289" y="103"/>
                  </a:lnTo>
                  <a:lnTo>
                    <a:pt x="322" y="128"/>
                  </a:lnTo>
                  <a:lnTo>
                    <a:pt x="357" y="155"/>
                  </a:lnTo>
                  <a:close/>
                </a:path>
              </a:pathLst>
            </a:custGeom>
            <a:solidFill>
              <a:srgbClr val="CC6699"/>
            </a:solidFill>
            <a:ln w="9525">
              <a:noFill/>
              <a:round/>
              <a:headEnd/>
              <a:tailEnd/>
            </a:ln>
          </p:spPr>
          <p:txBody>
            <a:bodyPr/>
            <a:lstStyle/>
            <a:p>
              <a:endParaRPr lang="en-US" sz="1200"/>
            </a:p>
          </p:txBody>
        </p:sp>
        <p:sp>
          <p:nvSpPr>
            <p:cNvPr id="39" name="Freeform 19">
              <a:extLst>
                <a:ext uri="{FF2B5EF4-FFF2-40B4-BE49-F238E27FC236}">
                  <a16:creationId xmlns:a16="http://schemas.microsoft.com/office/drawing/2014/main" id="{AEEE1379-4F9C-E559-30C4-275CFD24260A}"/>
                </a:ext>
              </a:extLst>
            </p:cNvPr>
            <p:cNvSpPr>
              <a:spLocks/>
            </p:cNvSpPr>
            <p:nvPr/>
          </p:nvSpPr>
          <p:spPr bwMode="auto">
            <a:xfrm>
              <a:off x="3139" y="1896"/>
              <a:ext cx="132" cy="148"/>
            </a:xfrm>
            <a:custGeom>
              <a:avLst/>
              <a:gdLst>
                <a:gd name="T0" fmla="*/ 8 w 264"/>
                <a:gd name="T1" fmla="*/ 0 h 294"/>
                <a:gd name="T2" fmla="*/ 9 w 264"/>
                <a:gd name="T3" fmla="*/ 3 h 294"/>
                <a:gd name="T4" fmla="*/ 10 w 264"/>
                <a:gd name="T5" fmla="*/ 5 h 294"/>
                <a:gd name="T6" fmla="*/ 11 w 264"/>
                <a:gd name="T7" fmla="*/ 7 h 294"/>
                <a:gd name="T8" fmla="*/ 13 w 264"/>
                <a:gd name="T9" fmla="*/ 9 h 294"/>
                <a:gd name="T10" fmla="*/ 14 w 264"/>
                <a:gd name="T11" fmla="*/ 12 h 294"/>
                <a:gd name="T12" fmla="*/ 15 w 264"/>
                <a:gd name="T13" fmla="*/ 14 h 294"/>
                <a:gd name="T14" fmla="*/ 15 w 264"/>
                <a:gd name="T15" fmla="*/ 16 h 294"/>
                <a:gd name="T16" fmla="*/ 17 w 264"/>
                <a:gd name="T17" fmla="*/ 19 h 294"/>
                <a:gd name="T18" fmla="*/ 14 w 264"/>
                <a:gd name="T19" fmla="*/ 17 h 294"/>
                <a:gd name="T20" fmla="*/ 13 w 264"/>
                <a:gd name="T21" fmla="*/ 15 h 294"/>
                <a:gd name="T22" fmla="*/ 11 w 264"/>
                <a:gd name="T23" fmla="*/ 13 h 294"/>
                <a:gd name="T24" fmla="*/ 9 w 264"/>
                <a:gd name="T25" fmla="*/ 11 h 294"/>
                <a:gd name="T26" fmla="*/ 7 w 264"/>
                <a:gd name="T27" fmla="*/ 9 h 294"/>
                <a:gd name="T28" fmla="*/ 4 w 264"/>
                <a:gd name="T29" fmla="*/ 7 h 294"/>
                <a:gd name="T30" fmla="*/ 2 w 264"/>
                <a:gd name="T31" fmla="*/ 5 h 294"/>
                <a:gd name="T32" fmla="*/ 0 w 264"/>
                <a:gd name="T33" fmla="*/ 4 h 294"/>
                <a:gd name="T34" fmla="*/ 1 w 264"/>
                <a:gd name="T35" fmla="*/ 3 h 294"/>
                <a:gd name="T36" fmla="*/ 1 w 264"/>
                <a:gd name="T37" fmla="*/ 2 h 294"/>
                <a:gd name="T38" fmla="*/ 2 w 264"/>
                <a:gd name="T39" fmla="*/ 1 h 294"/>
                <a:gd name="T40" fmla="*/ 3 w 264"/>
                <a:gd name="T41" fmla="*/ 1 h 294"/>
                <a:gd name="T42" fmla="*/ 4 w 264"/>
                <a:gd name="T43" fmla="*/ 1 h 294"/>
                <a:gd name="T44" fmla="*/ 5 w 264"/>
                <a:gd name="T45" fmla="*/ 1 h 294"/>
                <a:gd name="T46" fmla="*/ 6 w 264"/>
                <a:gd name="T47" fmla="*/ 1 h 294"/>
                <a:gd name="T48" fmla="*/ 8 w 264"/>
                <a:gd name="T49" fmla="*/ 0 h 2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4"/>
                <a:gd name="T76" fmla="*/ 0 h 294"/>
                <a:gd name="T77" fmla="*/ 264 w 264"/>
                <a:gd name="T78" fmla="*/ 294 h 2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4" h="294">
                  <a:moveTo>
                    <a:pt x="130" y="0"/>
                  </a:moveTo>
                  <a:lnTo>
                    <a:pt x="149" y="35"/>
                  </a:lnTo>
                  <a:lnTo>
                    <a:pt x="171" y="69"/>
                  </a:lnTo>
                  <a:lnTo>
                    <a:pt x="190" y="104"/>
                  </a:lnTo>
                  <a:lnTo>
                    <a:pt x="211" y="141"/>
                  </a:lnTo>
                  <a:lnTo>
                    <a:pt x="227" y="176"/>
                  </a:lnTo>
                  <a:lnTo>
                    <a:pt x="242" y="215"/>
                  </a:lnTo>
                  <a:lnTo>
                    <a:pt x="254" y="254"/>
                  </a:lnTo>
                  <a:lnTo>
                    <a:pt x="264" y="294"/>
                  </a:lnTo>
                  <a:lnTo>
                    <a:pt x="238" y="263"/>
                  </a:lnTo>
                  <a:lnTo>
                    <a:pt x="211" y="234"/>
                  </a:lnTo>
                  <a:lnTo>
                    <a:pt x="180" y="201"/>
                  </a:lnTo>
                  <a:lnTo>
                    <a:pt x="149" y="168"/>
                  </a:lnTo>
                  <a:lnTo>
                    <a:pt x="112" y="135"/>
                  </a:lnTo>
                  <a:lnTo>
                    <a:pt x="75" y="104"/>
                  </a:lnTo>
                  <a:lnTo>
                    <a:pt x="37" y="75"/>
                  </a:lnTo>
                  <a:lnTo>
                    <a:pt x="0" y="52"/>
                  </a:lnTo>
                  <a:lnTo>
                    <a:pt x="10" y="33"/>
                  </a:lnTo>
                  <a:lnTo>
                    <a:pt x="23" y="21"/>
                  </a:lnTo>
                  <a:lnTo>
                    <a:pt x="39" y="13"/>
                  </a:lnTo>
                  <a:lnTo>
                    <a:pt x="58" y="9"/>
                  </a:lnTo>
                  <a:lnTo>
                    <a:pt x="75" y="4"/>
                  </a:lnTo>
                  <a:lnTo>
                    <a:pt x="93" y="4"/>
                  </a:lnTo>
                  <a:lnTo>
                    <a:pt x="110" y="2"/>
                  </a:lnTo>
                  <a:lnTo>
                    <a:pt x="130" y="0"/>
                  </a:lnTo>
                  <a:close/>
                </a:path>
              </a:pathLst>
            </a:custGeom>
            <a:solidFill>
              <a:srgbClr val="269475"/>
            </a:solidFill>
            <a:ln w="9525">
              <a:noFill/>
              <a:round/>
              <a:headEnd/>
              <a:tailEnd/>
            </a:ln>
          </p:spPr>
          <p:txBody>
            <a:bodyPr/>
            <a:lstStyle/>
            <a:p>
              <a:endParaRPr lang="en-US" sz="1200"/>
            </a:p>
          </p:txBody>
        </p:sp>
        <p:sp>
          <p:nvSpPr>
            <p:cNvPr id="40" name="Freeform 20">
              <a:extLst>
                <a:ext uri="{FF2B5EF4-FFF2-40B4-BE49-F238E27FC236}">
                  <a16:creationId xmlns:a16="http://schemas.microsoft.com/office/drawing/2014/main" id="{17758717-1F69-ADB0-1E84-57F4334FFC91}"/>
                </a:ext>
              </a:extLst>
            </p:cNvPr>
            <p:cNvSpPr>
              <a:spLocks/>
            </p:cNvSpPr>
            <p:nvPr/>
          </p:nvSpPr>
          <p:spPr bwMode="auto">
            <a:xfrm>
              <a:off x="2562" y="1932"/>
              <a:ext cx="489" cy="375"/>
            </a:xfrm>
            <a:custGeom>
              <a:avLst/>
              <a:gdLst>
                <a:gd name="T0" fmla="*/ 7 w 977"/>
                <a:gd name="T1" fmla="*/ 2 h 751"/>
                <a:gd name="T2" fmla="*/ 11 w 977"/>
                <a:gd name="T3" fmla="*/ 8 h 751"/>
                <a:gd name="T4" fmla="*/ 17 w 977"/>
                <a:gd name="T5" fmla="*/ 12 h 751"/>
                <a:gd name="T6" fmla="*/ 24 w 977"/>
                <a:gd name="T7" fmla="*/ 15 h 751"/>
                <a:gd name="T8" fmla="*/ 31 w 977"/>
                <a:gd name="T9" fmla="*/ 18 h 751"/>
                <a:gd name="T10" fmla="*/ 35 w 977"/>
                <a:gd name="T11" fmla="*/ 18 h 751"/>
                <a:gd name="T12" fmla="*/ 40 w 977"/>
                <a:gd name="T13" fmla="*/ 18 h 751"/>
                <a:gd name="T14" fmla="*/ 44 w 977"/>
                <a:gd name="T15" fmla="*/ 17 h 751"/>
                <a:gd name="T16" fmla="*/ 49 w 977"/>
                <a:gd name="T17" fmla="*/ 17 h 751"/>
                <a:gd name="T18" fmla="*/ 51 w 977"/>
                <a:gd name="T19" fmla="*/ 16 h 751"/>
                <a:gd name="T20" fmla="*/ 54 w 977"/>
                <a:gd name="T21" fmla="*/ 15 h 751"/>
                <a:gd name="T22" fmla="*/ 56 w 977"/>
                <a:gd name="T23" fmla="*/ 14 h 751"/>
                <a:gd name="T24" fmla="*/ 58 w 977"/>
                <a:gd name="T25" fmla="*/ 13 h 751"/>
                <a:gd name="T26" fmla="*/ 59 w 977"/>
                <a:gd name="T27" fmla="*/ 17 h 751"/>
                <a:gd name="T28" fmla="*/ 59 w 977"/>
                <a:gd name="T29" fmla="*/ 23 h 751"/>
                <a:gd name="T30" fmla="*/ 60 w 977"/>
                <a:gd name="T31" fmla="*/ 28 h 751"/>
                <a:gd name="T32" fmla="*/ 61 w 977"/>
                <a:gd name="T33" fmla="*/ 33 h 751"/>
                <a:gd name="T34" fmla="*/ 61 w 977"/>
                <a:gd name="T35" fmla="*/ 34 h 751"/>
                <a:gd name="T36" fmla="*/ 61 w 977"/>
                <a:gd name="T37" fmla="*/ 35 h 751"/>
                <a:gd name="T38" fmla="*/ 62 w 977"/>
                <a:gd name="T39" fmla="*/ 38 h 751"/>
                <a:gd name="T40" fmla="*/ 55 w 977"/>
                <a:gd name="T41" fmla="*/ 40 h 751"/>
                <a:gd name="T42" fmla="*/ 49 w 977"/>
                <a:gd name="T43" fmla="*/ 42 h 751"/>
                <a:gd name="T44" fmla="*/ 42 w 977"/>
                <a:gd name="T45" fmla="*/ 45 h 751"/>
                <a:gd name="T46" fmla="*/ 36 w 977"/>
                <a:gd name="T47" fmla="*/ 46 h 751"/>
                <a:gd name="T48" fmla="*/ 36 w 977"/>
                <a:gd name="T49" fmla="*/ 44 h 751"/>
                <a:gd name="T50" fmla="*/ 37 w 977"/>
                <a:gd name="T51" fmla="*/ 42 h 751"/>
                <a:gd name="T52" fmla="*/ 38 w 977"/>
                <a:gd name="T53" fmla="*/ 41 h 751"/>
                <a:gd name="T54" fmla="*/ 37 w 977"/>
                <a:gd name="T55" fmla="*/ 39 h 751"/>
                <a:gd name="T56" fmla="*/ 30 w 977"/>
                <a:gd name="T57" fmla="*/ 33 h 751"/>
                <a:gd name="T58" fmla="*/ 23 w 977"/>
                <a:gd name="T59" fmla="*/ 28 h 751"/>
                <a:gd name="T60" fmla="*/ 16 w 977"/>
                <a:gd name="T61" fmla="*/ 23 h 751"/>
                <a:gd name="T62" fmla="*/ 10 w 977"/>
                <a:gd name="T63" fmla="*/ 16 h 751"/>
                <a:gd name="T64" fmla="*/ 7 w 977"/>
                <a:gd name="T65" fmla="*/ 12 h 751"/>
                <a:gd name="T66" fmla="*/ 5 w 977"/>
                <a:gd name="T67" fmla="*/ 8 h 751"/>
                <a:gd name="T68" fmla="*/ 3 w 977"/>
                <a:gd name="T69" fmla="*/ 4 h 751"/>
                <a:gd name="T70" fmla="*/ 0 w 977"/>
                <a:gd name="T71" fmla="*/ 0 h 751"/>
                <a:gd name="T72" fmla="*/ 2 w 977"/>
                <a:gd name="T73" fmla="*/ 1 h 751"/>
                <a:gd name="T74" fmla="*/ 3 w 977"/>
                <a:gd name="T75" fmla="*/ 1 h 751"/>
                <a:gd name="T76" fmla="*/ 5 w 977"/>
                <a:gd name="T77" fmla="*/ 1 h 751"/>
                <a:gd name="T78" fmla="*/ 6 w 977"/>
                <a:gd name="T79" fmla="*/ 3 h 7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7"/>
                <a:gd name="T121" fmla="*/ 0 h 751"/>
                <a:gd name="T122" fmla="*/ 977 w 977"/>
                <a:gd name="T123" fmla="*/ 751 h 7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7" h="751">
                  <a:moveTo>
                    <a:pt x="93" y="53"/>
                  </a:moveTo>
                  <a:lnTo>
                    <a:pt x="103" y="43"/>
                  </a:lnTo>
                  <a:lnTo>
                    <a:pt x="136" y="93"/>
                  </a:lnTo>
                  <a:lnTo>
                    <a:pt x="176" y="138"/>
                  </a:lnTo>
                  <a:lnTo>
                    <a:pt x="221" y="175"/>
                  </a:lnTo>
                  <a:lnTo>
                    <a:pt x="271" y="206"/>
                  </a:lnTo>
                  <a:lnTo>
                    <a:pt x="322" y="231"/>
                  </a:lnTo>
                  <a:lnTo>
                    <a:pt x="376" y="254"/>
                  </a:lnTo>
                  <a:lnTo>
                    <a:pt x="430" y="272"/>
                  </a:lnTo>
                  <a:lnTo>
                    <a:pt x="487" y="291"/>
                  </a:lnTo>
                  <a:lnTo>
                    <a:pt x="524" y="293"/>
                  </a:lnTo>
                  <a:lnTo>
                    <a:pt x="560" y="295"/>
                  </a:lnTo>
                  <a:lnTo>
                    <a:pt x="595" y="293"/>
                  </a:lnTo>
                  <a:lnTo>
                    <a:pt x="630" y="291"/>
                  </a:lnTo>
                  <a:lnTo>
                    <a:pt x="665" y="285"/>
                  </a:lnTo>
                  <a:lnTo>
                    <a:pt x="700" y="282"/>
                  </a:lnTo>
                  <a:lnTo>
                    <a:pt x="739" y="280"/>
                  </a:lnTo>
                  <a:lnTo>
                    <a:pt x="781" y="280"/>
                  </a:lnTo>
                  <a:lnTo>
                    <a:pt x="799" y="274"/>
                  </a:lnTo>
                  <a:lnTo>
                    <a:pt x="816" y="270"/>
                  </a:lnTo>
                  <a:lnTo>
                    <a:pt x="834" y="260"/>
                  </a:lnTo>
                  <a:lnTo>
                    <a:pt x="853" y="251"/>
                  </a:lnTo>
                  <a:lnTo>
                    <a:pt x="869" y="239"/>
                  </a:lnTo>
                  <a:lnTo>
                    <a:pt x="886" y="227"/>
                  </a:lnTo>
                  <a:lnTo>
                    <a:pt x="904" y="216"/>
                  </a:lnTo>
                  <a:lnTo>
                    <a:pt x="921" y="208"/>
                  </a:lnTo>
                  <a:lnTo>
                    <a:pt x="927" y="245"/>
                  </a:lnTo>
                  <a:lnTo>
                    <a:pt x="933" y="285"/>
                  </a:lnTo>
                  <a:lnTo>
                    <a:pt x="937" y="326"/>
                  </a:lnTo>
                  <a:lnTo>
                    <a:pt x="941" y="369"/>
                  </a:lnTo>
                  <a:lnTo>
                    <a:pt x="944" y="409"/>
                  </a:lnTo>
                  <a:lnTo>
                    <a:pt x="950" y="452"/>
                  </a:lnTo>
                  <a:lnTo>
                    <a:pt x="956" y="493"/>
                  </a:lnTo>
                  <a:lnTo>
                    <a:pt x="968" y="534"/>
                  </a:lnTo>
                  <a:lnTo>
                    <a:pt x="964" y="539"/>
                  </a:lnTo>
                  <a:lnTo>
                    <a:pt x="962" y="549"/>
                  </a:lnTo>
                  <a:lnTo>
                    <a:pt x="962" y="561"/>
                  </a:lnTo>
                  <a:lnTo>
                    <a:pt x="962" y="572"/>
                  </a:lnTo>
                  <a:lnTo>
                    <a:pt x="966" y="592"/>
                  </a:lnTo>
                  <a:lnTo>
                    <a:pt x="977" y="611"/>
                  </a:lnTo>
                  <a:lnTo>
                    <a:pt x="925" y="627"/>
                  </a:lnTo>
                  <a:lnTo>
                    <a:pt x="875" y="644"/>
                  </a:lnTo>
                  <a:lnTo>
                    <a:pt x="824" y="662"/>
                  </a:lnTo>
                  <a:lnTo>
                    <a:pt x="774" y="683"/>
                  </a:lnTo>
                  <a:lnTo>
                    <a:pt x="721" y="700"/>
                  </a:lnTo>
                  <a:lnTo>
                    <a:pt x="669" y="720"/>
                  </a:lnTo>
                  <a:lnTo>
                    <a:pt x="617" y="735"/>
                  </a:lnTo>
                  <a:lnTo>
                    <a:pt x="564" y="751"/>
                  </a:lnTo>
                  <a:lnTo>
                    <a:pt x="558" y="729"/>
                  </a:lnTo>
                  <a:lnTo>
                    <a:pt x="562" y="714"/>
                  </a:lnTo>
                  <a:lnTo>
                    <a:pt x="570" y="698"/>
                  </a:lnTo>
                  <a:lnTo>
                    <a:pt x="582" y="687"/>
                  </a:lnTo>
                  <a:lnTo>
                    <a:pt x="589" y="673"/>
                  </a:lnTo>
                  <a:lnTo>
                    <a:pt x="597" y="662"/>
                  </a:lnTo>
                  <a:lnTo>
                    <a:pt x="595" y="648"/>
                  </a:lnTo>
                  <a:lnTo>
                    <a:pt x="589" y="632"/>
                  </a:lnTo>
                  <a:lnTo>
                    <a:pt x="533" y="582"/>
                  </a:lnTo>
                  <a:lnTo>
                    <a:pt x="477" y="539"/>
                  </a:lnTo>
                  <a:lnTo>
                    <a:pt x="419" y="497"/>
                  </a:lnTo>
                  <a:lnTo>
                    <a:pt x="361" y="458"/>
                  </a:lnTo>
                  <a:lnTo>
                    <a:pt x="302" y="415"/>
                  </a:lnTo>
                  <a:lnTo>
                    <a:pt x="246" y="371"/>
                  </a:lnTo>
                  <a:lnTo>
                    <a:pt x="192" y="318"/>
                  </a:lnTo>
                  <a:lnTo>
                    <a:pt x="145" y="260"/>
                  </a:lnTo>
                  <a:lnTo>
                    <a:pt x="120" y="229"/>
                  </a:lnTo>
                  <a:lnTo>
                    <a:pt x="103" y="198"/>
                  </a:lnTo>
                  <a:lnTo>
                    <a:pt x="85" y="165"/>
                  </a:lnTo>
                  <a:lnTo>
                    <a:pt x="72" y="132"/>
                  </a:lnTo>
                  <a:lnTo>
                    <a:pt x="56" y="97"/>
                  </a:lnTo>
                  <a:lnTo>
                    <a:pt x="41" y="64"/>
                  </a:lnTo>
                  <a:lnTo>
                    <a:pt x="21" y="29"/>
                  </a:lnTo>
                  <a:lnTo>
                    <a:pt x="0" y="0"/>
                  </a:lnTo>
                  <a:lnTo>
                    <a:pt x="10" y="10"/>
                  </a:lnTo>
                  <a:lnTo>
                    <a:pt x="21" y="16"/>
                  </a:lnTo>
                  <a:lnTo>
                    <a:pt x="33" y="18"/>
                  </a:lnTo>
                  <a:lnTo>
                    <a:pt x="48" y="22"/>
                  </a:lnTo>
                  <a:lnTo>
                    <a:pt x="60" y="24"/>
                  </a:lnTo>
                  <a:lnTo>
                    <a:pt x="74" y="29"/>
                  </a:lnTo>
                  <a:lnTo>
                    <a:pt x="83" y="37"/>
                  </a:lnTo>
                  <a:lnTo>
                    <a:pt x="93" y="53"/>
                  </a:lnTo>
                  <a:close/>
                </a:path>
              </a:pathLst>
            </a:custGeom>
            <a:solidFill>
              <a:srgbClr val="FFCC99"/>
            </a:solidFill>
            <a:ln w="9525">
              <a:noFill/>
              <a:round/>
              <a:headEnd/>
              <a:tailEnd/>
            </a:ln>
          </p:spPr>
          <p:txBody>
            <a:bodyPr/>
            <a:lstStyle/>
            <a:p>
              <a:endParaRPr lang="en-US" sz="1200"/>
            </a:p>
          </p:txBody>
        </p:sp>
        <p:sp>
          <p:nvSpPr>
            <p:cNvPr id="41" name="Freeform 21">
              <a:extLst>
                <a:ext uri="{FF2B5EF4-FFF2-40B4-BE49-F238E27FC236}">
                  <a16:creationId xmlns:a16="http://schemas.microsoft.com/office/drawing/2014/main" id="{FB0ECCE6-74A0-0FFE-20DF-73A6BD6E43CC}"/>
                </a:ext>
              </a:extLst>
            </p:cNvPr>
            <p:cNvSpPr>
              <a:spLocks/>
            </p:cNvSpPr>
            <p:nvPr/>
          </p:nvSpPr>
          <p:spPr bwMode="auto">
            <a:xfrm>
              <a:off x="2934" y="1958"/>
              <a:ext cx="78" cy="96"/>
            </a:xfrm>
            <a:custGeom>
              <a:avLst/>
              <a:gdLst>
                <a:gd name="T0" fmla="*/ 10 w 155"/>
                <a:gd name="T1" fmla="*/ 6 h 192"/>
                <a:gd name="T2" fmla="*/ 9 w 155"/>
                <a:gd name="T3" fmla="*/ 7 h 192"/>
                <a:gd name="T4" fmla="*/ 8 w 155"/>
                <a:gd name="T5" fmla="*/ 9 h 192"/>
                <a:gd name="T6" fmla="*/ 7 w 155"/>
                <a:gd name="T7" fmla="*/ 10 h 192"/>
                <a:gd name="T8" fmla="*/ 6 w 155"/>
                <a:gd name="T9" fmla="*/ 11 h 192"/>
                <a:gd name="T10" fmla="*/ 5 w 155"/>
                <a:gd name="T11" fmla="*/ 11 h 192"/>
                <a:gd name="T12" fmla="*/ 3 w 155"/>
                <a:gd name="T13" fmla="*/ 12 h 192"/>
                <a:gd name="T14" fmla="*/ 2 w 155"/>
                <a:gd name="T15" fmla="*/ 12 h 192"/>
                <a:gd name="T16" fmla="*/ 0 w 155"/>
                <a:gd name="T17" fmla="*/ 12 h 192"/>
                <a:gd name="T18" fmla="*/ 1 w 155"/>
                <a:gd name="T19" fmla="*/ 11 h 192"/>
                <a:gd name="T20" fmla="*/ 2 w 155"/>
                <a:gd name="T21" fmla="*/ 10 h 192"/>
                <a:gd name="T22" fmla="*/ 3 w 155"/>
                <a:gd name="T23" fmla="*/ 9 h 192"/>
                <a:gd name="T24" fmla="*/ 3 w 155"/>
                <a:gd name="T25" fmla="*/ 6 h 192"/>
                <a:gd name="T26" fmla="*/ 4 w 155"/>
                <a:gd name="T27" fmla="*/ 6 h 192"/>
                <a:gd name="T28" fmla="*/ 4 w 155"/>
                <a:gd name="T29" fmla="*/ 5 h 192"/>
                <a:gd name="T30" fmla="*/ 5 w 155"/>
                <a:gd name="T31" fmla="*/ 3 h 192"/>
                <a:gd name="T32" fmla="*/ 6 w 155"/>
                <a:gd name="T33" fmla="*/ 2 h 192"/>
                <a:gd name="T34" fmla="*/ 7 w 155"/>
                <a:gd name="T35" fmla="*/ 0 h 192"/>
                <a:gd name="T36" fmla="*/ 10 w 155"/>
                <a:gd name="T37" fmla="*/ 6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192"/>
                <a:gd name="T59" fmla="*/ 155 w 155"/>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192">
                  <a:moveTo>
                    <a:pt x="155" y="108"/>
                  </a:moveTo>
                  <a:lnTo>
                    <a:pt x="139" y="122"/>
                  </a:lnTo>
                  <a:lnTo>
                    <a:pt x="124" y="135"/>
                  </a:lnTo>
                  <a:lnTo>
                    <a:pt x="104" y="149"/>
                  </a:lnTo>
                  <a:lnTo>
                    <a:pt x="87" y="163"/>
                  </a:lnTo>
                  <a:lnTo>
                    <a:pt x="66" y="172"/>
                  </a:lnTo>
                  <a:lnTo>
                    <a:pt x="44" y="180"/>
                  </a:lnTo>
                  <a:lnTo>
                    <a:pt x="21" y="186"/>
                  </a:lnTo>
                  <a:lnTo>
                    <a:pt x="0" y="192"/>
                  </a:lnTo>
                  <a:lnTo>
                    <a:pt x="15" y="172"/>
                  </a:lnTo>
                  <a:lnTo>
                    <a:pt x="29" y="151"/>
                  </a:lnTo>
                  <a:lnTo>
                    <a:pt x="38" y="130"/>
                  </a:lnTo>
                  <a:lnTo>
                    <a:pt x="48" y="108"/>
                  </a:lnTo>
                  <a:lnTo>
                    <a:pt x="54" y="85"/>
                  </a:lnTo>
                  <a:lnTo>
                    <a:pt x="64" y="66"/>
                  </a:lnTo>
                  <a:lnTo>
                    <a:pt x="75" y="46"/>
                  </a:lnTo>
                  <a:lnTo>
                    <a:pt x="93" y="31"/>
                  </a:lnTo>
                  <a:lnTo>
                    <a:pt x="99" y="0"/>
                  </a:lnTo>
                  <a:lnTo>
                    <a:pt x="155" y="108"/>
                  </a:lnTo>
                  <a:close/>
                </a:path>
              </a:pathLst>
            </a:custGeom>
            <a:solidFill>
              <a:srgbClr val="CC6633"/>
            </a:solidFill>
            <a:ln w="9525">
              <a:noFill/>
              <a:round/>
              <a:headEnd/>
              <a:tailEnd/>
            </a:ln>
          </p:spPr>
          <p:txBody>
            <a:bodyPr/>
            <a:lstStyle/>
            <a:p>
              <a:endParaRPr lang="en-US" sz="1200"/>
            </a:p>
          </p:txBody>
        </p:sp>
        <p:sp>
          <p:nvSpPr>
            <p:cNvPr id="42" name="Freeform 22">
              <a:extLst>
                <a:ext uri="{FF2B5EF4-FFF2-40B4-BE49-F238E27FC236}">
                  <a16:creationId xmlns:a16="http://schemas.microsoft.com/office/drawing/2014/main" id="{A793AEF1-D303-856F-A018-B535043C7BC3}"/>
                </a:ext>
              </a:extLst>
            </p:cNvPr>
            <p:cNvSpPr>
              <a:spLocks/>
            </p:cNvSpPr>
            <p:nvPr/>
          </p:nvSpPr>
          <p:spPr bwMode="auto">
            <a:xfrm>
              <a:off x="2051" y="2008"/>
              <a:ext cx="1041" cy="1036"/>
            </a:xfrm>
            <a:custGeom>
              <a:avLst/>
              <a:gdLst>
                <a:gd name="T0" fmla="*/ 47 w 2083"/>
                <a:gd name="T1" fmla="*/ 19 h 2072"/>
                <a:gd name="T2" fmla="*/ 66 w 2083"/>
                <a:gd name="T3" fmla="*/ 54 h 2072"/>
                <a:gd name="T4" fmla="*/ 75 w 2083"/>
                <a:gd name="T5" fmla="*/ 57 h 2072"/>
                <a:gd name="T6" fmla="*/ 82 w 2083"/>
                <a:gd name="T7" fmla="*/ 48 h 2072"/>
                <a:gd name="T8" fmla="*/ 92 w 2083"/>
                <a:gd name="T9" fmla="*/ 45 h 2072"/>
                <a:gd name="T10" fmla="*/ 102 w 2083"/>
                <a:gd name="T11" fmla="*/ 61 h 2072"/>
                <a:gd name="T12" fmla="*/ 108 w 2083"/>
                <a:gd name="T13" fmla="*/ 76 h 2072"/>
                <a:gd name="T14" fmla="*/ 95 w 2083"/>
                <a:gd name="T15" fmla="*/ 80 h 2072"/>
                <a:gd name="T16" fmla="*/ 84 w 2083"/>
                <a:gd name="T17" fmla="*/ 83 h 2072"/>
                <a:gd name="T18" fmla="*/ 72 w 2083"/>
                <a:gd name="T19" fmla="*/ 83 h 2072"/>
                <a:gd name="T20" fmla="*/ 66 w 2083"/>
                <a:gd name="T21" fmla="*/ 76 h 2072"/>
                <a:gd name="T22" fmla="*/ 67 w 2083"/>
                <a:gd name="T23" fmla="*/ 74 h 2072"/>
                <a:gd name="T24" fmla="*/ 74 w 2083"/>
                <a:gd name="T25" fmla="*/ 81 h 2072"/>
                <a:gd name="T26" fmla="*/ 79 w 2083"/>
                <a:gd name="T27" fmla="*/ 83 h 2072"/>
                <a:gd name="T28" fmla="*/ 82 w 2083"/>
                <a:gd name="T29" fmla="*/ 81 h 2072"/>
                <a:gd name="T30" fmla="*/ 73 w 2083"/>
                <a:gd name="T31" fmla="*/ 75 h 2072"/>
                <a:gd name="T32" fmla="*/ 57 w 2083"/>
                <a:gd name="T33" fmla="*/ 49 h 2072"/>
                <a:gd name="T34" fmla="*/ 59 w 2083"/>
                <a:gd name="T35" fmla="*/ 58 h 2072"/>
                <a:gd name="T36" fmla="*/ 52 w 2083"/>
                <a:gd name="T37" fmla="*/ 48 h 2072"/>
                <a:gd name="T38" fmla="*/ 44 w 2083"/>
                <a:gd name="T39" fmla="*/ 40 h 2072"/>
                <a:gd name="T40" fmla="*/ 52 w 2083"/>
                <a:gd name="T41" fmla="*/ 53 h 2072"/>
                <a:gd name="T42" fmla="*/ 38 w 2083"/>
                <a:gd name="T43" fmla="*/ 42 h 2072"/>
                <a:gd name="T44" fmla="*/ 55 w 2083"/>
                <a:gd name="T45" fmla="*/ 65 h 2072"/>
                <a:gd name="T46" fmla="*/ 52 w 2083"/>
                <a:gd name="T47" fmla="*/ 87 h 2072"/>
                <a:gd name="T48" fmla="*/ 48 w 2083"/>
                <a:gd name="T49" fmla="*/ 92 h 2072"/>
                <a:gd name="T50" fmla="*/ 53 w 2083"/>
                <a:gd name="T51" fmla="*/ 91 h 2072"/>
                <a:gd name="T52" fmla="*/ 61 w 2083"/>
                <a:gd name="T53" fmla="*/ 88 h 2072"/>
                <a:gd name="T54" fmla="*/ 62 w 2083"/>
                <a:gd name="T55" fmla="*/ 91 h 2072"/>
                <a:gd name="T56" fmla="*/ 60 w 2083"/>
                <a:gd name="T57" fmla="*/ 97 h 2072"/>
                <a:gd name="T58" fmla="*/ 56 w 2083"/>
                <a:gd name="T59" fmla="*/ 104 h 2072"/>
                <a:gd name="T60" fmla="*/ 69 w 2083"/>
                <a:gd name="T61" fmla="*/ 92 h 2072"/>
                <a:gd name="T62" fmla="*/ 60 w 2083"/>
                <a:gd name="T63" fmla="*/ 113 h 2072"/>
                <a:gd name="T64" fmla="*/ 65 w 2083"/>
                <a:gd name="T65" fmla="*/ 108 h 2072"/>
                <a:gd name="T66" fmla="*/ 77 w 2083"/>
                <a:gd name="T67" fmla="*/ 91 h 2072"/>
                <a:gd name="T68" fmla="*/ 92 w 2083"/>
                <a:gd name="T69" fmla="*/ 83 h 2072"/>
                <a:gd name="T70" fmla="*/ 118 w 2083"/>
                <a:gd name="T71" fmla="*/ 76 h 2072"/>
                <a:gd name="T72" fmla="*/ 124 w 2083"/>
                <a:gd name="T73" fmla="*/ 76 h 2072"/>
                <a:gd name="T74" fmla="*/ 128 w 2083"/>
                <a:gd name="T75" fmla="*/ 80 h 2072"/>
                <a:gd name="T76" fmla="*/ 129 w 2083"/>
                <a:gd name="T77" fmla="*/ 87 h 2072"/>
                <a:gd name="T78" fmla="*/ 106 w 2083"/>
                <a:gd name="T79" fmla="*/ 110 h 2072"/>
                <a:gd name="T80" fmla="*/ 67 w 2083"/>
                <a:gd name="T81" fmla="*/ 127 h 2072"/>
                <a:gd name="T82" fmla="*/ 51 w 2083"/>
                <a:gd name="T83" fmla="*/ 124 h 2072"/>
                <a:gd name="T84" fmla="*/ 48 w 2083"/>
                <a:gd name="T85" fmla="*/ 117 h 2072"/>
                <a:gd name="T86" fmla="*/ 46 w 2083"/>
                <a:gd name="T87" fmla="*/ 111 h 2072"/>
                <a:gd name="T88" fmla="*/ 51 w 2083"/>
                <a:gd name="T89" fmla="*/ 114 h 2072"/>
                <a:gd name="T90" fmla="*/ 19 w 2083"/>
                <a:gd name="T91" fmla="*/ 69 h 2072"/>
                <a:gd name="T92" fmla="*/ 11 w 2083"/>
                <a:gd name="T93" fmla="*/ 57 h 2072"/>
                <a:gd name="T94" fmla="*/ 7 w 2083"/>
                <a:gd name="T95" fmla="*/ 32 h 2072"/>
                <a:gd name="T96" fmla="*/ 7 w 2083"/>
                <a:gd name="T97" fmla="*/ 26 h 2072"/>
                <a:gd name="T98" fmla="*/ 5 w 2083"/>
                <a:gd name="T99" fmla="*/ 47 h 2072"/>
                <a:gd name="T100" fmla="*/ 3 w 2083"/>
                <a:gd name="T101" fmla="*/ 43 h 2072"/>
                <a:gd name="T102" fmla="*/ 0 w 2083"/>
                <a:gd name="T103" fmla="*/ 32 h 2072"/>
                <a:gd name="T104" fmla="*/ 3 w 2083"/>
                <a:gd name="T105" fmla="*/ 17 h 2072"/>
                <a:gd name="T106" fmla="*/ 24 w 2083"/>
                <a:gd name="T107" fmla="*/ 27 h 2072"/>
                <a:gd name="T108" fmla="*/ 36 w 2083"/>
                <a:gd name="T109" fmla="*/ 48 h 2072"/>
                <a:gd name="T110" fmla="*/ 34 w 2083"/>
                <a:gd name="T111" fmla="*/ 33 h 2072"/>
                <a:gd name="T112" fmla="*/ 24 w 2083"/>
                <a:gd name="T113" fmla="*/ 16 h 2072"/>
                <a:gd name="T114" fmla="*/ 40 w 2083"/>
                <a:gd name="T115" fmla="*/ 32 h 2072"/>
                <a:gd name="T116" fmla="*/ 42 w 2083"/>
                <a:gd name="T117" fmla="*/ 30 h 2072"/>
                <a:gd name="T118" fmla="*/ 19 w 2083"/>
                <a:gd name="T119" fmla="*/ 8 h 2072"/>
                <a:gd name="T120" fmla="*/ 29 w 2083"/>
                <a:gd name="T121" fmla="*/ 1 h 2072"/>
                <a:gd name="T122" fmla="*/ 37 w 2083"/>
                <a:gd name="T123" fmla="*/ 1 h 20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3"/>
                <a:gd name="T187" fmla="*/ 0 h 2072"/>
                <a:gd name="T188" fmla="*/ 2083 w 2083"/>
                <a:gd name="T189" fmla="*/ 2072 h 20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3" h="2072">
                  <a:moveTo>
                    <a:pt x="650" y="46"/>
                  </a:moveTo>
                  <a:lnTo>
                    <a:pt x="671" y="79"/>
                  </a:lnTo>
                  <a:lnTo>
                    <a:pt x="690" y="114"/>
                  </a:lnTo>
                  <a:lnTo>
                    <a:pt x="706" y="151"/>
                  </a:lnTo>
                  <a:lnTo>
                    <a:pt x="721" y="192"/>
                  </a:lnTo>
                  <a:lnTo>
                    <a:pt x="733" y="228"/>
                  </a:lnTo>
                  <a:lnTo>
                    <a:pt x="745" y="267"/>
                  </a:lnTo>
                  <a:lnTo>
                    <a:pt x="758" y="306"/>
                  </a:lnTo>
                  <a:lnTo>
                    <a:pt x="774" y="345"/>
                  </a:lnTo>
                  <a:lnTo>
                    <a:pt x="809" y="420"/>
                  </a:lnTo>
                  <a:lnTo>
                    <a:pt x="845" y="498"/>
                  </a:lnTo>
                  <a:lnTo>
                    <a:pt x="882" y="574"/>
                  </a:lnTo>
                  <a:lnTo>
                    <a:pt x="925" y="649"/>
                  </a:lnTo>
                  <a:lnTo>
                    <a:pt x="968" y="721"/>
                  </a:lnTo>
                  <a:lnTo>
                    <a:pt x="1014" y="795"/>
                  </a:lnTo>
                  <a:lnTo>
                    <a:pt x="1065" y="864"/>
                  </a:lnTo>
                  <a:lnTo>
                    <a:pt x="1121" y="934"/>
                  </a:lnTo>
                  <a:lnTo>
                    <a:pt x="1136" y="940"/>
                  </a:lnTo>
                  <a:lnTo>
                    <a:pt x="1152" y="952"/>
                  </a:lnTo>
                  <a:lnTo>
                    <a:pt x="1163" y="959"/>
                  </a:lnTo>
                  <a:lnTo>
                    <a:pt x="1183" y="955"/>
                  </a:lnTo>
                  <a:lnTo>
                    <a:pt x="1189" y="940"/>
                  </a:lnTo>
                  <a:lnTo>
                    <a:pt x="1196" y="930"/>
                  </a:lnTo>
                  <a:lnTo>
                    <a:pt x="1206" y="919"/>
                  </a:lnTo>
                  <a:lnTo>
                    <a:pt x="1218" y="911"/>
                  </a:lnTo>
                  <a:lnTo>
                    <a:pt x="1229" y="899"/>
                  </a:lnTo>
                  <a:lnTo>
                    <a:pt x="1241" y="891"/>
                  </a:lnTo>
                  <a:lnTo>
                    <a:pt x="1253" y="884"/>
                  </a:lnTo>
                  <a:lnTo>
                    <a:pt x="1266" y="878"/>
                  </a:lnTo>
                  <a:lnTo>
                    <a:pt x="1284" y="845"/>
                  </a:lnTo>
                  <a:lnTo>
                    <a:pt x="1301" y="812"/>
                  </a:lnTo>
                  <a:lnTo>
                    <a:pt x="1321" y="779"/>
                  </a:lnTo>
                  <a:lnTo>
                    <a:pt x="1342" y="750"/>
                  </a:lnTo>
                  <a:lnTo>
                    <a:pt x="1361" y="719"/>
                  </a:lnTo>
                  <a:lnTo>
                    <a:pt x="1385" y="690"/>
                  </a:lnTo>
                  <a:lnTo>
                    <a:pt x="1408" y="663"/>
                  </a:lnTo>
                  <a:lnTo>
                    <a:pt x="1431" y="639"/>
                  </a:lnTo>
                  <a:lnTo>
                    <a:pt x="1449" y="663"/>
                  </a:lnTo>
                  <a:lnTo>
                    <a:pt x="1466" y="692"/>
                  </a:lnTo>
                  <a:lnTo>
                    <a:pt x="1480" y="721"/>
                  </a:lnTo>
                  <a:lnTo>
                    <a:pt x="1495" y="750"/>
                  </a:lnTo>
                  <a:lnTo>
                    <a:pt x="1505" y="779"/>
                  </a:lnTo>
                  <a:lnTo>
                    <a:pt x="1516" y="812"/>
                  </a:lnTo>
                  <a:lnTo>
                    <a:pt x="1522" y="843"/>
                  </a:lnTo>
                  <a:lnTo>
                    <a:pt x="1530" y="878"/>
                  </a:lnTo>
                  <a:lnTo>
                    <a:pt x="1573" y="905"/>
                  </a:lnTo>
                  <a:lnTo>
                    <a:pt x="1613" y="940"/>
                  </a:lnTo>
                  <a:lnTo>
                    <a:pt x="1646" y="977"/>
                  </a:lnTo>
                  <a:lnTo>
                    <a:pt x="1679" y="1019"/>
                  </a:lnTo>
                  <a:lnTo>
                    <a:pt x="1710" y="1060"/>
                  </a:lnTo>
                  <a:lnTo>
                    <a:pt x="1741" y="1103"/>
                  </a:lnTo>
                  <a:lnTo>
                    <a:pt x="1774" y="1144"/>
                  </a:lnTo>
                  <a:lnTo>
                    <a:pt x="1813" y="1184"/>
                  </a:lnTo>
                  <a:lnTo>
                    <a:pt x="1784" y="1192"/>
                  </a:lnTo>
                  <a:lnTo>
                    <a:pt x="1755" y="1204"/>
                  </a:lnTo>
                  <a:lnTo>
                    <a:pt x="1728" y="1217"/>
                  </a:lnTo>
                  <a:lnTo>
                    <a:pt x="1701" y="1231"/>
                  </a:lnTo>
                  <a:lnTo>
                    <a:pt x="1672" y="1242"/>
                  </a:lnTo>
                  <a:lnTo>
                    <a:pt x="1643" y="1254"/>
                  </a:lnTo>
                  <a:lnTo>
                    <a:pt x="1611" y="1264"/>
                  </a:lnTo>
                  <a:lnTo>
                    <a:pt x="1580" y="1272"/>
                  </a:lnTo>
                  <a:lnTo>
                    <a:pt x="1561" y="1275"/>
                  </a:lnTo>
                  <a:lnTo>
                    <a:pt x="1542" y="1281"/>
                  </a:lnTo>
                  <a:lnTo>
                    <a:pt x="1522" y="1285"/>
                  </a:lnTo>
                  <a:lnTo>
                    <a:pt x="1505" y="1291"/>
                  </a:lnTo>
                  <a:lnTo>
                    <a:pt x="1485" y="1293"/>
                  </a:lnTo>
                  <a:lnTo>
                    <a:pt x="1468" y="1299"/>
                  </a:lnTo>
                  <a:lnTo>
                    <a:pt x="1449" y="1306"/>
                  </a:lnTo>
                  <a:lnTo>
                    <a:pt x="1431" y="1318"/>
                  </a:lnTo>
                  <a:lnTo>
                    <a:pt x="1402" y="1324"/>
                  </a:lnTo>
                  <a:lnTo>
                    <a:pt x="1375" y="1332"/>
                  </a:lnTo>
                  <a:lnTo>
                    <a:pt x="1348" y="1337"/>
                  </a:lnTo>
                  <a:lnTo>
                    <a:pt x="1323" y="1347"/>
                  </a:lnTo>
                  <a:lnTo>
                    <a:pt x="1295" y="1351"/>
                  </a:lnTo>
                  <a:lnTo>
                    <a:pt x="1270" y="1353"/>
                  </a:lnTo>
                  <a:lnTo>
                    <a:pt x="1243" y="1353"/>
                  </a:lnTo>
                  <a:lnTo>
                    <a:pt x="1220" y="1349"/>
                  </a:lnTo>
                  <a:lnTo>
                    <a:pt x="1198" y="1353"/>
                  </a:lnTo>
                  <a:lnTo>
                    <a:pt x="1181" y="1351"/>
                  </a:lnTo>
                  <a:lnTo>
                    <a:pt x="1165" y="1341"/>
                  </a:lnTo>
                  <a:lnTo>
                    <a:pt x="1150" y="1330"/>
                  </a:lnTo>
                  <a:lnTo>
                    <a:pt x="1134" y="1314"/>
                  </a:lnTo>
                  <a:lnTo>
                    <a:pt x="1121" y="1299"/>
                  </a:lnTo>
                  <a:lnTo>
                    <a:pt x="1105" y="1283"/>
                  </a:lnTo>
                  <a:lnTo>
                    <a:pt x="1094" y="1272"/>
                  </a:lnTo>
                  <a:lnTo>
                    <a:pt x="1082" y="1254"/>
                  </a:lnTo>
                  <a:lnTo>
                    <a:pt x="1076" y="1239"/>
                  </a:lnTo>
                  <a:lnTo>
                    <a:pt x="1070" y="1221"/>
                  </a:lnTo>
                  <a:lnTo>
                    <a:pt x="1067" y="1206"/>
                  </a:lnTo>
                  <a:lnTo>
                    <a:pt x="1061" y="1188"/>
                  </a:lnTo>
                  <a:lnTo>
                    <a:pt x="1057" y="1173"/>
                  </a:lnTo>
                  <a:lnTo>
                    <a:pt x="1051" y="1157"/>
                  </a:lnTo>
                  <a:lnTo>
                    <a:pt x="1047" y="1142"/>
                  </a:lnTo>
                  <a:lnTo>
                    <a:pt x="1051" y="1159"/>
                  </a:lnTo>
                  <a:lnTo>
                    <a:pt x="1063" y="1178"/>
                  </a:lnTo>
                  <a:lnTo>
                    <a:pt x="1078" y="1194"/>
                  </a:lnTo>
                  <a:lnTo>
                    <a:pt x="1099" y="1211"/>
                  </a:lnTo>
                  <a:lnTo>
                    <a:pt x="1119" y="1225"/>
                  </a:lnTo>
                  <a:lnTo>
                    <a:pt x="1140" y="1242"/>
                  </a:lnTo>
                  <a:lnTo>
                    <a:pt x="1160" y="1260"/>
                  </a:lnTo>
                  <a:lnTo>
                    <a:pt x="1177" y="1281"/>
                  </a:lnTo>
                  <a:lnTo>
                    <a:pt x="1179" y="1291"/>
                  </a:lnTo>
                  <a:lnTo>
                    <a:pt x="1185" y="1303"/>
                  </a:lnTo>
                  <a:lnTo>
                    <a:pt x="1193" y="1310"/>
                  </a:lnTo>
                  <a:lnTo>
                    <a:pt x="1204" y="1320"/>
                  </a:lnTo>
                  <a:lnTo>
                    <a:pt x="1214" y="1326"/>
                  </a:lnTo>
                  <a:lnTo>
                    <a:pt x="1224" y="1334"/>
                  </a:lnTo>
                  <a:lnTo>
                    <a:pt x="1233" y="1339"/>
                  </a:lnTo>
                  <a:lnTo>
                    <a:pt x="1245" y="1349"/>
                  </a:lnTo>
                  <a:lnTo>
                    <a:pt x="1255" y="1343"/>
                  </a:lnTo>
                  <a:lnTo>
                    <a:pt x="1262" y="1339"/>
                  </a:lnTo>
                  <a:lnTo>
                    <a:pt x="1264" y="1332"/>
                  </a:lnTo>
                  <a:lnTo>
                    <a:pt x="1266" y="1326"/>
                  </a:lnTo>
                  <a:lnTo>
                    <a:pt x="1260" y="1308"/>
                  </a:lnTo>
                  <a:lnTo>
                    <a:pt x="1251" y="1293"/>
                  </a:lnTo>
                  <a:lnTo>
                    <a:pt x="1260" y="1301"/>
                  </a:lnTo>
                  <a:lnTo>
                    <a:pt x="1270" y="1312"/>
                  </a:lnTo>
                  <a:lnTo>
                    <a:pt x="1282" y="1322"/>
                  </a:lnTo>
                  <a:lnTo>
                    <a:pt x="1297" y="1328"/>
                  </a:lnTo>
                  <a:lnTo>
                    <a:pt x="1317" y="1308"/>
                  </a:lnTo>
                  <a:lnTo>
                    <a:pt x="1299" y="1291"/>
                  </a:lnTo>
                  <a:lnTo>
                    <a:pt x="1284" y="1275"/>
                  </a:lnTo>
                  <a:lnTo>
                    <a:pt x="1268" y="1258"/>
                  </a:lnTo>
                  <a:lnTo>
                    <a:pt x="1255" y="1242"/>
                  </a:lnTo>
                  <a:lnTo>
                    <a:pt x="1237" y="1227"/>
                  </a:lnTo>
                  <a:lnTo>
                    <a:pt x="1220" y="1215"/>
                  </a:lnTo>
                  <a:lnTo>
                    <a:pt x="1198" y="1206"/>
                  </a:lnTo>
                  <a:lnTo>
                    <a:pt x="1177" y="1200"/>
                  </a:lnTo>
                  <a:lnTo>
                    <a:pt x="1167" y="1219"/>
                  </a:lnTo>
                  <a:lnTo>
                    <a:pt x="1119" y="1165"/>
                  </a:lnTo>
                  <a:lnTo>
                    <a:pt x="1078" y="1107"/>
                  </a:lnTo>
                  <a:lnTo>
                    <a:pt x="1041" y="1043"/>
                  </a:lnTo>
                  <a:lnTo>
                    <a:pt x="1012" y="981"/>
                  </a:lnTo>
                  <a:lnTo>
                    <a:pt x="983" y="915"/>
                  </a:lnTo>
                  <a:lnTo>
                    <a:pt x="954" y="853"/>
                  </a:lnTo>
                  <a:lnTo>
                    <a:pt x="923" y="789"/>
                  </a:lnTo>
                  <a:lnTo>
                    <a:pt x="888" y="733"/>
                  </a:lnTo>
                  <a:lnTo>
                    <a:pt x="875" y="734"/>
                  </a:lnTo>
                  <a:lnTo>
                    <a:pt x="867" y="744"/>
                  </a:lnTo>
                  <a:lnTo>
                    <a:pt x="886" y="779"/>
                  </a:lnTo>
                  <a:lnTo>
                    <a:pt x="906" y="816"/>
                  </a:lnTo>
                  <a:lnTo>
                    <a:pt x="919" y="853"/>
                  </a:lnTo>
                  <a:lnTo>
                    <a:pt x="935" y="893"/>
                  </a:lnTo>
                  <a:lnTo>
                    <a:pt x="946" y="932"/>
                  </a:lnTo>
                  <a:lnTo>
                    <a:pt x="958" y="973"/>
                  </a:lnTo>
                  <a:lnTo>
                    <a:pt x="970" y="1014"/>
                  </a:lnTo>
                  <a:lnTo>
                    <a:pt x="981" y="1054"/>
                  </a:lnTo>
                  <a:lnTo>
                    <a:pt x="950" y="998"/>
                  </a:lnTo>
                  <a:lnTo>
                    <a:pt x="921" y="942"/>
                  </a:lnTo>
                  <a:lnTo>
                    <a:pt x="892" y="886"/>
                  </a:lnTo>
                  <a:lnTo>
                    <a:pt x="865" y="829"/>
                  </a:lnTo>
                  <a:lnTo>
                    <a:pt x="834" y="773"/>
                  </a:lnTo>
                  <a:lnTo>
                    <a:pt x="801" y="721"/>
                  </a:lnTo>
                  <a:lnTo>
                    <a:pt x="764" y="669"/>
                  </a:lnTo>
                  <a:lnTo>
                    <a:pt x="721" y="620"/>
                  </a:lnTo>
                  <a:lnTo>
                    <a:pt x="710" y="618"/>
                  </a:lnTo>
                  <a:lnTo>
                    <a:pt x="700" y="618"/>
                  </a:lnTo>
                  <a:lnTo>
                    <a:pt x="690" y="618"/>
                  </a:lnTo>
                  <a:lnTo>
                    <a:pt x="686" y="630"/>
                  </a:lnTo>
                  <a:lnTo>
                    <a:pt x="710" y="655"/>
                  </a:lnTo>
                  <a:lnTo>
                    <a:pt x="735" y="686"/>
                  </a:lnTo>
                  <a:lnTo>
                    <a:pt x="756" y="715"/>
                  </a:lnTo>
                  <a:lnTo>
                    <a:pt x="779" y="748"/>
                  </a:lnTo>
                  <a:lnTo>
                    <a:pt x="799" y="779"/>
                  </a:lnTo>
                  <a:lnTo>
                    <a:pt x="820" y="812"/>
                  </a:lnTo>
                  <a:lnTo>
                    <a:pt x="838" y="845"/>
                  </a:lnTo>
                  <a:lnTo>
                    <a:pt x="857" y="878"/>
                  </a:lnTo>
                  <a:lnTo>
                    <a:pt x="832" y="849"/>
                  </a:lnTo>
                  <a:lnTo>
                    <a:pt x="807" y="820"/>
                  </a:lnTo>
                  <a:lnTo>
                    <a:pt x="778" y="793"/>
                  </a:lnTo>
                  <a:lnTo>
                    <a:pt x="750" y="767"/>
                  </a:lnTo>
                  <a:lnTo>
                    <a:pt x="719" y="742"/>
                  </a:lnTo>
                  <a:lnTo>
                    <a:pt x="688" y="719"/>
                  </a:lnTo>
                  <a:lnTo>
                    <a:pt x="657" y="696"/>
                  </a:lnTo>
                  <a:lnTo>
                    <a:pt x="628" y="676"/>
                  </a:lnTo>
                  <a:lnTo>
                    <a:pt x="617" y="672"/>
                  </a:lnTo>
                  <a:lnTo>
                    <a:pt x="605" y="674"/>
                  </a:lnTo>
                  <a:lnTo>
                    <a:pt x="597" y="678"/>
                  </a:lnTo>
                  <a:lnTo>
                    <a:pt x="593" y="686"/>
                  </a:lnTo>
                  <a:lnTo>
                    <a:pt x="661" y="752"/>
                  </a:lnTo>
                  <a:lnTo>
                    <a:pt x="725" y="824"/>
                  </a:lnTo>
                  <a:lnTo>
                    <a:pt x="785" y="895"/>
                  </a:lnTo>
                  <a:lnTo>
                    <a:pt x="842" y="973"/>
                  </a:lnTo>
                  <a:lnTo>
                    <a:pt x="892" y="1050"/>
                  </a:lnTo>
                  <a:lnTo>
                    <a:pt x="939" y="1132"/>
                  </a:lnTo>
                  <a:lnTo>
                    <a:pt x="979" y="1213"/>
                  </a:lnTo>
                  <a:lnTo>
                    <a:pt x="1016" y="1297"/>
                  </a:lnTo>
                  <a:lnTo>
                    <a:pt x="983" y="1316"/>
                  </a:lnTo>
                  <a:lnTo>
                    <a:pt x="950" y="1337"/>
                  </a:lnTo>
                  <a:lnTo>
                    <a:pt x="915" y="1357"/>
                  </a:lnTo>
                  <a:lnTo>
                    <a:pt x="880" y="1376"/>
                  </a:lnTo>
                  <a:lnTo>
                    <a:pt x="843" y="1394"/>
                  </a:lnTo>
                  <a:lnTo>
                    <a:pt x="807" y="1413"/>
                  </a:lnTo>
                  <a:lnTo>
                    <a:pt x="772" y="1432"/>
                  </a:lnTo>
                  <a:lnTo>
                    <a:pt x="737" y="1452"/>
                  </a:lnTo>
                  <a:lnTo>
                    <a:pt x="733" y="1465"/>
                  </a:lnTo>
                  <a:lnTo>
                    <a:pt x="741" y="1479"/>
                  </a:lnTo>
                  <a:lnTo>
                    <a:pt x="752" y="1491"/>
                  </a:lnTo>
                  <a:lnTo>
                    <a:pt x="768" y="1494"/>
                  </a:lnTo>
                  <a:lnTo>
                    <a:pt x="772" y="1483"/>
                  </a:lnTo>
                  <a:lnTo>
                    <a:pt x="779" y="1475"/>
                  </a:lnTo>
                  <a:lnTo>
                    <a:pt x="789" y="1469"/>
                  </a:lnTo>
                  <a:lnTo>
                    <a:pt x="801" y="1467"/>
                  </a:lnTo>
                  <a:lnTo>
                    <a:pt x="811" y="1462"/>
                  </a:lnTo>
                  <a:lnTo>
                    <a:pt x="822" y="1460"/>
                  </a:lnTo>
                  <a:lnTo>
                    <a:pt x="834" y="1456"/>
                  </a:lnTo>
                  <a:lnTo>
                    <a:pt x="845" y="1452"/>
                  </a:lnTo>
                  <a:lnTo>
                    <a:pt x="857" y="1467"/>
                  </a:lnTo>
                  <a:lnTo>
                    <a:pt x="873" y="1475"/>
                  </a:lnTo>
                  <a:lnTo>
                    <a:pt x="886" y="1471"/>
                  </a:lnTo>
                  <a:lnTo>
                    <a:pt x="902" y="1465"/>
                  </a:lnTo>
                  <a:lnTo>
                    <a:pt x="917" y="1454"/>
                  </a:lnTo>
                  <a:lnTo>
                    <a:pt x="933" y="1444"/>
                  </a:lnTo>
                  <a:lnTo>
                    <a:pt x="948" y="1434"/>
                  </a:lnTo>
                  <a:lnTo>
                    <a:pt x="966" y="1432"/>
                  </a:lnTo>
                  <a:lnTo>
                    <a:pt x="983" y="1419"/>
                  </a:lnTo>
                  <a:lnTo>
                    <a:pt x="1003" y="1407"/>
                  </a:lnTo>
                  <a:lnTo>
                    <a:pt x="1010" y="1401"/>
                  </a:lnTo>
                  <a:lnTo>
                    <a:pt x="1022" y="1399"/>
                  </a:lnTo>
                  <a:lnTo>
                    <a:pt x="1034" y="1401"/>
                  </a:lnTo>
                  <a:lnTo>
                    <a:pt x="1047" y="1411"/>
                  </a:lnTo>
                  <a:lnTo>
                    <a:pt x="1032" y="1427"/>
                  </a:lnTo>
                  <a:lnTo>
                    <a:pt x="1014" y="1442"/>
                  </a:lnTo>
                  <a:lnTo>
                    <a:pt x="995" y="1458"/>
                  </a:lnTo>
                  <a:lnTo>
                    <a:pt x="975" y="1473"/>
                  </a:lnTo>
                  <a:lnTo>
                    <a:pt x="960" y="1489"/>
                  </a:lnTo>
                  <a:lnTo>
                    <a:pt x="950" y="1506"/>
                  </a:lnTo>
                  <a:lnTo>
                    <a:pt x="948" y="1524"/>
                  </a:lnTo>
                  <a:lnTo>
                    <a:pt x="960" y="1545"/>
                  </a:lnTo>
                  <a:lnTo>
                    <a:pt x="970" y="1539"/>
                  </a:lnTo>
                  <a:lnTo>
                    <a:pt x="981" y="1541"/>
                  </a:lnTo>
                  <a:lnTo>
                    <a:pt x="966" y="1562"/>
                  </a:lnTo>
                  <a:lnTo>
                    <a:pt x="950" y="1584"/>
                  </a:lnTo>
                  <a:lnTo>
                    <a:pt x="935" y="1605"/>
                  </a:lnTo>
                  <a:lnTo>
                    <a:pt x="921" y="1626"/>
                  </a:lnTo>
                  <a:lnTo>
                    <a:pt x="906" y="1646"/>
                  </a:lnTo>
                  <a:lnTo>
                    <a:pt x="896" y="1667"/>
                  </a:lnTo>
                  <a:lnTo>
                    <a:pt x="886" y="1690"/>
                  </a:lnTo>
                  <a:lnTo>
                    <a:pt x="882" y="1715"/>
                  </a:lnTo>
                  <a:lnTo>
                    <a:pt x="911" y="1679"/>
                  </a:lnTo>
                  <a:lnTo>
                    <a:pt x="942" y="1642"/>
                  </a:lnTo>
                  <a:lnTo>
                    <a:pt x="971" y="1603"/>
                  </a:lnTo>
                  <a:lnTo>
                    <a:pt x="1003" y="1568"/>
                  </a:lnTo>
                  <a:lnTo>
                    <a:pt x="1032" y="1531"/>
                  </a:lnTo>
                  <a:lnTo>
                    <a:pt x="1065" y="1498"/>
                  </a:lnTo>
                  <a:lnTo>
                    <a:pt x="1101" y="1467"/>
                  </a:lnTo>
                  <a:lnTo>
                    <a:pt x="1146" y="1442"/>
                  </a:lnTo>
                  <a:lnTo>
                    <a:pt x="1111" y="1481"/>
                  </a:lnTo>
                  <a:lnTo>
                    <a:pt x="1084" y="1524"/>
                  </a:lnTo>
                  <a:lnTo>
                    <a:pt x="1063" y="1568"/>
                  </a:lnTo>
                  <a:lnTo>
                    <a:pt x="1045" y="1615"/>
                  </a:lnTo>
                  <a:lnTo>
                    <a:pt x="1028" y="1659"/>
                  </a:lnTo>
                  <a:lnTo>
                    <a:pt x="1012" y="1706"/>
                  </a:lnTo>
                  <a:lnTo>
                    <a:pt x="995" y="1752"/>
                  </a:lnTo>
                  <a:lnTo>
                    <a:pt x="975" y="1799"/>
                  </a:lnTo>
                  <a:lnTo>
                    <a:pt x="973" y="1809"/>
                  </a:lnTo>
                  <a:lnTo>
                    <a:pt x="973" y="1818"/>
                  </a:lnTo>
                  <a:lnTo>
                    <a:pt x="971" y="1828"/>
                  </a:lnTo>
                  <a:lnTo>
                    <a:pt x="973" y="1838"/>
                  </a:lnTo>
                  <a:lnTo>
                    <a:pt x="975" y="1853"/>
                  </a:lnTo>
                  <a:lnTo>
                    <a:pt x="991" y="1871"/>
                  </a:lnTo>
                  <a:lnTo>
                    <a:pt x="1012" y="1826"/>
                  </a:lnTo>
                  <a:lnTo>
                    <a:pt x="1032" y="1779"/>
                  </a:lnTo>
                  <a:lnTo>
                    <a:pt x="1049" y="1731"/>
                  </a:lnTo>
                  <a:lnTo>
                    <a:pt x="1067" y="1683"/>
                  </a:lnTo>
                  <a:lnTo>
                    <a:pt x="1082" y="1632"/>
                  </a:lnTo>
                  <a:lnTo>
                    <a:pt x="1105" y="1586"/>
                  </a:lnTo>
                  <a:lnTo>
                    <a:pt x="1131" y="1541"/>
                  </a:lnTo>
                  <a:lnTo>
                    <a:pt x="1167" y="1504"/>
                  </a:lnTo>
                  <a:lnTo>
                    <a:pt x="1193" y="1491"/>
                  </a:lnTo>
                  <a:lnTo>
                    <a:pt x="1218" y="1477"/>
                  </a:lnTo>
                  <a:lnTo>
                    <a:pt x="1243" y="1460"/>
                  </a:lnTo>
                  <a:lnTo>
                    <a:pt x="1268" y="1444"/>
                  </a:lnTo>
                  <a:lnTo>
                    <a:pt x="1293" y="1427"/>
                  </a:lnTo>
                  <a:lnTo>
                    <a:pt x="1321" y="1411"/>
                  </a:lnTo>
                  <a:lnTo>
                    <a:pt x="1348" y="1399"/>
                  </a:lnTo>
                  <a:lnTo>
                    <a:pt x="1379" y="1396"/>
                  </a:lnTo>
                  <a:lnTo>
                    <a:pt x="1408" y="1368"/>
                  </a:lnTo>
                  <a:lnTo>
                    <a:pt x="1443" y="1351"/>
                  </a:lnTo>
                  <a:lnTo>
                    <a:pt x="1480" y="1335"/>
                  </a:lnTo>
                  <a:lnTo>
                    <a:pt x="1520" y="1326"/>
                  </a:lnTo>
                  <a:lnTo>
                    <a:pt x="1559" y="1314"/>
                  </a:lnTo>
                  <a:lnTo>
                    <a:pt x="1600" y="1306"/>
                  </a:lnTo>
                  <a:lnTo>
                    <a:pt x="1639" y="1295"/>
                  </a:lnTo>
                  <a:lnTo>
                    <a:pt x="1679" y="1281"/>
                  </a:lnTo>
                  <a:lnTo>
                    <a:pt x="1871" y="1204"/>
                  </a:lnTo>
                  <a:lnTo>
                    <a:pt x="1879" y="1211"/>
                  </a:lnTo>
                  <a:lnTo>
                    <a:pt x="1893" y="1219"/>
                  </a:lnTo>
                  <a:lnTo>
                    <a:pt x="1904" y="1223"/>
                  </a:lnTo>
                  <a:lnTo>
                    <a:pt x="1920" y="1225"/>
                  </a:lnTo>
                  <a:lnTo>
                    <a:pt x="1933" y="1223"/>
                  </a:lnTo>
                  <a:lnTo>
                    <a:pt x="1947" y="1219"/>
                  </a:lnTo>
                  <a:lnTo>
                    <a:pt x="1961" y="1211"/>
                  </a:lnTo>
                  <a:lnTo>
                    <a:pt x="1974" y="1204"/>
                  </a:lnTo>
                  <a:lnTo>
                    <a:pt x="1980" y="1213"/>
                  </a:lnTo>
                  <a:lnTo>
                    <a:pt x="1990" y="1221"/>
                  </a:lnTo>
                  <a:lnTo>
                    <a:pt x="2001" y="1227"/>
                  </a:lnTo>
                  <a:lnTo>
                    <a:pt x="2013" y="1235"/>
                  </a:lnTo>
                  <a:lnTo>
                    <a:pt x="2023" y="1240"/>
                  </a:lnTo>
                  <a:lnTo>
                    <a:pt x="2032" y="1250"/>
                  </a:lnTo>
                  <a:lnTo>
                    <a:pt x="2038" y="1262"/>
                  </a:lnTo>
                  <a:lnTo>
                    <a:pt x="2042" y="1277"/>
                  </a:lnTo>
                  <a:lnTo>
                    <a:pt x="2050" y="1285"/>
                  </a:lnTo>
                  <a:lnTo>
                    <a:pt x="2061" y="1289"/>
                  </a:lnTo>
                  <a:lnTo>
                    <a:pt x="2071" y="1295"/>
                  </a:lnTo>
                  <a:lnTo>
                    <a:pt x="2083" y="1308"/>
                  </a:lnTo>
                  <a:lnTo>
                    <a:pt x="2083" y="1334"/>
                  </a:lnTo>
                  <a:lnTo>
                    <a:pt x="2075" y="1341"/>
                  </a:lnTo>
                  <a:lnTo>
                    <a:pt x="2071" y="1353"/>
                  </a:lnTo>
                  <a:lnTo>
                    <a:pt x="2069" y="1367"/>
                  </a:lnTo>
                  <a:lnTo>
                    <a:pt x="2069" y="1384"/>
                  </a:lnTo>
                  <a:lnTo>
                    <a:pt x="2067" y="1398"/>
                  </a:lnTo>
                  <a:lnTo>
                    <a:pt x="2067" y="1413"/>
                  </a:lnTo>
                  <a:lnTo>
                    <a:pt x="2065" y="1429"/>
                  </a:lnTo>
                  <a:lnTo>
                    <a:pt x="2061" y="1442"/>
                  </a:lnTo>
                  <a:lnTo>
                    <a:pt x="1995" y="1516"/>
                  </a:lnTo>
                  <a:lnTo>
                    <a:pt x="1926" y="1588"/>
                  </a:lnTo>
                  <a:lnTo>
                    <a:pt x="1854" y="1653"/>
                  </a:lnTo>
                  <a:lnTo>
                    <a:pt x="1780" y="1717"/>
                  </a:lnTo>
                  <a:lnTo>
                    <a:pt x="1701" y="1774"/>
                  </a:lnTo>
                  <a:lnTo>
                    <a:pt x="1619" y="1824"/>
                  </a:lnTo>
                  <a:lnTo>
                    <a:pt x="1534" y="1867"/>
                  </a:lnTo>
                  <a:lnTo>
                    <a:pt x="1447" y="1902"/>
                  </a:lnTo>
                  <a:lnTo>
                    <a:pt x="1373" y="1927"/>
                  </a:lnTo>
                  <a:lnTo>
                    <a:pt x="1299" y="1958"/>
                  </a:lnTo>
                  <a:lnTo>
                    <a:pt x="1226" y="1987"/>
                  </a:lnTo>
                  <a:lnTo>
                    <a:pt x="1154" y="2016"/>
                  </a:lnTo>
                  <a:lnTo>
                    <a:pt x="1076" y="2039"/>
                  </a:lnTo>
                  <a:lnTo>
                    <a:pt x="1001" y="2059"/>
                  </a:lnTo>
                  <a:lnTo>
                    <a:pt x="923" y="2068"/>
                  </a:lnTo>
                  <a:lnTo>
                    <a:pt x="845" y="2072"/>
                  </a:lnTo>
                  <a:lnTo>
                    <a:pt x="832" y="2059"/>
                  </a:lnTo>
                  <a:lnTo>
                    <a:pt x="826" y="2045"/>
                  </a:lnTo>
                  <a:lnTo>
                    <a:pt x="822" y="2028"/>
                  </a:lnTo>
                  <a:lnTo>
                    <a:pt x="822" y="2012"/>
                  </a:lnTo>
                  <a:lnTo>
                    <a:pt x="820" y="1995"/>
                  </a:lnTo>
                  <a:lnTo>
                    <a:pt x="816" y="1983"/>
                  </a:lnTo>
                  <a:lnTo>
                    <a:pt x="809" y="1973"/>
                  </a:lnTo>
                  <a:lnTo>
                    <a:pt x="795" y="1969"/>
                  </a:lnTo>
                  <a:lnTo>
                    <a:pt x="785" y="1952"/>
                  </a:lnTo>
                  <a:lnTo>
                    <a:pt x="783" y="1937"/>
                  </a:lnTo>
                  <a:lnTo>
                    <a:pt x="781" y="1917"/>
                  </a:lnTo>
                  <a:lnTo>
                    <a:pt x="783" y="1900"/>
                  </a:lnTo>
                  <a:lnTo>
                    <a:pt x="781" y="1880"/>
                  </a:lnTo>
                  <a:lnTo>
                    <a:pt x="779" y="1863"/>
                  </a:lnTo>
                  <a:lnTo>
                    <a:pt x="772" y="1847"/>
                  </a:lnTo>
                  <a:lnTo>
                    <a:pt x="758" y="1836"/>
                  </a:lnTo>
                  <a:lnTo>
                    <a:pt x="762" y="1824"/>
                  </a:lnTo>
                  <a:lnTo>
                    <a:pt x="762" y="1812"/>
                  </a:lnTo>
                  <a:lnTo>
                    <a:pt x="760" y="1803"/>
                  </a:lnTo>
                  <a:lnTo>
                    <a:pt x="756" y="1793"/>
                  </a:lnTo>
                  <a:lnTo>
                    <a:pt x="743" y="1776"/>
                  </a:lnTo>
                  <a:lnTo>
                    <a:pt x="733" y="1758"/>
                  </a:lnTo>
                  <a:lnTo>
                    <a:pt x="741" y="1762"/>
                  </a:lnTo>
                  <a:lnTo>
                    <a:pt x="752" y="1774"/>
                  </a:lnTo>
                  <a:lnTo>
                    <a:pt x="766" y="1787"/>
                  </a:lnTo>
                  <a:lnTo>
                    <a:pt x="779" y="1803"/>
                  </a:lnTo>
                  <a:lnTo>
                    <a:pt x="793" y="1814"/>
                  </a:lnTo>
                  <a:lnTo>
                    <a:pt x="811" y="1824"/>
                  </a:lnTo>
                  <a:lnTo>
                    <a:pt x="828" y="1828"/>
                  </a:lnTo>
                  <a:lnTo>
                    <a:pt x="845" y="1824"/>
                  </a:lnTo>
                  <a:lnTo>
                    <a:pt x="750" y="1731"/>
                  </a:lnTo>
                  <a:lnTo>
                    <a:pt x="667" y="1634"/>
                  </a:lnTo>
                  <a:lnTo>
                    <a:pt x="587" y="1533"/>
                  </a:lnTo>
                  <a:lnTo>
                    <a:pt x="514" y="1430"/>
                  </a:lnTo>
                  <a:lnTo>
                    <a:pt x="442" y="1324"/>
                  </a:lnTo>
                  <a:lnTo>
                    <a:pt x="374" y="1219"/>
                  </a:lnTo>
                  <a:lnTo>
                    <a:pt x="304" y="1113"/>
                  </a:lnTo>
                  <a:lnTo>
                    <a:pt x="236" y="1008"/>
                  </a:lnTo>
                  <a:lnTo>
                    <a:pt x="227" y="994"/>
                  </a:lnTo>
                  <a:lnTo>
                    <a:pt x="221" y="981"/>
                  </a:lnTo>
                  <a:lnTo>
                    <a:pt x="215" y="967"/>
                  </a:lnTo>
                  <a:lnTo>
                    <a:pt x="209" y="954"/>
                  </a:lnTo>
                  <a:lnTo>
                    <a:pt x="202" y="940"/>
                  </a:lnTo>
                  <a:lnTo>
                    <a:pt x="196" y="928"/>
                  </a:lnTo>
                  <a:lnTo>
                    <a:pt x="188" y="917"/>
                  </a:lnTo>
                  <a:lnTo>
                    <a:pt x="178" y="909"/>
                  </a:lnTo>
                  <a:lnTo>
                    <a:pt x="161" y="855"/>
                  </a:lnTo>
                  <a:lnTo>
                    <a:pt x="147" y="800"/>
                  </a:lnTo>
                  <a:lnTo>
                    <a:pt x="136" y="742"/>
                  </a:lnTo>
                  <a:lnTo>
                    <a:pt x="128" y="686"/>
                  </a:lnTo>
                  <a:lnTo>
                    <a:pt x="120" y="628"/>
                  </a:lnTo>
                  <a:lnTo>
                    <a:pt x="118" y="572"/>
                  </a:lnTo>
                  <a:lnTo>
                    <a:pt x="122" y="513"/>
                  </a:lnTo>
                  <a:lnTo>
                    <a:pt x="132" y="459"/>
                  </a:lnTo>
                  <a:lnTo>
                    <a:pt x="140" y="453"/>
                  </a:lnTo>
                  <a:lnTo>
                    <a:pt x="147" y="451"/>
                  </a:lnTo>
                  <a:lnTo>
                    <a:pt x="153" y="444"/>
                  </a:lnTo>
                  <a:lnTo>
                    <a:pt x="153" y="434"/>
                  </a:lnTo>
                  <a:lnTo>
                    <a:pt x="141" y="424"/>
                  </a:lnTo>
                  <a:lnTo>
                    <a:pt x="128" y="422"/>
                  </a:lnTo>
                  <a:lnTo>
                    <a:pt x="112" y="422"/>
                  </a:lnTo>
                  <a:lnTo>
                    <a:pt x="101" y="428"/>
                  </a:lnTo>
                  <a:lnTo>
                    <a:pt x="70" y="480"/>
                  </a:lnTo>
                  <a:lnTo>
                    <a:pt x="66" y="527"/>
                  </a:lnTo>
                  <a:lnTo>
                    <a:pt x="66" y="574"/>
                  </a:lnTo>
                  <a:lnTo>
                    <a:pt x="70" y="622"/>
                  </a:lnTo>
                  <a:lnTo>
                    <a:pt x="76" y="670"/>
                  </a:lnTo>
                  <a:lnTo>
                    <a:pt x="81" y="717"/>
                  </a:lnTo>
                  <a:lnTo>
                    <a:pt x="89" y="765"/>
                  </a:lnTo>
                  <a:lnTo>
                    <a:pt x="97" y="814"/>
                  </a:lnTo>
                  <a:lnTo>
                    <a:pt x="107" y="862"/>
                  </a:lnTo>
                  <a:lnTo>
                    <a:pt x="99" y="829"/>
                  </a:lnTo>
                  <a:lnTo>
                    <a:pt x="89" y="800"/>
                  </a:lnTo>
                  <a:lnTo>
                    <a:pt x="79" y="773"/>
                  </a:lnTo>
                  <a:lnTo>
                    <a:pt x="72" y="746"/>
                  </a:lnTo>
                  <a:lnTo>
                    <a:pt x="62" y="717"/>
                  </a:lnTo>
                  <a:lnTo>
                    <a:pt x="56" y="688"/>
                  </a:lnTo>
                  <a:lnTo>
                    <a:pt x="50" y="659"/>
                  </a:lnTo>
                  <a:lnTo>
                    <a:pt x="50" y="630"/>
                  </a:lnTo>
                  <a:lnTo>
                    <a:pt x="29" y="614"/>
                  </a:lnTo>
                  <a:lnTo>
                    <a:pt x="17" y="620"/>
                  </a:lnTo>
                  <a:lnTo>
                    <a:pt x="8" y="620"/>
                  </a:lnTo>
                  <a:lnTo>
                    <a:pt x="6" y="585"/>
                  </a:lnTo>
                  <a:lnTo>
                    <a:pt x="6" y="550"/>
                  </a:lnTo>
                  <a:lnTo>
                    <a:pt x="4" y="513"/>
                  </a:lnTo>
                  <a:lnTo>
                    <a:pt x="4" y="479"/>
                  </a:lnTo>
                  <a:lnTo>
                    <a:pt x="0" y="442"/>
                  </a:lnTo>
                  <a:lnTo>
                    <a:pt x="0" y="405"/>
                  </a:lnTo>
                  <a:lnTo>
                    <a:pt x="2" y="370"/>
                  </a:lnTo>
                  <a:lnTo>
                    <a:pt x="8" y="335"/>
                  </a:lnTo>
                  <a:lnTo>
                    <a:pt x="19" y="308"/>
                  </a:lnTo>
                  <a:lnTo>
                    <a:pt x="37" y="294"/>
                  </a:lnTo>
                  <a:lnTo>
                    <a:pt x="56" y="287"/>
                  </a:lnTo>
                  <a:lnTo>
                    <a:pt x="79" y="285"/>
                  </a:lnTo>
                  <a:lnTo>
                    <a:pt x="101" y="281"/>
                  </a:lnTo>
                  <a:lnTo>
                    <a:pt x="124" y="277"/>
                  </a:lnTo>
                  <a:lnTo>
                    <a:pt x="145" y="265"/>
                  </a:lnTo>
                  <a:lnTo>
                    <a:pt x="169" y="248"/>
                  </a:lnTo>
                  <a:lnTo>
                    <a:pt x="266" y="298"/>
                  </a:lnTo>
                  <a:lnTo>
                    <a:pt x="343" y="366"/>
                  </a:lnTo>
                  <a:lnTo>
                    <a:pt x="399" y="444"/>
                  </a:lnTo>
                  <a:lnTo>
                    <a:pt x="448" y="533"/>
                  </a:lnTo>
                  <a:lnTo>
                    <a:pt x="485" y="624"/>
                  </a:lnTo>
                  <a:lnTo>
                    <a:pt x="523" y="721"/>
                  </a:lnTo>
                  <a:lnTo>
                    <a:pt x="566" y="812"/>
                  </a:lnTo>
                  <a:lnTo>
                    <a:pt x="619" y="899"/>
                  </a:lnTo>
                  <a:lnTo>
                    <a:pt x="628" y="888"/>
                  </a:lnTo>
                  <a:lnTo>
                    <a:pt x="607" y="833"/>
                  </a:lnTo>
                  <a:lnTo>
                    <a:pt x="586" y="781"/>
                  </a:lnTo>
                  <a:lnTo>
                    <a:pt x="562" y="729"/>
                  </a:lnTo>
                  <a:lnTo>
                    <a:pt x="539" y="678"/>
                  </a:lnTo>
                  <a:lnTo>
                    <a:pt x="514" y="624"/>
                  </a:lnTo>
                  <a:lnTo>
                    <a:pt x="492" y="572"/>
                  </a:lnTo>
                  <a:lnTo>
                    <a:pt x="471" y="517"/>
                  </a:lnTo>
                  <a:lnTo>
                    <a:pt x="458" y="465"/>
                  </a:lnTo>
                  <a:lnTo>
                    <a:pt x="551" y="546"/>
                  </a:lnTo>
                  <a:lnTo>
                    <a:pt x="551" y="529"/>
                  </a:lnTo>
                  <a:lnTo>
                    <a:pt x="543" y="511"/>
                  </a:lnTo>
                  <a:lnTo>
                    <a:pt x="537" y="500"/>
                  </a:lnTo>
                  <a:lnTo>
                    <a:pt x="531" y="488"/>
                  </a:lnTo>
                  <a:lnTo>
                    <a:pt x="529" y="477"/>
                  </a:lnTo>
                  <a:lnTo>
                    <a:pt x="531" y="465"/>
                  </a:lnTo>
                  <a:lnTo>
                    <a:pt x="551" y="434"/>
                  </a:lnTo>
                  <a:lnTo>
                    <a:pt x="345" y="248"/>
                  </a:lnTo>
                  <a:lnTo>
                    <a:pt x="386" y="269"/>
                  </a:lnTo>
                  <a:lnTo>
                    <a:pt x="427" y="298"/>
                  </a:lnTo>
                  <a:lnTo>
                    <a:pt x="465" y="329"/>
                  </a:lnTo>
                  <a:lnTo>
                    <a:pt x="504" y="366"/>
                  </a:lnTo>
                  <a:lnTo>
                    <a:pt x="539" y="403"/>
                  </a:lnTo>
                  <a:lnTo>
                    <a:pt x="576" y="444"/>
                  </a:lnTo>
                  <a:lnTo>
                    <a:pt x="609" y="484"/>
                  </a:lnTo>
                  <a:lnTo>
                    <a:pt x="640" y="527"/>
                  </a:lnTo>
                  <a:lnTo>
                    <a:pt x="650" y="513"/>
                  </a:lnTo>
                  <a:lnTo>
                    <a:pt x="659" y="513"/>
                  </a:lnTo>
                  <a:lnTo>
                    <a:pt x="667" y="515"/>
                  </a:lnTo>
                  <a:lnTo>
                    <a:pt x="675" y="523"/>
                  </a:lnTo>
                  <a:lnTo>
                    <a:pt x="681" y="529"/>
                  </a:lnTo>
                  <a:lnTo>
                    <a:pt x="690" y="537"/>
                  </a:lnTo>
                  <a:lnTo>
                    <a:pt x="700" y="539"/>
                  </a:lnTo>
                  <a:lnTo>
                    <a:pt x="712" y="537"/>
                  </a:lnTo>
                  <a:lnTo>
                    <a:pt x="675" y="488"/>
                  </a:lnTo>
                  <a:lnTo>
                    <a:pt x="636" y="444"/>
                  </a:lnTo>
                  <a:lnTo>
                    <a:pt x="595" y="399"/>
                  </a:lnTo>
                  <a:lnTo>
                    <a:pt x="555" y="358"/>
                  </a:lnTo>
                  <a:lnTo>
                    <a:pt x="512" y="316"/>
                  </a:lnTo>
                  <a:lnTo>
                    <a:pt x="471" y="275"/>
                  </a:lnTo>
                  <a:lnTo>
                    <a:pt x="432" y="232"/>
                  </a:lnTo>
                  <a:lnTo>
                    <a:pt x="401" y="190"/>
                  </a:lnTo>
                  <a:lnTo>
                    <a:pt x="314" y="128"/>
                  </a:lnTo>
                  <a:lnTo>
                    <a:pt x="335" y="114"/>
                  </a:lnTo>
                  <a:lnTo>
                    <a:pt x="357" y="100"/>
                  </a:lnTo>
                  <a:lnTo>
                    <a:pt x="376" y="87"/>
                  </a:lnTo>
                  <a:lnTo>
                    <a:pt x="397" y="73"/>
                  </a:lnTo>
                  <a:lnTo>
                    <a:pt x="415" y="58"/>
                  </a:lnTo>
                  <a:lnTo>
                    <a:pt x="434" y="44"/>
                  </a:lnTo>
                  <a:lnTo>
                    <a:pt x="454" y="27"/>
                  </a:lnTo>
                  <a:lnTo>
                    <a:pt x="473" y="9"/>
                  </a:lnTo>
                  <a:lnTo>
                    <a:pt x="487" y="11"/>
                  </a:lnTo>
                  <a:lnTo>
                    <a:pt x="502" y="11"/>
                  </a:lnTo>
                  <a:lnTo>
                    <a:pt x="518" y="7"/>
                  </a:lnTo>
                  <a:lnTo>
                    <a:pt x="533" y="5"/>
                  </a:lnTo>
                  <a:lnTo>
                    <a:pt x="547" y="0"/>
                  </a:lnTo>
                  <a:lnTo>
                    <a:pt x="562" y="0"/>
                  </a:lnTo>
                  <a:lnTo>
                    <a:pt x="576" y="2"/>
                  </a:lnTo>
                  <a:lnTo>
                    <a:pt x="593" y="9"/>
                  </a:lnTo>
                  <a:lnTo>
                    <a:pt x="605" y="17"/>
                  </a:lnTo>
                  <a:lnTo>
                    <a:pt x="617" y="31"/>
                  </a:lnTo>
                  <a:lnTo>
                    <a:pt x="630" y="40"/>
                  </a:lnTo>
                  <a:lnTo>
                    <a:pt x="650" y="46"/>
                  </a:lnTo>
                  <a:close/>
                </a:path>
              </a:pathLst>
            </a:custGeom>
            <a:solidFill>
              <a:srgbClr val="4CD49C"/>
            </a:solidFill>
            <a:ln w="9525">
              <a:noFill/>
              <a:round/>
              <a:headEnd/>
              <a:tailEnd/>
            </a:ln>
          </p:spPr>
          <p:txBody>
            <a:bodyPr/>
            <a:lstStyle/>
            <a:p>
              <a:endParaRPr lang="en-US" sz="1200"/>
            </a:p>
          </p:txBody>
        </p:sp>
        <p:sp>
          <p:nvSpPr>
            <p:cNvPr id="43" name="Freeform 23">
              <a:extLst>
                <a:ext uri="{FF2B5EF4-FFF2-40B4-BE49-F238E27FC236}">
                  <a16:creationId xmlns:a16="http://schemas.microsoft.com/office/drawing/2014/main" id="{51C33560-47FE-F4CA-2312-0FE5EA326C8A}"/>
                </a:ext>
              </a:extLst>
            </p:cNvPr>
            <p:cNvSpPr>
              <a:spLocks/>
            </p:cNvSpPr>
            <p:nvPr/>
          </p:nvSpPr>
          <p:spPr bwMode="auto">
            <a:xfrm>
              <a:off x="3261" y="2078"/>
              <a:ext cx="52" cy="116"/>
            </a:xfrm>
            <a:custGeom>
              <a:avLst/>
              <a:gdLst>
                <a:gd name="T0" fmla="*/ 6 w 105"/>
                <a:gd name="T1" fmla="*/ 13 h 233"/>
                <a:gd name="T2" fmla="*/ 5 w 105"/>
                <a:gd name="T3" fmla="*/ 13 h 233"/>
                <a:gd name="T4" fmla="*/ 5 w 105"/>
                <a:gd name="T5" fmla="*/ 14 h 233"/>
                <a:gd name="T6" fmla="*/ 5 w 105"/>
                <a:gd name="T7" fmla="*/ 13 h 233"/>
                <a:gd name="T8" fmla="*/ 5 w 105"/>
                <a:gd name="T9" fmla="*/ 12 h 233"/>
                <a:gd name="T10" fmla="*/ 5 w 105"/>
                <a:gd name="T11" fmla="*/ 11 h 233"/>
                <a:gd name="T12" fmla="*/ 5 w 105"/>
                <a:gd name="T13" fmla="*/ 10 h 233"/>
                <a:gd name="T14" fmla="*/ 4 w 105"/>
                <a:gd name="T15" fmla="*/ 10 h 233"/>
                <a:gd name="T16" fmla="*/ 4 w 105"/>
                <a:gd name="T17" fmla="*/ 10 h 233"/>
                <a:gd name="T18" fmla="*/ 3 w 105"/>
                <a:gd name="T19" fmla="*/ 9 h 233"/>
                <a:gd name="T20" fmla="*/ 3 w 105"/>
                <a:gd name="T21" fmla="*/ 10 h 233"/>
                <a:gd name="T22" fmla="*/ 2 w 105"/>
                <a:gd name="T23" fmla="*/ 10 h 233"/>
                <a:gd name="T24" fmla="*/ 1 w 105"/>
                <a:gd name="T25" fmla="*/ 10 h 233"/>
                <a:gd name="T26" fmla="*/ 0 w 105"/>
                <a:gd name="T27" fmla="*/ 11 h 233"/>
                <a:gd name="T28" fmla="*/ 0 w 105"/>
                <a:gd name="T29" fmla="*/ 11 h 233"/>
                <a:gd name="T30" fmla="*/ 0 w 105"/>
                <a:gd name="T31" fmla="*/ 9 h 233"/>
                <a:gd name="T32" fmla="*/ 0 w 105"/>
                <a:gd name="T33" fmla="*/ 8 h 233"/>
                <a:gd name="T34" fmla="*/ 0 w 105"/>
                <a:gd name="T35" fmla="*/ 6 h 233"/>
                <a:gd name="T36" fmla="*/ 0 w 105"/>
                <a:gd name="T37" fmla="*/ 5 h 233"/>
                <a:gd name="T38" fmla="*/ 0 w 105"/>
                <a:gd name="T39" fmla="*/ 3 h 233"/>
                <a:gd name="T40" fmla="*/ 1 w 105"/>
                <a:gd name="T41" fmla="*/ 2 h 233"/>
                <a:gd name="T42" fmla="*/ 2 w 105"/>
                <a:gd name="T43" fmla="*/ 0 h 233"/>
                <a:gd name="T44" fmla="*/ 3 w 105"/>
                <a:gd name="T45" fmla="*/ 0 h 233"/>
                <a:gd name="T46" fmla="*/ 3 w 105"/>
                <a:gd name="T47" fmla="*/ 1 h 233"/>
                <a:gd name="T48" fmla="*/ 4 w 105"/>
                <a:gd name="T49" fmla="*/ 3 h 233"/>
                <a:gd name="T50" fmla="*/ 5 w 105"/>
                <a:gd name="T51" fmla="*/ 5 h 233"/>
                <a:gd name="T52" fmla="*/ 5 w 105"/>
                <a:gd name="T53" fmla="*/ 6 h 233"/>
                <a:gd name="T54" fmla="*/ 6 w 105"/>
                <a:gd name="T55" fmla="*/ 8 h 233"/>
                <a:gd name="T56" fmla="*/ 6 w 105"/>
                <a:gd name="T57" fmla="*/ 10 h 233"/>
                <a:gd name="T58" fmla="*/ 6 w 105"/>
                <a:gd name="T59" fmla="*/ 12 h 233"/>
                <a:gd name="T60" fmla="*/ 6 w 105"/>
                <a:gd name="T61" fmla="*/ 13 h 2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5"/>
                <a:gd name="T94" fmla="*/ 0 h 233"/>
                <a:gd name="T95" fmla="*/ 105 w 105"/>
                <a:gd name="T96" fmla="*/ 233 h 2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5" h="233">
                  <a:moveTo>
                    <a:pt x="97" y="221"/>
                  </a:moveTo>
                  <a:lnTo>
                    <a:pt x="89" y="223"/>
                  </a:lnTo>
                  <a:lnTo>
                    <a:pt x="87" y="233"/>
                  </a:lnTo>
                  <a:lnTo>
                    <a:pt x="89" y="215"/>
                  </a:lnTo>
                  <a:lnTo>
                    <a:pt x="93" y="204"/>
                  </a:lnTo>
                  <a:lnTo>
                    <a:pt x="93" y="188"/>
                  </a:lnTo>
                  <a:lnTo>
                    <a:pt x="87" y="175"/>
                  </a:lnTo>
                  <a:lnTo>
                    <a:pt x="78" y="165"/>
                  </a:lnTo>
                  <a:lnTo>
                    <a:pt x="68" y="161"/>
                  </a:lnTo>
                  <a:lnTo>
                    <a:pt x="58" y="159"/>
                  </a:lnTo>
                  <a:lnTo>
                    <a:pt x="49" y="165"/>
                  </a:lnTo>
                  <a:lnTo>
                    <a:pt x="37" y="169"/>
                  </a:lnTo>
                  <a:lnTo>
                    <a:pt x="25" y="175"/>
                  </a:lnTo>
                  <a:lnTo>
                    <a:pt x="14" y="177"/>
                  </a:lnTo>
                  <a:lnTo>
                    <a:pt x="4" y="181"/>
                  </a:lnTo>
                  <a:lnTo>
                    <a:pt x="0" y="155"/>
                  </a:lnTo>
                  <a:lnTo>
                    <a:pt x="2" y="130"/>
                  </a:lnTo>
                  <a:lnTo>
                    <a:pt x="4" y="103"/>
                  </a:lnTo>
                  <a:lnTo>
                    <a:pt x="10" y="80"/>
                  </a:lnTo>
                  <a:lnTo>
                    <a:pt x="14" y="55"/>
                  </a:lnTo>
                  <a:lnTo>
                    <a:pt x="23" y="33"/>
                  </a:lnTo>
                  <a:lnTo>
                    <a:pt x="35" y="14"/>
                  </a:lnTo>
                  <a:lnTo>
                    <a:pt x="51" y="0"/>
                  </a:lnTo>
                  <a:lnTo>
                    <a:pt x="58" y="25"/>
                  </a:lnTo>
                  <a:lnTo>
                    <a:pt x="70" y="53"/>
                  </a:lnTo>
                  <a:lnTo>
                    <a:pt x="82" y="80"/>
                  </a:lnTo>
                  <a:lnTo>
                    <a:pt x="93" y="107"/>
                  </a:lnTo>
                  <a:lnTo>
                    <a:pt x="99" y="134"/>
                  </a:lnTo>
                  <a:lnTo>
                    <a:pt x="105" y="163"/>
                  </a:lnTo>
                  <a:lnTo>
                    <a:pt x="103" y="192"/>
                  </a:lnTo>
                  <a:lnTo>
                    <a:pt x="97" y="221"/>
                  </a:lnTo>
                  <a:close/>
                </a:path>
              </a:pathLst>
            </a:custGeom>
            <a:solidFill>
              <a:srgbClr val="269475"/>
            </a:solidFill>
            <a:ln w="9525">
              <a:noFill/>
              <a:round/>
              <a:headEnd/>
              <a:tailEnd/>
            </a:ln>
          </p:spPr>
          <p:txBody>
            <a:bodyPr/>
            <a:lstStyle/>
            <a:p>
              <a:endParaRPr lang="en-US" sz="1200"/>
            </a:p>
          </p:txBody>
        </p:sp>
        <p:sp>
          <p:nvSpPr>
            <p:cNvPr id="44" name="Freeform 24">
              <a:extLst>
                <a:ext uri="{FF2B5EF4-FFF2-40B4-BE49-F238E27FC236}">
                  <a16:creationId xmlns:a16="http://schemas.microsoft.com/office/drawing/2014/main" id="{AA409B23-1CB5-8464-43EB-9FA3AF4B75FA}"/>
                </a:ext>
              </a:extLst>
            </p:cNvPr>
            <p:cNvSpPr>
              <a:spLocks/>
            </p:cNvSpPr>
            <p:nvPr/>
          </p:nvSpPr>
          <p:spPr bwMode="auto">
            <a:xfrm>
              <a:off x="3227" y="2180"/>
              <a:ext cx="59" cy="20"/>
            </a:xfrm>
            <a:custGeom>
              <a:avLst/>
              <a:gdLst>
                <a:gd name="T0" fmla="*/ 7 w 119"/>
                <a:gd name="T1" fmla="*/ 0 h 39"/>
                <a:gd name="T2" fmla="*/ 6 w 119"/>
                <a:gd name="T3" fmla="*/ 2 h 39"/>
                <a:gd name="T4" fmla="*/ 5 w 119"/>
                <a:gd name="T5" fmla="*/ 2 h 39"/>
                <a:gd name="T6" fmla="*/ 4 w 119"/>
                <a:gd name="T7" fmla="*/ 3 h 39"/>
                <a:gd name="T8" fmla="*/ 3 w 119"/>
                <a:gd name="T9" fmla="*/ 3 h 39"/>
                <a:gd name="T10" fmla="*/ 2 w 119"/>
                <a:gd name="T11" fmla="*/ 3 h 39"/>
                <a:gd name="T12" fmla="*/ 1 w 119"/>
                <a:gd name="T13" fmla="*/ 3 h 39"/>
                <a:gd name="T14" fmla="*/ 0 w 119"/>
                <a:gd name="T15" fmla="*/ 3 h 39"/>
                <a:gd name="T16" fmla="*/ 0 w 119"/>
                <a:gd name="T17" fmla="*/ 3 h 39"/>
                <a:gd name="T18" fmla="*/ 0 w 119"/>
                <a:gd name="T19" fmla="*/ 2 h 39"/>
                <a:gd name="T20" fmla="*/ 1 w 119"/>
                <a:gd name="T21" fmla="*/ 2 h 39"/>
                <a:gd name="T22" fmla="*/ 1 w 119"/>
                <a:gd name="T23" fmla="*/ 2 h 39"/>
                <a:gd name="T24" fmla="*/ 2 w 119"/>
                <a:gd name="T25" fmla="*/ 2 h 39"/>
                <a:gd name="T26" fmla="*/ 3 w 119"/>
                <a:gd name="T27" fmla="*/ 1 h 39"/>
                <a:gd name="T28" fmla="*/ 4 w 119"/>
                <a:gd name="T29" fmla="*/ 1 h 39"/>
                <a:gd name="T30" fmla="*/ 5 w 119"/>
                <a:gd name="T31" fmla="*/ 1 h 39"/>
                <a:gd name="T32" fmla="*/ 6 w 119"/>
                <a:gd name="T33" fmla="*/ 0 h 39"/>
                <a:gd name="T34" fmla="*/ 7 w 119"/>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39"/>
                <a:gd name="T56" fmla="*/ 119 w 119"/>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39">
                  <a:moveTo>
                    <a:pt x="119" y="0"/>
                  </a:moveTo>
                  <a:lnTo>
                    <a:pt x="107" y="17"/>
                  </a:lnTo>
                  <a:lnTo>
                    <a:pt x="93" y="29"/>
                  </a:lnTo>
                  <a:lnTo>
                    <a:pt x="78" y="35"/>
                  </a:lnTo>
                  <a:lnTo>
                    <a:pt x="62" y="39"/>
                  </a:lnTo>
                  <a:lnTo>
                    <a:pt x="45" y="37"/>
                  </a:lnTo>
                  <a:lnTo>
                    <a:pt x="27" y="37"/>
                  </a:lnTo>
                  <a:lnTo>
                    <a:pt x="12" y="37"/>
                  </a:lnTo>
                  <a:lnTo>
                    <a:pt x="0" y="37"/>
                  </a:lnTo>
                  <a:lnTo>
                    <a:pt x="6" y="29"/>
                  </a:lnTo>
                  <a:lnTo>
                    <a:pt x="18" y="23"/>
                  </a:lnTo>
                  <a:lnTo>
                    <a:pt x="29" y="19"/>
                  </a:lnTo>
                  <a:lnTo>
                    <a:pt x="43" y="17"/>
                  </a:lnTo>
                  <a:lnTo>
                    <a:pt x="57" y="13"/>
                  </a:lnTo>
                  <a:lnTo>
                    <a:pt x="70" y="9"/>
                  </a:lnTo>
                  <a:lnTo>
                    <a:pt x="84" y="4"/>
                  </a:lnTo>
                  <a:lnTo>
                    <a:pt x="97" y="0"/>
                  </a:lnTo>
                  <a:lnTo>
                    <a:pt x="119" y="0"/>
                  </a:lnTo>
                  <a:close/>
                </a:path>
              </a:pathLst>
            </a:custGeom>
            <a:solidFill>
              <a:srgbClr val="FFCCCC"/>
            </a:solidFill>
            <a:ln w="9525">
              <a:noFill/>
              <a:round/>
              <a:headEnd/>
              <a:tailEnd/>
            </a:ln>
          </p:spPr>
          <p:txBody>
            <a:bodyPr/>
            <a:lstStyle/>
            <a:p>
              <a:endParaRPr lang="en-US" sz="1200"/>
            </a:p>
          </p:txBody>
        </p:sp>
        <p:sp>
          <p:nvSpPr>
            <p:cNvPr id="45" name="Freeform 25">
              <a:extLst>
                <a:ext uri="{FF2B5EF4-FFF2-40B4-BE49-F238E27FC236}">
                  <a16:creationId xmlns:a16="http://schemas.microsoft.com/office/drawing/2014/main" id="{058D71D6-9D86-A857-5724-CC7FC10F78E7}"/>
                </a:ext>
              </a:extLst>
            </p:cNvPr>
            <p:cNvSpPr>
              <a:spLocks/>
            </p:cNvSpPr>
            <p:nvPr/>
          </p:nvSpPr>
          <p:spPr bwMode="auto">
            <a:xfrm>
              <a:off x="3036" y="2192"/>
              <a:ext cx="331" cy="467"/>
            </a:xfrm>
            <a:custGeom>
              <a:avLst/>
              <a:gdLst>
                <a:gd name="T0" fmla="*/ 18 w 662"/>
                <a:gd name="T1" fmla="*/ 1 h 935"/>
                <a:gd name="T2" fmla="*/ 15 w 662"/>
                <a:gd name="T3" fmla="*/ 2 h 935"/>
                <a:gd name="T4" fmla="*/ 12 w 662"/>
                <a:gd name="T5" fmla="*/ 2 h 935"/>
                <a:gd name="T6" fmla="*/ 10 w 662"/>
                <a:gd name="T7" fmla="*/ 3 h 935"/>
                <a:gd name="T8" fmla="*/ 10 w 662"/>
                <a:gd name="T9" fmla="*/ 5 h 935"/>
                <a:gd name="T10" fmla="*/ 12 w 662"/>
                <a:gd name="T11" fmla="*/ 6 h 935"/>
                <a:gd name="T12" fmla="*/ 14 w 662"/>
                <a:gd name="T13" fmla="*/ 5 h 935"/>
                <a:gd name="T14" fmla="*/ 18 w 662"/>
                <a:gd name="T15" fmla="*/ 4 h 935"/>
                <a:gd name="T16" fmla="*/ 21 w 662"/>
                <a:gd name="T17" fmla="*/ 5 h 935"/>
                <a:gd name="T18" fmla="*/ 24 w 662"/>
                <a:gd name="T19" fmla="*/ 5 h 935"/>
                <a:gd name="T20" fmla="*/ 27 w 662"/>
                <a:gd name="T21" fmla="*/ 5 h 935"/>
                <a:gd name="T22" fmla="*/ 29 w 662"/>
                <a:gd name="T23" fmla="*/ 7 h 935"/>
                <a:gd name="T24" fmla="*/ 33 w 662"/>
                <a:gd name="T25" fmla="*/ 8 h 935"/>
                <a:gd name="T26" fmla="*/ 35 w 662"/>
                <a:gd name="T27" fmla="*/ 9 h 935"/>
                <a:gd name="T28" fmla="*/ 36 w 662"/>
                <a:gd name="T29" fmla="*/ 12 h 935"/>
                <a:gd name="T30" fmla="*/ 38 w 662"/>
                <a:gd name="T31" fmla="*/ 15 h 935"/>
                <a:gd name="T32" fmla="*/ 40 w 662"/>
                <a:gd name="T33" fmla="*/ 17 h 935"/>
                <a:gd name="T34" fmla="*/ 41 w 662"/>
                <a:gd name="T35" fmla="*/ 18 h 935"/>
                <a:gd name="T36" fmla="*/ 40 w 662"/>
                <a:gd name="T37" fmla="*/ 20 h 935"/>
                <a:gd name="T38" fmla="*/ 38 w 662"/>
                <a:gd name="T39" fmla="*/ 19 h 935"/>
                <a:gd name="T40" fmla="*/ 36 w 662"/>
                <a:gd name="T41" fmla="*/ 18 h 935"/>
                <a:gd name="T42" fmla="*/ 35 w 662"/>
                <a:gd name="T43" fmla="*/ 15 h 935"/>
                <a:gd name="T44" fmla="*/ 34 w 662"/>
                <a:gd name="T45" fmla="*/ 12 h 935"/>
                <a:gd name="T46" fmla="*/ 31 w 662"/>
                <a:gd name="T47" fmla="*/ 11 h 935"/>
                <a:gd name="T48" fmla="*/ 28 w 662"/>
                <a:gd name="T49" fmla="*/ 11 h 935"/>
                <a:gd name="T50" fmla="*/ 26 w 662"/>
                <a:gd name="T51" fmla="*/ 11 h 935"/>
                <a:gd name="T52" fmla="*/ 23 w 662"/>
                <a:gd name="T53" fmla="*/ 12 h 935"/>
                <a:gd name="T54" fmla="*/ 21 w 662"/>
                <a:gd name="T55" fmla="*/ 12 h 935"/>
                <a:gd name="T56" fmla="*/ 20 w 662"/>
                <a:gd name="T57" fmla="*/ 14 h 935"/>
                <a:gd name="T58" fmla="*/ 19 w 662"/>
                <a:gd name="T59" fmla="*/ 17 h 935"/>
                <a:gd name="T60" fmla="*/ 18 w 662"/>
                <a:gd name="T61" fmla="*/ 21 h 935"/>
                <a:gd name="T62" fmla="*/ 15 w 662"/>
                <a:gd name="T63" fmla="*/ 24 h 935"/>
                <a:gd name="T64" fmla="*/ 22 w 662"/>
                <a:gd name="T65" fmla="*/ 36 h 935"/>
                <a:gd name="T66" fmla="*/ 22 w 662"/>
                <a:gd name="T67" fmla="*/ 40 h 935"/>
                <a:gd name="T68" fmla="*/ 23 w 662"/>
                <a:gd name="T69" fmla="*/ 45 h 935"/>
                <a:gd name="T70" fmla="*/ 22 w 662"/>
                <a:gd name="T71" fmla="*/ 50 h 935"/>
                <a:gd name="T72" fmla="*/ 20 w 662"/>
                <a:gd name="T73" fmla="*/ 54 h 935"/>
                <a:gd name="T74" fmla="*/ 15 w 662"/>
                <a:gd name="T75" fmla="*/ 55 h 935"/>
                <a:gd name="T76" fmla="*/ 13 w 662"/>
                <a:gd name="T77" fmla="*/ 54 h 935"/>
                <a:gd name="T78" fmla="*/ 11 w 662"/>
                <a:gd name="T79" fmla="*/ 53 h 935"/>
                <a:gd name="T80" fmla="*/ 9 w 662"/>
                <a:gd name="T81" fmla="*/ 58 h 935"/>
                <a:gd name="T82" fmla="*/ 5 w 662"/>
                <a:gd name="T83" fmla="*/ 42 h 935"/>
                <a:gd name="T84" fmla="*/ 5 w 662"/>
                <a:gd name="T85" fmla="*/ 34 h 935"/>
                <a:gd name="T86" fmla="*/ 1 w 662"/>
                <a:gd name="T87" fmla="*/ 26 h 935"/>
                <a:gd name="T88" fmla="*/ 1 w 662"/>
                <a:gd name="T89" fmla="*/ 18 h 935"/>
                <a:gd name="T90" fmla="*/ 3 w 662"/>
                <a:gd name="T91" fmla="*/ 13 h 935"/>
                <a:gd name="T92" fmla="*/ 5 w 662"/>
                <a:gd name="T93" fmla="*/ 11 h 935"/>
                <a:gd name="T94" fmla="*/ 5 w 662"/>
                <a:gd name="T95" fmla="*/ 8 h 935"/>
                <a:gd name="T96" fmla="*/ 6 w 662"/>
                <a:gd name="T97" fmla="*/ 6 h 935"/>
                <a:gd name="T98" fmla="*/ 7 w 662"/>
                <a:gd name="T99" fmla="*/ 4 h 935"/>
                <a:gd name="T100" fmla="*/ 7 w 662"/>
                <a:gd name="T101" fmla="*/ 2 h 935"/>
                <a:gd name="T102" fmla="*/ 9 w 662"/>
                <a:gd name="T103" fmla="*/ 1 h 935"/>
                <a:gd name="T104" fmla="*/ 10 w 662"/>
                <a:gd name="T105" fmla="*/ 0 h 935"/>
                <a:gd name="T106" fmla="*/ 10 w 662"/>
                <a:gd name="T107" fmla="*/ 0 h 935"/>
                <a:gd name="T108" fmla="*/ 13 w 662"/>
                <a:gd name="T109" fmla="*/ 0 h 935"/>
                <a:gd name="T110" fmla="*/ 15 w 662"/>
                <a:gd name="T111" fmla="*/ 0 h 935"/>
                <a:gd name="T112" fmla="*/ 18 w 662"/>
                <a:gd name="T113" fmla="*/ 0 h 9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2"/>
                <a:gd name="T172" fmla="*/ 0 h 935"/>
                <a:gd name="T173" fmla="*/ 662 w 662"/>
                <a:gd name="T174" fmla="*/ 935 h 9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2" h="935">
                  <a:moveTo>
                    <a:pt x="305" y="14"/>
                  </a:moveTo>
                  <a:lnTo>
                    <a:pt x="285" y="23"/>
                  </a:lnTo>
                  <a:lnTo>
                    <a:pt x="264" y="29"/>
                  </a:lnTo>
                  <a:lnTo>
                    <a:pt x="241" y="33"/>
                  </a:lnTo>
                  <a:lnTo>
                    <a:pt x="217" y="37"/>
                  </a:lnTo>
                  <a:lnTo>
                    <a:pt x="192" y="39"/>
                  </a:lnTo>
                  <a:lnTo>
                    <a:pt x="171" y="47"/>
                  </a:lnTo>
                  <a:lnTo>
                    <a:pt x="150" y="56"/>
                  </a:lnTo>
                  <a:lnTo>
                    <a:pt x="134" y="76"/>
                  </a:lnTo>
                  <a:lnTo>
                    <a:pt x="152" y="89"/>
                  </a:lnTo>
                  <a:lnTo>
                    <a:pt x="171" y="97"/>
                  </a:lnTo>
                  <a:lnTo>
                    <a:pt x="192" y="97"/>
                  </a:lnTo>
                  <a:lnTo>
                    <a:pt x="216" y="95"/>
                  </a:lnTo>
                  <a:lnTo>
                    <a:pt x="239" y="87"/>
                  </a:lnTo>
                  <a:lnTo>
                    <a:pt x="262" y="81"/>
                  </a:lnTo>
                  <a:lnTo>
                    <a:pt x="287" y="78"/>
                  </a:lnTo>
                  <a:lnTo>
                    <a:pt x="314" y="81"/>
                  </a:lnTo>
                  <a:lnTo>
                    <a:pt x="338" y="87"/>
                  </a:lnTo>
                  <a:lnTo>
                    <a:pt x="363" y="89"/>
                  </a:lnTo>
                  <a:lnTo>
                    <a:pt x="386" y="89"/>
                  </a:lnTo>
                  <a:lnTo>
                    <a:pt x="413" y="91"/>
                  </a:lnTo>
                  <a:lnTo>
                    <a:pt x="437" y="91"/>
                  </a:lnTo>
                  <a:lnTo>
                    <a:pt x="460" y="99"/>
                  </a:lnTo>
                  <a:lnTo>
                    <a:pt x="477" y="112"/>
                  </a:lnTo>
                  <a:lnTo>
                    <a:pt x="495" y="132"/>
                  </a:lnTo>
                  <a:lnTo>
                    <a:pt x="518" y="130"/>
                  </a:lnTo>
                  <a:lnTo>
                    <a:pt x="537" y="140"/>
                  </a:lnTo>
                  <a:lnTo>
                    <a:pt x="551" y="157"/>
                  </a:lnTo>
                  <a:lnTo>
                    <a:pt x="565" y="180"/>
                  </a:lnTo>
                  <a:lnTo>
                    <a:pt x="574" y="204"/>
                  </a:lnTo>
                  <a:lnTo>
                    <a:pt x="588" y="229"/>
                  </a:lnTo>
                  <a:lnTo>
                    <a:pt x="603" y="250"/>
                  </a:lnTo>
                  <a:lnTo>
                    <a:pt x="625" y="271"/>
                  </a:lnTo>
                  <a:lnTo>
                    <a:pt x="636" y="277"/>
                  </a:lnTo>
                  <a:lnTo>
                    <a:pt x="648" y="289"/>
                  </a:lnTo>
                  <a:lnTo>
                    <a:pt x="654" y="302"/>
                  </a:lnTo>
                  <a:lnTo>
                    <a:pt x="662" y="318"/>
                  </a:lnTo>
                  <a:lnTo>
                    <a:pt x="640" y="326"/>
                  </a:lnTo>
                  <a:lnTo>
                    <a:pt x="621" y="326"/>
                  </a:lnTo>
                  <a:lnTo>
                    <a:pt x="600" y="318"/>
                  </a:lnTo>
                  <a:lnTo>
                    <a:pt x="584" y="308"/>
                  </a:lnTo>
                  <a:lnTo>
                    <a:pt x="569" y="289"/>
                  </a:lnTo>
                  <a:lnTo>
                    <a:pt x="561" y="268"/>
                  </a:lnTo>
                  <a:lnTo>
                    <a:pt x="555" y="242"/>
                  </a:lnTo>
                  <a:lnTo>
                    <a:pt x="549" y="221"/>
                  </a:lnTo>
                  <a:lnTo>
                    <a:pt x="537" y="200"/>
                  </a:lnTo>
                  <a:lnTo>
                    <a:pt x="524" y="184"/>
                  </a:lnTo>
                  <a:lnTo>
                    <a:pt x="505" y="176"/>
                  </a:lnTo>
                  <a:lnTo>
                    <a:pt x="475" y="178"/>
                  </a:lnTo>
                  <a:lnTo>
                    <a:pt x="454" y="182"/>
                  </a:lnTo>
                  <a:lnTo>
                    <a:pt x="437" y="186"/>
                  </a:lnTo>
                  <a:lnTo>
                    <a:pt x="419" y="188"/>
                  </a:lnTo>
                  <a:lnTo>
                    <a:pt x="402" y="192"/>
                  </a:lnTo>
                  <a:lnTo>
                    <a:pt x="382" y="192"/>
                  </a:lnTo>
                  <a:lnTo>
                    <a:pt x="363" y="194"/>
                  </a:lnTo>
                  <a:lnTo>
                    <a:pt x="344" y="196"/>
                  </a:lnTo>
                  <a:lnTo>
                    <a:pt x="324" y="200"/>
                  </a:lnTo>
                  <a:lnTo>
                    <a:pt x="316" y="227"/>
                  </a:lnTo>
                  <a:lnTo>
                    <a:pt x="309" y="256"/>
                  </a:lnTo>
                  <a:lnTo>
                    <a:pt x="299" y="285"/>
                  </a:lnTo>
                  <a:lnTo>
                    <a:pt x="291" y="314"/>
                  </a:lnTo>
                  <a:lnTo>
                    <a:pt x="278" y="341"/>
                  </a:lnTo>
                  <a:lnTo>
                    <a:pt x="266" y="368"/>
                  </a:lnTo>
                  <a:lnTo>
                    <a:pt x="249" y="396"/>
                  </a:lnTo>
                  <a:lnTo>
                    <a:pt x="231" y="423"/>
                  </a:lnTo>
                  <a:lnTo>
                    <a:pt x="367" y="578"/>
                  </a:lnTo>
                  <a:lnTo>
                    <a:pt x="363" y="613"/>
                  </a:lnTo>
                  <a:lnTo>
                    <a:pt x="367" y="651"/>
                  </a:lnTo>
                  <a:lnTo>
                    <a:pt x="369" y="692"/>
                  </a:lnTo>
                  <a:lnTo>
                    <a:pt x="373" y="733"/>
                  </a:lnTo>
                  <a:lnTo>
                    <a:pt x="369" y="770"/>
                  </a:lnTo>
                  <a:lnTo>
                    <a:pt x="361" y="807"/>
                  </a:lnTo>
                  <a:lnTo>
                    <a:pt x="344" y="840"/>
                  </a:lnTo>
                  <a:lnTo>
                    <a:pt x="314" y="867"/>
                  </a:lnTo>
                  <a:lnTo>
                    <a:pt x="272" y="890"/>
                  </a:lnTo>
                  <a:lnTo>
                    <a:pt x="243" y="894"/>
                  </a:lnTo>
                  <a:lnTo>
                    <a:pt x="223" y="882"/>
                  </a:lnTo>
                  <a:lnTo>
                    <a:pt x="212" y="869"/>
                  </a:lnTo>
                  <a:lnTo>
                    <a:pt x="198" y="857"/>
                  </a:lnTo>
                  <a:lnTo>
                    <a:pt x="186" y="859"/>
                  </a:lnTo>
                  <a:lnTo>
                    <a:pt x="167" y="882"/>
                  </a:lnTo>
                  <a:lnTo>
                    <a:pt x="144" y="935"/>
                  </a:lnTo>
                  <a:lnTo>
                    <a:pt x="72" y="758"/>
                  </a:lnTo>
                  <a:lnTo>
                    <a:pt x="91" y="686"/>
                  </a:lnTo>
                  <a:lnTo>
                    <a:pt x="88" y="620"/>
                  </a:lnTo>
                  <a:lnTo>
                    <a:pt x="66" y="556"/>
                  </a:lnTo>
                  <a:lnTo>
                    <a:pt x="41" y="494"/>
                  </a:lnTo>
                  <a:lnTo>
                    <a:pt x="14" y="430"/>
                  </a:lnTo>
                  <a:lnTo>
                    <a:pt x="0" y="368"/>
                  </a:lnTo>
                  <a:lnTo>
                    <a:pt x="4" y="302"/>
                  </a:lnTo>
                  <a:lnTo>
                    <a:pt x="35" y="237"/>
                  </a:lnTo>
                  <a:lnTo>
                    <a:pt x="53" y="219"/>
                  </a:lnTo>
                  <a:lnTo>
                    <a:pt x="66" y="202"/>
                  </a:lnTo>
                  <a:lnTo>
                    <a:pt x="74" y="182"/>
                  </a:lnTo>
                  <a:lnTo>
                    <a:pt x="80" y="163"/>
                  </a:lnTo>
                  <a:lnTo>
                    <a:pt x="84" y="142"/>
                  </a:lnTo>
                  <a:lnTo>
                    <a:pt x="91" y="122"/>
                  </a:lnTo>
                  <a:lnTo>
                    <a:pt x="103" y="103"/>
                  </a:lnTo>
                  <a:lnTo>
                    <a:pt x="122" y="85"/>
                  </a:lnTo>
                  <a:lnTo>
                    <a:pt x="121" y="70"/>
                  </a:lnTo>
                  <a:lnTo>
                    <a:pt x="121" y="58"/>
                  </a:lnTo>
                  <a:lnTo>
                    <a:pt x="121" y="45"/>
                  </a:lnTo>
                  <a:lnTo>
                    <a:pt x="126" y="35"/>
                  </a:lnTo>
                  <a:lnTo>
                    <a:pt x="130" y="23"/>
                  </a:lnTo>
                  <a:lnTo>
                    <a:pt x="138" y="14"/>
                  </a:lnTo>
                  <a:lnTo>
                    <a:pt x="148" y="8"/>
                  </a:lnTo>
                  <a:lnTo>
                    <a:pt x="159" y="4"/>
                  </a:lnTo>
                  <a:lnTo>
                    <a:pt x="175" y="0"/>
                  </a:lnTo>
                  <a:lnTo>
                    <a:pt x="192" y="0"/>
                  </a:lnTo>
                  <a:lnTo>
                    <a:pt x="210" y="2"/>
                  </a:lnTo>
                  <a:lnTo>
                    <a:pt x="227" y="6"/>
                  </a:lnTo>
                  <a:lnTo>
                    <a:pt x="245" y="8"/>
                  </a:lnTo>
                  <a:lnTo>
                    <a:pt x="262" y="12"/>
                  </a:lnTo>
                  <a:lnTo>
                    <a:pt x="281" y="12"/>
                  </a:lnTo>
                  <a:lnTo>
                    <a:pt x="305" y="14"/>
                  </a:lnTo>
                  <a:close/>
                </a:path>
              </a:pathLst>
            </a:custGeom>
            <a:solidFill>
              <a:srgbClr val="FFE6E6"/>
            </a:solidFill>
            <a:ln w="9525">
              <a:noFill/>
              <a:round/>
              <a:headEnd/>
              <a:tailEnd/>
            </a:ln>
          </p:spPr>
          <p:txBody>
            <a:bodyPr/>
            <a:lstStyle/>
            <a:p>
              <a:endParaRPr lang="en-US" sz="1200"/>
            </a:p>
          </p:txBody>
        </p:sp>
        <p:sp>
          <p:nvSpPr>
            <p:cNvPr id="46" name="Freeform 26">
              <a:extLst>
                <a:ext uri="{FF2B5EF4-FFF2-40B4-BE49-F238E27FC236}">
                  <a16:creationId xmlns:a16="http://schemas.microsoft.com/office/drawing/2014/main" id="{AEFE8246-ECE7-83CE-D349-C3BFC21A1B0F}"/>
                </a:ext>
              </a:extLst>
            </p:cNvPr>
            <p:cNvSpPr>
              <a:spLocks/>
            </p:cNvSpPr>
            <p:nvPr/>
          </p:nvSpPr>
          <p:spPr bwMode="auto">
            <a:xfrm>
              <a:off x="3243" y="2191"/>
              <a:ext cx="155" cy="38"/>
            </a:xfrm>
            <a:custGeom>
              <a:avLst/>
              <a:gdLst>
                <a:gd name="T0" fmla="*/ 19 w 311"/>
                <a:gd name="T1" fmla="*/ 1 h 76"/>
                <a:gd name="T2" fmla="*/ 18 w 311"/>
                <a:gd name="T3" fmla="*/ 1 h 76"/>
                <a:gd name="T4" fmla="*/ 16 w 311"/>
                <a:gd name="T5" fmla="*/ 1 h 76"/>
                <a:gd name="T6" fmla="*/ 14 w 311"/>
                <a:gd name="T7" fmla="*/ 2 h 76"/>
                <a:gd name="T8" fmla="*/ 12 w 311"/>
                <a:gd name="T9" fmla="*/ 3 h 76"/>
                <a:gd name="T10" fmla="*/ 10 w 311"/>
                <a:gd name="T11" fmla="*/ 4 h 76"/>
                <a:gd name="T12" fmla="*/ 8 w 311"/>
                <a:gd name="T13" fmla="*/ 5 h 76"/>
                <a:gd name="T14" fmla="*/ 6 w 311"/>
                <a:gd name="T15" fmla="*/ 5 h 76"/>
                <a:gd name="T16" fmla="*/ 4 w 311"/>
                <a:gd name="T17" fmla="*/ 5 h 76"/>
                <a:gd name="T18" fmla="*/ 2 w 311"/>
                <a:gd name="T19" fmla="*/ 3 h 76"/>
                <a:gd name="T20" fmla="*/ 1 w 311"/>
                <a:gd name="T21" fmla="*/ 3 h 76"/>
                <a:gd name="T22" fmla="*/ 1 w 311"/>
                <a:gd name="T23" fmla="*/ 4 h 76"/>
                <a:gd name="T24" fmla="*/ 0 w 311"/>
                <a:gd name="T25" fmla="*/ 3 h 76"/>
                <a:gd name="T26" fmla="*/ 0 w 311"/>
                <a:gd name="T27" fmla="*/ 3 h 76"/>
                <a:gd name="T28" fmla="*/ 9 w 311"/>
                <a:gd name="T29" fmla="*/ 1 h 76"/>
                <a:gd name="T30" fmla="*/ 9 w 311"/>
                <a:gd name="T31" fmla="*/ 2 h 76"/>
                <a:gd name="T32" fmla="*/ 10 w 311"/>
                <a:gd name="T33" fmla="*/ 3 h 76"/>
                <a:gd name="T34" fmla="*/ 10 w 311"/>
                <a:gd name="T35" fmla="*/ 3 h 76"/>
                <a:gd name="T36" fmla="*/ 11 w 311"/>
                <a:gd name="T37" fmla="*/ 3 h 76"/>
                <a:gd name="T38" fmla="*/ 11 w 311"/>
                <a:gd name="T39" fmla="*/ 3 h 76"/>
                <a:gd name="T40" fmla="*/ 12 w 311"/>
                <a:gd name="T41" fmla="*/ 2 h 76"/>
                <a:gd name="T42" fmla="*/ 12 w 311"/>
                <a:gd name="T43" fmla="*/ 1 h 76"/>
                <a:gd name="T44" fmla="*/ 12 w 311"/>
                <a:gd name="T45" fmla="*/ 1 h 76"/>
                <a:gd name="T46" fmla="*/ 13 w 311"/>
                <a:gd name="T47" fmla="*/ 1 h 76"/>
                <a:gd name="T48" fmla="*/ 14 w 311"/>
                <a:gd name="T49" fmla="*/ 1 h 76"/>
                <a:gd name="T50" fmla="*/ 15 w 311"/>
                <a:gd name="T51" fmla="*/ 1 h 76"/>
                <a:gd name="T52" fmla="*/ 16 w 311"/>
                <a:gd name="T53" fmla="*/ 1 h 76"/>
                <a:gd name="T54" fmla="*/ 17 w 311"/>
                <a:gd name="T55" fmla="*/ 1 h 76"/>
                <a:gd name="T56" fmla="*/ 18 w 311"/>
                <a:gd name="T57" fmla="*/ 0 h 76"/>
                <a:gd name="T58" fmla="*/ 19 w 311"/>
                <a:gd name="T59" fmla="*/ 1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1"/>
                <a:gd name="T91" fmla="*/ 0 h 76"/>
                <a:gd name="T92" fmla="*/ 311 w 311"/>
                <a:gd name="T93" fmla="*/ 76 h 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1" h="76">
                  <a:moveTo>
                    <a:pt x="311" y="10"/>
                  </a:moveTo>
                  <a:lnTo>
                    <a:pt x="301" y="25"/>
                  </a:lnTo>
                  <a:lnTo>
                    <a:pt x="266" y="29"/>
                  </a:lnTo>
                  <a:lnTo>
                    <a:pt x="231" y="41"/>
                  </a:lnTo>
                  <a:lnTo>
                    <a:pt x="196" y="52"/>
                  </a:lnTo>
                  <a:lnTo>
                    <a:pt x="163" y="64"/>
                  </a:lnTo>
                  <a:lnTo>
                    <a:pt x="128" y="72"/>
                  </a:lnTo>
                  <a:lnTo>
                    <a:pt x="97" y="76"/>
                  </a:lnTo>
                  <a:lnTo>
                    <a:pt x="64" y="74"/>
                  </a:lnTo>
                  <a:lnTo>
                    <a:pt x="35" y="62"/>
                  </a:lnTo>
                  <a:lnTo>
                    <a:pt x="26" y="62"/>
                  </a:lnTo>
                  <a:lnTo>
                    <a:pt x="18" y="64"/>
                  </a:lnTo>
                  <a:lnTo>
                    <a:pt x="6" y="62"/>
                  </a:lnTo>
                  <a:lnTo>
                    <a:pt x="0" y="62"/>
                  </a:lnTo>
                  <a:lnTo>
                    <a:pt x="146" y="25"/>
                  </a:lnTo>
                  <a:lnTo>
                    <a:pt x="154" y="37"/>
                  </a:lnTo>
                  <a:lnTo>
                    <a:pt x="165" y="49"/>
                  </a:lnTo>
                  <a:lnTo>
                    <a:pt x="171" y="50"/>
                  </a:lnTo>
                  <a:lnTo>
                    <a:pt x="179" y="52"/>
                  </a:lnTo>
                  <a:lnTo>
                    <a:pt x="185" y="49"/>
                  </a:lnTo>
                  <a:lnTo>
                    <a:pt x="192" y="41"/>
                  </a:lnTo>
                  <a:lnTo>
                    <a:pt x="194" y="21"/>
                  </a:lnTo>
                  <a:lnTo>
                    <a:pt x="202" y="12"/>
                  </a:lnTo>
                  <a:lnTo>
                    <a:pt x="214" y="4"/>
                  </a:lnTo>
                  <a:lnTo>
                    <a:pt x="231" y="4"/>
                  </a:lnTo>
                  <a:lnTo>
                    <a:pt x="249" y="4"/>
                  </a:lnTo>
                  <a:lnTo>
                    <a:pt x="266" y="4"/>
                  </a:lnTo>
                  <a:lnTo>
                    <a:pt x="284" y="2"/>
                  </a:lnTo>
                  <a:lnTo>
                    <a:pt x="301" y="0"/>
                  </a:lnTo>
                  <a:lnTo>
                    <a:pt x="311" y="10"/>
                  </a:lnTo>
                  <a:close/>
                </a:path>
              </a:pathLst>
            </a:custGeom>
            <a:solidFill>
              <a:srgbClr val="9999FF"/>
            </a:solidFill>
            <a:ln w="9525">
              <a:noFill/>
              <a:round/>
              <a:headEnd/>
              <a:tailEnd/>
            </a:ln>
          </p:spPr>
          <p:txBody>
            <a:bodyPr/>
            <a:lstStyle/>
            <a:p>
              <a:endParaRPr lang="en-US" sz="1200"/>
            </a:p>
          </p:txBody>
        </p:sp>
        <p:sp>
          <p:nvSpPr>
            <p:cNvPr id="47" name="Freeform 27">
              <a:extLst>
                <a:ext uri="{FF2B5EF4-FFF2-40B4-BE49-F238E27FC236}">
                  <a16:creationId xmlns:a16="http://schemas.microsoft.com/office/drawing/2014/main" id="{1655F682-09BA-498F-EC1B-5D8D6D40B498}"/>
                </a:ext>
              </a:extLst>
            </p:cNvPr>
            <p:cNvSpPr>
              <a:spLocks/>
            </p:cNvSpPr>
            <p:nvPr/>
          </p:nvSpPr>
          <p:spPr bwMode="auto">
            <a:xfrm>
              <a:off x="3317" y="2241"/>
              <a:ext cx="22" cy="38"/>
            </a:xfrm>
            <a:custGeom>
              <a:avLst/>
              <a:gdLst>
                <a:gd name="T0" fmla="*/ 3 w 42"/>
                <a:gd name="T1" fmla="*/ 5 h 76"/>
                <a:gd name="T2" fmla="*/ 0 w 42"/>
                <a:gd name="T3" fmla="*/ 1 h 76"/>
                <a:gd name="T4" fmla="*/ 1 w 42"/>
                <a:gd name="T5" fmla="*/ 0 h 76"/>
                <a:gd name="T6" fmla="*/ 2 w 42"/>
                <a:gd name="T7" fmla="*/ 1 h 76"/>
                <a:gd name="T8" fmla="*/ 2 w 42"/>
                <a:gd name="T9" fmla="*/ 1 h 76"/>
                <a:gd name="T10" fmla="*/ 3 w 42"/>
                <a:gd name="T11" fmla="*/ 1 h 76"/>
                <a:gd name="T12" fmla="*/ 3 w 42"/>
                <a:gd name="T13" fmla="*/ 2 h 76"/>
                <a:gd name="T14" fmla="*/ 3 w 42"/>
                <a:gd name="T15" fmla="*/ 3 h 76"/>
                <a:gd name="T16" fmla="*/ 3 w 42"/>
                <a:gd name="T17" fmla="*/ 3 h 76"/>
                <a:gd name="T18" fmla="*/ 3 w 42"/>
                <a:gd name="T19" fmla="*/ 5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76"/>
                <a:gd name="T32" fmla="*/ 42 w 42"/>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76">
                  <a:moveTo>
                    <a:pt x="42" y="76"/>
                  </a:moveTo>
                  <a:lnTo>
                    <a:pt x="0" y="2"/>
                  </a:lnTo>
                  <a:lnTo>
                    <a:pt x="9" y="0"/>
                  </a:lnTo>
                  <a:lnTo>
                    <a:pt x="19" y="4"/>
                  </a:lnTo>
                  <a:lnTo>
                    <a:pt x="25" y="12"/>
                  </a:lnTo>
                  <a:lnTo>
                    <a:pt x="33" y="23"/>
                  </a:lnTo>
                  <a:lnTo>
                    <a:pt x="35" y="35"/>
                  </a:lnTo>
                  <a:lnTo>
                    <a:pt x="37" y="50"/>
                  </a:lnTo>
                  <a:lnTo>
                    <a:pt x="38" y="62"/>
                  </a:lnTo>
                  <a:lnTo>
                    <a:pt x="42" y="76"/>
                  </a:lnTo>
                  <a:close/>
                </a:path>
              </a:pathLst>
            </a:custGeom>
            <a:solidFill>
              <a:srgbClr val="269475"/>
            </a:solidFill>
            <a:ln w="9525">
              <a:noFill/>
              <a:round/>
              <a:headEnd/>
              <a:tailEnd/>
            </a:ln>
          </p:spPr>
          <p:txBody>
            <a:bodyPr/>
            <a:lstStyle/>
            <a:p>
              <a:endParaRPr lang="en-US" sz="1200"/>
            </a:p>
          </p:txBody>
        </p:sp>
        <p:sp>
          <p:nvSpPr>
            <p:cNvPr id="48" name="Freeform 28">
              <a:extLst>
                <a:ext uri="{FF2B5EF4-FFF2-40B4-BE49-F238E27FC236}">
                  <a16:creationId xmlns:a16="http://schemas.microsoft.com/office/drawing/2014/main" id="{64328F94-DFEF-FC8A-7D2F-47E3C10AF8DF}"/>
                </a:ext>
              </a:extLst>
            </p:cNvPr>
            <p:cNvSpPr>
              <a:spLocks/>
            </p:cNvSpPr>
            <p:nvPr/>
          </p:nvSpPr>
          <p:spPr bwMode="auto">
            <a:xfrm>
              <a:off x="2810" y="2250"/>
              <a:ext cx="256" cy="107"/>
            </a:xfrm>
            <a:custGeom>
              <a:avLst/>
              <a:gdLst>
                <a:gd name="T0" fmla="*/ 30 w 512"/>
                <a:gd name="T1" fmla="*/ 3 h 214"/>
                <a:gd name="T2" fmla="*/ 26 w 512"/>
                <a:gd name="T3" fmla="*/ 5 h 214"/>
                <a:gd name="T4" fmla="*/ 23 w 512"/>
                <a:gd name="T5" fmla="*/ 6 h 214"/>
                <a:gd name="T6" fmla="*/ 19 w 512"/>
                <a:gd name="T7" fmla="*/ 7 h 214"/>
                <a:gd name="T8" fmla="*/ 15 w 512"/>
                <a:gd name="T9" fmla="*/ 7 h 214"/>
                <a:gd name="T10" fmla="*/ 12 w 512"/>
                <a:gd name="T11" fmla="*/ 9 h 214"/>
                <a:gd name="T12" fmla="*/ 8 w 512"/>
                <a:gd name="T13" fmla="*/ 11 h 214"/>
                <a:gd name="T14" fmla="*/ 5 w 512"/>
                <a:gd name="T15" fmla="*/ 12 h 214"/>
                <a:gd name="T16" fmla="*/ 1 w 512"/>
                <a:gd name="T17" fmla="*/ 13 h 214"/>
                <a:gd name="T18" fmla="*/ 1 w 512"/>
                <a:gd name="T19" fmla="*/ 13 h 214"/>
                <a:gd name="T20" fmla="*/ 1 w 512"/>
                <a:gd name="T21" fmla="*/ 13 h 214"/>
                <a:gd name="T22" fmla="*/ 1 w 512"/>
                <a:gd name="T23" fmla="*/ 13 h 214"/>
                <a:gd name="T24" fmla="*/ 0 w 512"/>
                <a:gd name="T25" fmla="*/ 12 h 214"/>
                <a:gd name="T26" fmla="*/ 0 w 512"/>
                <a:gd name="T27" fmla="*/ 11 h 214"/>
                <a:gd name="T28" fmla="*/ 4 w 512"/>
                <a:gd name="T29" fmla="*/ 10 h 214"/>
                <a:gd name="T30" fmla="*/ 8 w 512"/>
                <a:gd name="T31" fmla="*/ 7 h 214"/>
                <a:gd name="T32" fmla="*/ 12 w 512"/>
                <a:gd name="T33" fmla="*/ 7 h 214"/>
                <a:gd name="T34" fmla="*/ 16 w 512"/>
                <a:gd name="T35" fmla="*/ 6 h 214"/>
                <a:gd name="T36" fmla="*/ 20 w 512"/>
                <a:gd name="T37" fmla="*/ 4 h 214"/>
                <a:gd name="T38" fmla="*/ 24 w 512"/>
                <a:gd name="T39" fmla="*/ 3 h 214"/>
                <a:gd name="T40" fmla="*/ 28 w 512"/>
                <a:gd name="T41" fmla="*/ 2 h 214"/>
                <a:gd name="T42" fmla="*/ 32 w 512"/>
                <a:gd name="T43" fmla="*/ 0 h 214"/>
                <a:gd name="T44" fmla="*/ 30 w 512"/>
                <a:gd name="T45" fmla="*/ 3 h 2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2"/>
                <a:gd name="T70" fmla="*/ 0 h 214"/>
                <a:gd name="T71" fmla="*/ 512 w 512"/>
                <a:gd name="T72" fmla="*/ 214 h 2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2" h="214">
                  <a:moveTo>
                    <a:pt x="487" y="53"/>
                  </a:moveTo>
                  <a:lnTo>
                    <a:pt x="429" y="68"/>
                  </a:lnTo>
                  <a:lnTo>
                    <a:pt x="371" y="86"/>
                  </a:lnTo>
                  <a:lnTo>
                    <a:pt x="313" y="103"/>
                  </a:lnTo>
                  <a:lnTo>
                    <a:pt x="254" y="122"/>
                  </a:lnTo>
                  <a:lnTo>
                    <a:pt x="196" y="140"/>
                  </a:lnTo>
                  <a:lnTo>
                    <a:pt x="140" y="163"/>
                  </a:lnTo>
                  <a:lnTo>
                    <a:pt x="84" y="186"/>
                  </a:lnTo>
                  <a:lnTo>
                    <a:pt x="31" y="214"/>
                  </a:lnTo>
                  <a:lnTo>
                    <a:pt x="20" y="210"/>
                  </a:lnTo>
                  <a:lnTo>
                    <a:pt x="12" y="204"/>
                  </a:lnTo>
                  <a:lnTo>
                    <a:pt x="4" y="194"/>
                  </a:lnTo>
                  <a:lnTo>
                    <a:pt x="0" y="183"/>
                  </a:lnTo>
                  <a:lnTo>
                    <a:pt x="0" y="171"/>
                  </a:lnTo>
                  <a:lnTo>
                    <a:pt x="64" y="148"/>
                  </a:lnTo>
                  <a:lnTo>
                    <a:pt x="128" y="126"/>
                  </a:lnTo>
                  <a:lnTo>
                    <a:pt x="192" y="105"/>
                  </a:lnTo>
                  <a:lnTo>
                    <a:pt x="258" y="86"/>
                  </a:lnTo>
                  <a:lnTo>
                    <a:pt x="320" y="64"/>
                  </a:lnTo>
                  <a:lnTo>
                    <a:pt x="384" y="43"/>
                  </a:lnTo>
                  <a:lnTo>
                    <a:pt x="448" y="22"/>
                  </a:lnTo>
                  <a:lnTo>
                    <a:pt x="512" y="0"/>
                  </a:lnTo>
                  <a:lnTo>
                    <a:pt x="487" y="53"/>
                  </a:lnTo>
                  <a:close/>
                </a:path>
              </a:pathLst>
            </a:custGeom>
            <a:solidFill>
              <a:srgbClr val="9999FF"/>
            </a:solidFill>
            <a:ln w="9525">
              <a:noFill/>
              <a:round/>
              <a:headEnd/>
              <a:tailEnd/>
            </a:ln>
          </p:spPr>
          <p:txBody>
            <a:bodyPr/>
            <a:lstStyle/>
            <a:p>
              <a:endParaRPr lang="en-US" sz="1200"/>
            </a:p>
          </p:txBody>
        </p:sp>
        <p:sp>
          <p:nvSpPr>
            <p:cNvPr id="49" name="Freeform 29">
              <a:extLst>
                <a:ext uri="{FF2B5EF4-FFF2-40B4-BE49-F238E27FC236}">
                  <a16:creationId xmlns:a16="http://schemas.microsoft.com/office/drawing/2014/main" id="{2FC26F06-312F-D012-727D-AED3A76B0560}"/>
                </a:ext>
              </a:extLst>
            </p:cNvPr>
            <p:cNvSpPr>
              <a:spLocks/>
            </p:cNvSpPr>
            <p:nvPr/>
          </p:nvSpPr>
          <p:spPr bwMode="auto">
            <a:xfrm>
              <a:off x="3560" y="2273"/>
              <a:ext cx="356" cy="228"/>
            </a:xfrm>
            <a:custGeom>
              <a:avLst/>
              <a:gdLst>
                <a:gd name="T0" fmla="*/ 33 w 711"/>
                <a:gd name="T1" fmla="*/ 4 h 455"/>
                <a:gd name="T2" fmla="*/ 38 w 711"/>
                <a:gd name="T3" fmla="*/ 8 h 455"/>
                <a:gd name="T4" fmla="*/ 43 w 711"/>
                <a:gd name="T5" fmla="*/ 13 h 455"/>
                <a:gd name="T6" fmla="*/ 45 w 711"/>
                <a:gd name="T7" fmla="*/ 17 h 455"/>
                <a:gd name="T8" fmla="*/ 41 w 711"/>
                <a:gd name="T9" fmla="*/ 19 h 455"/>
                <a:gd name="T10" fmla="*/ 38 w 711"/>
                <a:gd name="T11" fmla="*/ 17 h 455"/>
                <a:gd name="T12" fmla="*/ 34 w 711"/>
                <a:gd name="T13" fmla="*/ 14 h 455"/>
                <a:gd name="T14" fmla="*/ 32 w 711"/>
                <a:gd name="T15" fmla="*/ 11 h 455"/>
                <a:gd name="T16" fmla="*/ 31 w 711"/>
                <a:gd name="T17" fmla="*/ 8 h 455"/>
                <a:gd name="T18" fmla="*/ 30 w 711"/>
                <a:gd name="T19" fmla="*/ 7 h 455"/>
                <a:gd name="T20" fmla="*/ 28 w 711"/>
                <a:gd name="T21" fmla="*/ 6 h 455"/>
                <a:gd name="T22" fmla="*/ 27 w 711"/>
                <a:gd name="T23" fmla="*/ 7 h 455"/>
                <a:gd name="T24" fmla="*/ 26 w 711"/>
                <a:gd name="T25" fmla="*/ 8 h 455"/>
                <a:gd name="T26" fmla="*/ 26 w 711"/>
                <a:gd name="T27" fmla="*/ 11 h 455"/>
                <a:gd name="T28" fmla="*/ 26 w 711"/>
                <a:gd name="T29" fmla="*/ 12 h 455"/>
                <a:gd name="T30" fmla="*/ 26 w 711"/>
                <a:gd name="T31" fmla="*/ 14 h 455"/>
                <a:gd name="T32" fmla="*/ 25 w 711"/>
                <a:gd name="T33" fmla="*/ 15 h 455"/>
                <a:gd name="T34" fmla="*/ 24 w 711"/>
                <a:gd name="T35" fmla="*/ 17 h 455"/>
                <a:gd name="T36" fmla="*/ 20 w 711"/>
                <a:gd name="T37" fmla="*/ 19 h 455"/>
                <a:gd name="T38" fmla="*/ 20 w 711"/>
                <a:gd name="T39" fmla="*/ 18 h 455"/>
                <a:gd name="T40" fmla="*/ 19 w 711"/>
                <a:gd name="T41" fmla="*/ 17 h 455"/>
                <a:gd name="T42" fmla="*/ 14 w 711"/>
                <a:gd name="T43" fmla="*/ 20 h 455"/>
                <a:gd name="T44" fmla="*/ 10 w 711"/>
                <a:gd name="T45" fmla="*/ 23 h 455"/>
                <a:gd name="T46" fmla="*/ 5 w 711"/>
                <a:gd name="T47" fmla="*/ 26 h 455"/>
                <a:gd name="T48" fmla="*/ 1 w 711"/>
                <a:gd name="T49" fmla="*/ 29 h 455"/>
                <a:gd name="T50" fmla="*/ 0 w 711"/>
                <a:gd name="T51" fmla="*/ 26 h 455"/>
                <a:gd name="T52" fmla="*/ 2 w 711"/>
                <a:gd name="T53" fmla="*/ 24 h 455"/>
                <a:gd name="T54" fmla="*/ 3 w 711"/>
                <a:gd name="T55" fmla="*/ 22 h 455"/>
                <a:gd name="T56" fmla="*/ 5 w 711"/>
                <a:gd name="T57" fmla="*/ 19 h 455"/>
                <a:gd name="T58" fmla="*/ 10 w 711"/>
                <a:gd name="T59" fmla="*/ 14 h 455"/>
                <a:gd name="T60" fmla="*/ 16 w 711"/>
                <a:gd name="T61" fmla="*/ 10 h 455"/>
                <a:gd name="T62" fmla="*/ 22 w 711"/>
                <a:gd name="T63" fmla="*/ 6 h 455"/>
                <a:gd name="T64" fmla="*/ 26 w 711"/>
                <a:gd name="T65" fmla="*/ 1 h 455"/>
                <a:gd name="T66" fmla="*/ 28 w 711"/>
                <a:gd name="T67" fmla="*/ 0 h 455"/>
                <a:gd name="T68" fmla="*/ 29 w 711"/>
                <a:gd name="T69" fmla="*/ 1 h 455"/>
                <a:gd name="T70" fmla="*/ 30 w 711"/>
                <a:gd name="T71" fmla="*/ 1 h 455"/>
                <a:gd name="T72" fmla="*/ 32 w 711"/>
                <a:gd name="T73" fmla="*/ 2 h 4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1"/>
                <a:gd name="T112" fmla="*/ 0 h 455"/>
                <a:gd name="T113" fmla="*/ 711 w 711"/>
                <a:gd name="T114" fmla="*/ 455 h 4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1" h="455">
                  <a:moveTo>
                    <a:pt x="504" y="27"/>
                  </a:moveTo>
                  <a:lnTo>
                    <a:pt x="521" y="50"/>
                  </a:lnTo>
                  <a:lnTo>
                    <a:pt x="556" y="83"/>
                  </a:lnTo>
                  <a:lnTo>
                    <a:pt x="601" y="120"/>
                  </a:lnTo>
                  <a:lnTo>
                    <a:pt x="647" y="163"/>
                  </a:lnTo>
                  <a:lnTo>
                    <a:pt x="684" y="202"/>
                  </a:lnTo>
                  <a:lnTo>
                    <a:pt x="709" y="240"/>
                  </a:lnTo>
                  <a:lnTo>
                    <a:pt x="711" y="269"/>
                  </a:lnTo>
                  <a:lnTo>
                    <a:pt x="684" y="291"/>
                  </a:lnTo>
                  <a:lnTo>
                    <a:pt x="651" y="291"/>
                  </a:lnTo>
                  <a:lnTo>
                    <a:pt x="622" y="281"/>
                  </a:lnTo>
                  <a:lnTo>
                    <a:pt x="593" y="262"/>
                  </a:lnTo>
                  <a:lnTo>
                    <a:pt x="568" y="238"/>
                  </a:lnTo>
                  <a:lnTo>
                    <a:pt x="543" y="211"/>
                  </a:lnTo>
                  <a:lnTo>
                    <a:pt x="523" y="184"/>
                  </a:lnTo>
                  <a:lnTo>
                    <a:pt x="508" y="161"/>
                  </a:lnTo>
                  <a:lnTo>
                    <a:pt x="498" y="145"/>
                  </a:lnTo>
                  <a:lnTo>
                    <a:pt x="490" y="126"/>
                  </a:lnTo>
                  <a:lnTo>
                    <a:pt x="484" y="112"/>
                  </a:lnTo>
                  <a:lnTo>
                    <a:pt x="473" y="101"/>
                  </a:lnTo>
                  <a:lnTo>
                    <a:pt x="461" y="93"/>
                  </a:lnTo>
                  <a:lnTo>
                    <a:pt x="444" y="91"/>
                  </a:lnTo>
                  <a:lnTo>
                    <a:pt x="434" y="95"/>
                  </a:lnTo>
                  <a:lnTo>
                    <a:pt x="424" y="103"/>
                  </a:lnTo>
                  <a:lnTo>
                    <a:pt x="420" y="116"/>
                  </a:lnTo>
                  <a:lnTo>
                    <a:pt x="416" y="128"/>
                  </a:lnTo>
                  <a:lnTo>
                    <a:pt x="415" y="145"/>
                  </a:lnTo>
                  <a:lnTo>
                    <a:pt x="413" y="161"/>
                  </a:lnTo>
                  <a:lnTo>
                    <a:pt x="411" y="176"/>
                  </a:lnTo>
                  <a:lnTo>
                    <a:pt x="409" y="184"/>
                  </a:lnTo>
                  <a:lnTo>
                    <a:pt x="407" y="196"/>
                  </a:lnTo>
                  <a:lnTo>
                    <a:pt x="401" y="209"/>
                  </a:lnTo>
                  <a:lnTo>
                    <a:pt x="397" y="223"/>
                  </a:lnTo>
                  <a:lnTo>
                    <a:pt x="389" y="234"/>
                  </a:lnTo>
                  <a:lnTo>
                    <a:pt x="382" y="246"/>
                  </a:lnTo>
                  <a:lnTo>
                    <a:pt x="372" y="258"/>
                  </a:lnTo>
                  <a:lnTo>
                    <a:pt x="364" y="269"/>
                  </a:lnTo>
                  <a:lnTo>
                    <a:pt x="312" y="300"/>
                  </a:lnTo>
                  <a:lnTo>
                    <a:pt x="312" y="289"/>
                  </a:lnTo>
                  <a:lnTo>
                    <a:pt x="308" y="279"/>
                  </a:lnTo>
                  <a:lnTo>
                    <a:pt x="300" y="271"/>
                  </a:lnTo>
                  <a:lnTo>
                    <a:pt x="290" y="269"/>
                  </a:lnTo>
                  <a:lnTo>
                    <a:pt x="254" y="285"/>
                  </a:lnTo>
                  <a:lnTo>
                    <a:pt x="219" y="306"/>
                  </a:lnTo>
                  <a:lnTo>
                    <a:pt x="184" y="329"/>
                  </a:lnTo>
                  <a:lnTo>
                    <a:pt x="149" y="357"/>
                  </a:lnTo>
                  <a:lnTo>
                    <a:pt x="114" y="380"/>
                  </a:lnTo>
                  <a:lnTo>
                    <a:pt x="79" y="407"/>
                  </a:lnTo>
                  <a:lnTo>
                    <a:pt x="44" y="430"/>
                  </a:lnTo>
                  <a:lnTo>
                    <a:pt x="11" y="455"/>
                  </a:lnTo>
                  <a:lnTo>
                    <a:pt x="0" y="432"/>
                  </a:lnTo>
                  <a:lnTo>
                    <a:pt x="0" y="413"/>
                  </a:lnTo>
                  <a:lnTo>
                    <a:pt x="5" y="393"/>
                  </a:lnTo>
                  <a:lnTo>
                    <a:pt x="17" y="376"/>
                  </a:lnTo>
                  <a:lnTo>
                    <a:pt x="31" y="357"/>
                  </a:lnTo>
                  <a:lnTo>
                    <a:pt x="46" y="337"/>
                  </a:lnTo>
                  <a:lnTo>
                    <a:pt x="60" y="318"/>
                  </a:lnTo>
                  <a:lnTo>
                    <a:pt x="73" y="300"/>
                  </a:lnTo>
                  <a:lnTo>
                    <a:pt x="110" y="252"/>
                  </a:lnTo>
                  <a:lnTo>
                    <a:pt x="153" y="213"/>
                  </a:lnTo>
                  <a:lnTo>
                    <a:pt x="199" y="178"/>
                  </a:lnTo>
                  <a:lnTo>
                    <a:pt x="248" y="149"/>
                  </a:lnTo>
                  <a:lnTo>
                    <a:pt x="292" y="118"/>
                  </a:lnTo>
                  <a:lnTo>
                    <a:pt x="337" y="87"/>
                  </a:lnTo>
                  <a:lnTo>
                    <a:pt x="376" y="48"/>
                  </a:lnTo>
                  <a:lnTo>
                    <a:pt x="411" y="6"/>
                  </a:lnTo>
                  <a:lnTo>
                    <a:pt x="422" y="0"/>
                  </a:lnTo>
                  <a:lnTo>
                    <a:pt x="434" y="0"/>
                  </a:lnTo>
                  <a:lnTo>
                    <a:pt x="446" y="0"/>
                  </a:lnTo>
                  <a:lnTo>
                    <a:pt x="459" y="4"/>
                  </a:lnTo>
                  <a:lnTo>
                    <a:pt x="469" y="6"/>
                  </a:lnTo>
                  <a:lnTo>
                    <a:pt x="480" y="12"/>
                  </a:lnTo>
                  <a:lnTo>
                    <a:pt x="492" y="17"/>
                  </a:lnTo>
                  <a:lnTo>
                    <a:pt x="504" y="27"/>
                  </a:lnTo>
                  <a:close/>
                </a:path>
              </a:pathLst>
            </a:custGeom>
            <a:solidFill>
              <a:srgbClr val="FFE6E6"/>
            </a:solidFill>
            <a:ln w="9525">
              <a:noFill/>
              <a:round/>
              <a:headEnd/>
              <a:tailEnd/>
            </a:ln>
          </p:spPr>
          <p:txBody>
            <a:bodyPr/>
            <a:lstStyle/>
            <a:p>
              <a:endParaRPr lang="en-US" sz="1200"/>
            </a:p>
          </p:txBody>
        </p:sp>
        <p:sp>
          <p:nvSpPr>
            <p:cNvPr id="50" name="Freeform 30">
              <a:extLst>
                <a:ext uri="{FF2B5EF4-FFF2-40B4-BE49-F238E27FC236}">
                  <a16:creationId xmlns:a16="http://schemas.microsoft.com/office/drawing/2014/main" id="{1B913FA8-32B5-875A-79EE-0096F77FB973}"/>
                </a:ext>
              </a:extLst>
            </p:cNvPr>
            <p:cNvSpPr>
              <a:spLocks/>
            </p:cNvSpPr>
            <p:nvPr/>
          </p:nvSpPr>
          <p:spPr bwMode="auto">
            <a:xfrm>
              <a:off x="2841" y="2300"/>
              <a:ext cx="206" cy="268"/>
            </a:xfrm>
            <a:custGeom>
              <a:avLst/>
              <a:gdLst>
                <a:gd name="T0" fmla="*/ 25 w 412"/>
                <a:gd name="T1" fmla="*/ 0 h 537"/>
                <a:gd name="T2" fmla="*/ 25 w 412"/>
                <a:gd name="T3" fmla="*/ 1 h 537"/>
                <a:gd name="T4" fmla="*/ 24 w 412"/>
                <a:gd name="T5" fmla="*/ 3 h 537"/>
                <a:gd name="T6" fmla="*/ 23 w 412"/>
                <a:gd name="T7" fmla="*/ 4 h 537"/>
                <a:gd name="T8" fmla="*/ 23 w 412"/>
                <a:gd name="T9" fmla="*/ 6 h 537"/>
                <a:gd name="T10" fmla="*/ 23 w 412"/>
                <a:gd name="T11" fmla="*/ 8 h 537"/>
                <a:gd name="T12" fmla="*/ 23 w 412"/>
                <a:gd name="T13" fmla="*/ 10 h 537"/>
                <a:gd name="T14" fmla="*/ 23 w 412"/>
                <a:gd name="T15" fmla="*/ 11 h 537"/>
                <a:gd name="T16" fmla="*/ 24 w 412"/>
                <a:gd name="T17" fmla="*/ 13 h 537"/>
                <a:gd name="T18" fmla="*/ 25 w 412"/>
                <a:gd name="T19" fmla="*/ 15 h 537"/>
                <a:gd name="T20" fmla="*/ 25 w 412"/>
                <a:gd name="T21" fmla="*/ 16 h 537"/>
                <a:gd name="T22" fmla="*/ 26 w 412"/>
                <a:gd name="T23" fmla="*/ 18 h 537"/>
                <a:gd name="T24" fmla="*/ 26 w 412"/>
                <a:gd name="T25" fmla="*/ 20 h 537"/>
                <a:gd name="T26" fmla="*/ 26 w 412"/>
                <a:gd name="T27" fmla="*/ 21 h 537"/>
                <a:gd name="T28" fmla="*/ 26 w 412"/>
                <a:gd name="T29" fmla="*/ 23 h 537"/>
                <a:gd name="T30" fmla="*/ 26 w 412"/>
                <a:gd name="T31" fmla="*/ 25 h 537"/>
                <a:gd name="T32" fmla="*/ 25 w 412"/>
                <a:gd name="T33" fmla="*/ 26 h 537"/>
                <a:gd name="T34" fmla="*/ 24 w 412"/>
                <a:gd name="T35" fmla="*/ 27 h 537"/>
                <a:gd name="T36" fmla="*/ 23 w 412"/>
                <a:gd name="T37" fmla="*/ 28 h 537"/>
                <a:gd name="T38" fmla="*/ 23 w 412"/>
                <a:gd name="T39" fmla="*/ 30 h 537"/>
                <a:gd name="T40" fmla="*/ 22 w 412"/>
                <a:gd name="T41" fmla="*/ 31 h 537"/>
                <a:gd name="T42" fmla="*/ 21 w 412"/>
                <a:gd name="T43" fmla="*/ 32 h 537"/>
                <a:gd name="T44" fmla="*/ 20 w 412"/>
                <a:gd name="T45" fmla="*/ 33 h 537"/>
                <a:gd name="T46" fmla="*/ 19 w 412"/>
                <a:gd name="T47" fmla="*/ 33 h 537"/>
                <a:gd name="T48" fmla="*/ 18 w 412"/>
                <a:gd name="T49" fmla="*/ 33 h 537"/>
                <a:gd name="T50" fmla="*/ 14 w 412"/>
                <a:gd name="T51" fmla="*/ 29 h 537"/>
                <a:gd name="T52" fmla="*/ 13 w 412"/>
                <a:gd name="T53" fmla="*/ 26 h 537"/>
                <a:gd name="T54" fmla="*/ 10 w 412"/>
                <a:gd name="T55" fmla="*/ 24 h 537"/>
                <a:gd name="T56" fmla="*/ 6 w 412"/>
                <a:gd name="T57" fmla="*/ 21 h 537"/>
                <a:gd name="T58" fmla="*/ 3 w 412"/>
                <a:gd name="T59" fmla="*/ 18 h 537"/>
                <a:gd name="T60" fmla="*/ 2 w 412"/>
                <a:gd name="T61" fmla="*/ 15 h 537"/>
                <a:gd name="T62" fmla="*/ 1 w 412"/>
                <a:gd name="T63" fmla="*/ 11 h 537"/>
                <a:gd name="T64" fmla="*/ 0 w 412"/>
                <a:gd name="T65" fmla="*/ 8 h 537"/>
                <a:gd name="T66" fmla="*/ 3 w 412"/>
                <a:gd name="T67" fmla="*/ 6 h 537"/>
                <a:gd name="T68" fmla="*/ 6 w 412"/>
                <a:gd name="T69" fmla="*/ 5 h 537"/>
                <a:gd name="T70" fmla="*/ 10 w 412"/>
                <a:gd name="T71" fmla="*/ 4 h 537"/>
                <a:gd name="T72" fmla="*/ 13 w 412"/>
                <a:gd name="T73" fmla="*/ 3 h 537"/>
                <a:gd name="T74" fmla="*/ 15 w 412"/>
                <a:gd name="T75" fmla="*/ 2 h 537"/>
                <a:gd name="T76" fmla="*/ 19 w 412"/>
                <a:gd name="T77" fmla="*/ 1 h 537"/>
                <a:gd name="T78" fmla="*/ 22 w 412"/>
                <a:gd name="T79" fmla="*/ 0 h 537"/>
                <a:gd name="T80" fmla="*/ 25 w 412"/>
                <a:gd name="T81" fmla="*/ 0 h 5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2"/>
                <a:gd name="T124" fmla="*/ 0 h 537"/>
                <a:gd name="T125" fmla="*/ 412 w 412"/>
                <a:gd name="T126" fmla="*/ 537 h 5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2" h="537">
                  <a:moveTo>
                    <a:pt x="400" y="0"/>
                  </a:moveTo>
                  <a:lnTo>
                    <a:pt x="386" y="23"/>
                  </a:lnTo>
                  <a:lnTo>
                    <a:pt x="377" y="49"/>
                  </a:lnTo>
                  <a:lnTo>
                    <a:pt x="365" y="76"/>
                  </a:lnTo>
                  <a:lnTo>
                    <a:pt x="359" y="105"/>
                  </a:lnTo>
                  <a:lnTo>
                    <a:pt x="353" y="132"/>
                  </a:lnTo>
                  <a:lnTo>
                    <a:pt x="353" y="161"/>
                  </a:lnTo>
                  <a:lnTo>
                    <a:pt x="359" y="188"/>
                  </a:lnTo>
                  <a:lnTo>
                    <a:pt x="373" y="217"/>
                  </a:lnTo>
                  <a:lnTo>
                    <a:pt x="386" y="241"/>
                  </a:lnTo>
                  <a:lnTo>
                    <a:pt x="398" y="266"/>
                  </a:lnTo>
                  <a:lnTo>
                    <a:pt x="406" y="291"/>
                  </a:lnTo>
                  <a:lnTo>
                    <a:pt x="412" y="320"/>
                  </a:lnTo>
                  <a:lnTo>
                    <a:pt x="412" y="347"/>
                  </a:lnTo>
                  <a:lnTo>
                    <a:pt x="412" y="374"/>
                  </a:lnTo>
                  <a:lnTo>
                    <a:pt x="406" y="402"/>
                  </a:lnTo>
                  <a:lnTo>
                    <a:pt x="400" y="429"/>
                  </a:lnTo>
                  <a:lnTo>
                    <a:pt x="381" y="442"/>
                  </a:lnTo>
                  <a:lnTo>
                    <a:pt x="367" y="462"/>
                  </a:lnTo>
                  <a:lnTo>
                    <a:pt x="355" y="483"/>
                  </a:lnTo>
                  <a:lnTo>
                    <a:pt x="346" y="506"/>
                  </a:lnTo>
                  <a:lnTo>
                    <a:pt x="332" y="524"/>
                  </a:lnTo>
                  <a:lnTo>
                    <a:pt x="319" y="537"/>
                  </a:lnTo>
                  <a:lnTo>
                    <a:pt x="299" y="537"/>
                  </a:lnTo>
                  <a:lnTo>
                    <a:pt x="276" y="528"/>
                  </a:lnTo>
                  <a:lnTo>
                    <a:pt x="239" y="477"/>
                  </a:lnTo>
                  <a:lnTo>
                    <a:pt x="196" y="431"/>
                  </a:lnTo>
                  <a:lnTo>
                    <a:pt x="148" y="386"/>
                  </a:lnTo>
                  <a:lnTo>
                    <a:pt x="101" y="341"/>
                  </a:lnTo>
                  <a:lnTo>
                    <a:pt x="57" y="293"/>
                  </a:lnTo>
                  <a:lnTo>
                    <a:pt x="24" y="245"/>
                  </a:lnTo>
                  <a:lnTo>
                    <a:pt x="2" y="190"/>
                  </a:lnTo>
                  <a:lnTo>
                    <a:pt x="0" y="130"/>
                  </a:lnTo>
                  <a:lnTo>
                    <a:pt x="47" y="109"/>
                  </a:lnTo>
                  <a:lnTo>
                    <a:pt x="97" y="89"/>
                  </a:lnTo>
                  <a:lnTo>
                    <a:pt x="146" y="72"/>
                  </a:lnTo>
                  <a:lnTo>
                    <a:pt x="196" y="56"/>
                  </a:lnTo>
                  <a:lnTo>
                    <a:pt x="245" y="39"/>
                  </a:lnTo>
                  <a:lnTo>
                    <a:pt x="295" y="25"/>
                  </a:lnTo>
                  <a:lnTo>
                    <a:pt x="348" y="12"/>
                  </a:lnTo>
                  <a:lnTo>
                    <a:pt x="400" y="0"/>
                  </a:lnTo>
                  <a:close/>
                </a:path>
              </a:pathLst>
            </a:custGeom>
            <a:solidFill>
              <a:srgbClr val="FFCC99"/>
            </a:solidFill>
            <a:ln w="9525">
              <a:noFill/>
              <a:round/>
              <a:headEnd/>
              <a:tailEnd/>
            </a:ln>
          </p:spPr>
          <p:txBody>
            <a:bodyPr/>
            <a:lstStyle/>
            <a:p>
              <a:endParaRPr lang="en-US" sz="1200"/>
            </a:p>
          </p:txBody>
        </p:sp>
        <p:sp>
          <p:nvSpPr>
            <p:cNvPr id="51" name="Freeform 31">
              <a:extLst>
                <a:ext uri="{FF2B5EF4-FFF2-40B4-BE49-F238E27FC236}">
                  <a16:creationId xmlns:a16="http://schemas.microsoft.com/office/drawing/2014/main" id="{47B1FF9E-0812-3792-10F9-8E0649A28075}"/>
                </a:ext>
              </a:extLst>
            </p:cNvPr>
            <p:cNvSpPr>
              <a:spLocks/>
            </p:cNvSpPr>
            <p:nvPr/>
          </p:nvSpPr>
          <p:spPr bwMode="auto">
            <a:xfrm>
              <a:off x="3276" y="2307"/>
              <a:ext cx="72" cy="80"/>
            </a:xfrm>
            <a:custGeom>
              <a:avLst/>
              <a:gdLst>
                <a:gd name="T0" fmla="*/ 9 w 146"/>
                <a:gd name="T1" fmla="*/ 10 h 159"/>
                <a:gd name="T2" fmla="*/ 8 w 146"/>
                <a:gd name="T3" fmla="*/ 10 h 159"/>
                <a:gd name="T4" fmla="*/ 7 w 146"/>
                <a:gd name="T5" fmla="*/ 10 h 159"/>
                <a:gd name="T6" fmla="*/ 7 w 146"/>
                <a:gd name="T7" fmla="*/ 10 h 159"/>
                <a:gd name="T8" fmla="*/ 6 w 146"/>
                <a:gd name="T9" fmla="*/ 10 h 159"/>
                <a:gd name="T10" fmla="*/ 5 w 146"/>
                <a:gd name="T11" fmla="*/ 10 h 159"/>
                <a:gd name="T12" fmla="*/ 4 w 146"/>
                <a:gd name="T13" fmla="*/ 10 h 159"/>
                <a:gd name="T14" fmla="*/ 0 w 146"/>
                <a:gd name="T15" fmla="*/ 0 h 159"/>
                <a:gd name="T16" fmla="*/ 0 w 146"/>
                <a:gd name="T17" fmla="*/ 2 h 159"/>
                <a:gd name="T18" fmla="*/ 1 w 146"/>
                <a:gd name="T19" fmla="*/ 3 h 159"/>
                <a:gd name="T20" fmla="*/ 2 w 146"/>
                <a:gd name="T21" fmla="*/ 5 h 159"/>
                <a:gd name="T22" fmla="*/ 4 w 146"/>
                <a:gd name="T23" fmla="*/ 6 h 159"/>
                <a:gd name="T24" fmla="*/ 4 w 146"/>
                <a:gd name="T25" fmla="*/ 8 h 159"/>
                <a:gd name="T26" fmla="*/ 6 w 146"/>
                <a:gd name="T27" fmla="*/ 9 h 159"/>
                <a:gd name="T28" fmla="*/ 7 w 146"/>
                <a:gd name="T29" fmla="*/ 9 h 159"/>
                <a:gd name="T30" fmla="*/ 9 w 146"/>
                <a:gd name="T31" fmla="*/ 10 h 1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159"/>
                <a:gd name="T50" fmla="*/ 146 w 146"/>
                <a:gd name="T51" fmla="*/ 159 h 1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159">
                  <a:moveTo>
                    <a:pt x="146" y="145"/>
                  </a:moveTo>
                  <a:lnTo>
                    <a:pt x="138" y="149"/>
                  </a:lnTo>
                  <a:lnTo>
                    <a:pt x="128" y="155"/>
                  </a:lnTo>
                  <a:lnTo>
                    <a:pt x="119" y="157"/>
                  </a:lnTo>
                  <a:lnTo>
                    <a:pt x="109" y="159"/>
                  </a:lnTo>
                  <a:lnTo>
                    <a:pt x="88" y="155"/>
                  </a:lnTo>
                  <a:lnTo>
                    <a:pt x="74" y="149"/>
                  </a:lnTo>
                  <a:lnTo>
                    <a:pt x="0" y="0"/>
                  </a:lnTo>
                  <a:lnTo>
                    <a:pt x="14" y="19"/>
                  </a:lnTo>
                  <a:lnTo>
                    <a:pt x="31" y="42"/>
                  </a:lnTo>
                  <a:lnTo>
                    <a:pt x="47" y="68"/>
                  </a:lnTo>
                  <a:lnTo>
                    <a:pt x="64" y="93"/>
                  </a:lnTo>
                  <a:lnTo>
                    <a:pt x="80" y="114"/>
                  </a:lnTo>
                  <a:lnTo>
                    <a:pt x="99" y="130"/>
                  </a:lnTo>
                  <a:lnTo>
                    <a:pt x="121" y="139"/>
                  </a:lnTo>
                  <a:lnTo>
                    <a:pt x="146" y="145"/>
                  </a:lnTo>
                  <a:close/>
                </a:path>
              </a:pathLst>
            </a:custGeom>
            <a:solidFill>
              <a:srgbClr val="FFCCCC"/>
            </a:solidFill>
            <a:ln w="9525">
              <a:noFill/>
              <a:round/>
              <a:headEnd/>
              <a:tailEnd/>
            </a:ln>
          </p:spPr>
          <p:txBody>
            <a:bodyPr/>
            <a:lstStyle/>
            <a:p>
              <a:endParaRPr lang="en-US" sz="1200"/>
            </a:p>
          </p:txBody>
        </p:sp>
        <p:sp>
          <p:nvSpPr>
            <p:cNvPr id="52" name="Freeform 32">
              <a:extLst>
                <a:ext uri="{FF2B5EF4-FFF2-40B4-BE49-F238E27FC236}">
                  <a16:creationId xmlns:a16="http://schemas.microsoft.com/office/drawing/2014/main" id="{133E0579-6943-D8D4-3442-F97EC933040D}"/>
                </a:ext>
              </a:extLst>
            </p:cNvPr>
            <p:cNvSpPr>
              <a:spLocks/>
            </p:cNvSpPr>
            <p:nvPr/>
          </p:nvSpPr>
          <p:spPr bwMode="auto">
            <a:xfrm>
              <a:off x="3465" y="2308"/>
              <a:ext cx="660" cy="460"/>
            </a:xfrm>
            <a:custGeom>
              <a:avLst/>
              <a:gdLst>
                <a:gd name="T0" fmla="*/ 64 w 1321"/>
                <a:gd name="T1" fmla="*/ 4 h 919"/>
                <a:gd name="T2" fmla="*/ 70 w 1321"/>
                <a:gd name="T3" fmla="*/ 9 h 919"/>
                <a:gd name="T4" fmla="*/ 75 w 1321"/>
                <a:gd name="T5" fmla="*/ 16 h 919"/>
                <a:gd name="T6" fmla="*/ 80 w 1321"/>
                <a:gd name="T7" fmla="*/ 23 h 919"/>
                <a:gd name="T8" fmla="*/ 79 w 1321"/>
                <a:gd name="T9" fmla="*/ 27 h 919"/>
                <a:gd name="T10" fmla="*/ 73 w 1321"/>
                <a:gd name="T11" fmla="*/ 29 h 919"/>
                <a:gd name="T12" fmla="*/ 67 w 1321"/>
                <a:gd name="T13" fmla="*/ 32 h 919"/>
                <a:gd name="T14" fmla="*/ 61 w 1321"/>
                <a:gd name="T15" fmla="*/ 35 h 919"/>
                <a:gd name="T16" fmla="*/ 54 w 1321"/>
                <a:gd name="T17" fmla="*/ 38 h 919"/>
                <a:gd name="T18" fmla="*/ 47 w 1321"/>
                <a:gd name="T19" fmla="*/ 42 h 919"/>
                <a:gd name="T20" fmla="*/ 40 w 1321"/>
                <a:gd name="T21" fmla="*/ 47 h 919"/>
                <a:gd name="T22" fmla="*/ 34 w 1321"/>
                <a:gd name="T23" fmla="*/ 52 h 919"/>
                <a:gd name="T24" fmla="*/ 28 w 1321"/>
                <a:gd name="T25" fmla="*/ 58 h 919"/>
                <a:gd name="T26" fmla="*/ 21 w 1321"/>
                <a:gd name="T27" fmla="*/ 52 h 919"/>
                <a:gd name="T28" fmla="*/ 14 w 1321"/>
                <a:gd name="T29" fmla="*/ 47 h 919"/>
                <a:gd name="T30" fmla="*/ 6 w 1321"/>
                <a:gd name="T31" fmla="*/ 42 h 919"/>
                <a:gd name="T32" fmla="*/ 0 w 1321"/>
                <a:gd name="T33" fmla="*/ 36 h 919"/>
                <a:gd name="T34" fmla="*/ 6 w 1321"/>
                <a:gd name="T35" fmla="*/ 31 h 919"/>
                <a:gd name="T36" fmla="*/ 13 w 1321"/>
                <a:gd name="T37" fmla="*/ 26 h 919"/>
                <a:gd name="T38" fmla="*/ 20 w 1321"/>
                <a:gd name="T39" fmla="*/ 21 h 919"/>
                <a:gd name="T40" fmla="*/ 27 w 1321"/>
                <a:gd name="T41" fmla="*/ 17 h 919"/>
                <a:gd name="T42" fmla="*/ 29 w 1321"/>
                <a:gd name="T43" fmla="*/ 17 h 919"/>
                <a:gd name="T44" fmla="*/ 32 w 1321"/>
                <a:gd name="T45" fmla="*/ 17 h 919"/>
                <a:gd name="T46" fmla="*/ 35 w 1321"/>
                <a:gd name="T47" fmla="*/ 17 h 919"/>
                <a:gd name="T48" fmla="*/ 38 w 1321"/>
                <a:gd name="T49" fmla="*/ 15 h 919"/>
                <a:gd name="T50" fmla="*/ 39 w 1321"/>
                <a:gd name="T51" fmla="*/ 13 h 919"/>
                <a:gd name="T52" fmla="*/ 40 w 1321"/>
                <a:gd name="T53" fmla="*/ 12 h 919"/>
                <a:gd name="T54" fmla="*/ 41 w 1321"/>
                <a:gd name="T55" fmla="*/ 10 h 919"/>
                <a:gd name="T56" fmla="*/ 42 w 1321"/>
                <a:gd name="T57" fmla="*/ 9 h 919"/>
                <a:gd name="T58" fmla="*/ 43 w 1321"/>
                <a:gd name="T59" fmla="*/ 11 h 919"/>
                <a:gd name="T60" fmla="*/ 45 w 1321"/>
                <a:gd name="T61" fmla="*/ 13 h 919"/>
                <a:gd name="T62" fmla="*/ 48 w 1321"/>
                <a:gd name="T63" fmla="*/ 15 h 919"/>
                <a:gd name="T64" fmla="*/ 51 w 1321"/>
                <a:gd name="T65" fmla="*/ 17 h 919"/>
                <a:gd name="T66" fmla="*/ 53 w 1321"/>
                <a:gd name="T67" fmla="*/ 17 h 919"/>
                <a:gd name="T68" fmla="*/ 55 w 1321"/>
                <a:gd name="T69" fmla="*/ 16 h 919"/>
                <a:gd name="T70" fmla="*/ 58 w 1321"/>
                <a:gd name="T71" fmla="*/ 16 h 919"/>
                <a:gd name="T72" fmla="*/ 59 w 1321"/>
                <a:gd name="T73" fmla="*/ 14 h 919"/>
                <a:gd name="T74" fmla="*/ 60 w 1321"/>
                <a:gd name="T75" fmla="*/ 13 h 919"/>
                <a:gd name="T76" fmla="*/ 60 w 1321"/>
                <a:gd name="T77" fmla="*/ 11 h 919"/>
                <a:gd name="T78" fmla="*/ 60 w 1321"/>
                <a:gd name="T79" fmla="*/ 10 h 919"/>
                <a:gd name="T80" fmla="*/ 59 w 1321"/>
                <a:gd name="T81" fmla="*/ 9 h 919"/>
                <a:gd name="T82" fmla="*/ 57 w 1321"/>
                <a:gd name="T83" fmla="*/ 8 h 919"/>
                <a:gd name="T84" fmla="*/ 54 w 1321"/>
                <a:gd name="T85" fmla="*/ 7 h 919"/>
                <a:gd name="T86" fmla="*/ 52 w 1321"/>
                <a:gd name="T87" fmla="*/ 6 h 919"/>
                <a:gd name="T88" fmla="*/ 51 w 1321"/>
                <a:gd name="T89" fmla="*/ 4 h 919"/>
                <a:gd name="T90" fmla="*/ 53 w 1321"/>
                <a:gd name="T91" fmla="*/ 3 h 919"/>
                <a:gd name="T92" fmla="*/ 55 w 1321"/>
                <a:gd name="T93" fmla="*/ 1 h 919"/>
                <a:gd name="T94" fmla="*/ 58 w 1321"/>
                <a:gd name="T95" fmla="*/ 0 h 919"/>
                <a:gd name="T96" fmla="*/ 61 w 1321"/>
                <a:gd name="T97" fmla="*/ 1 h 9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21"/>
                <a:gd name="T148" fmla="*/ 0 h 919"/>
                <a:gd name="T149" fmla="*/ 1321 w 1321"/>
                <a:gd name="T150" fmla="*/ 919 h 9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21" h="919">
                  <a:moveTo>
                    <a:pt x="984" y="7"/>
                  </a:moveTo>
                  <a:lnTo>
                    <a:pt x="1036" y="50"/>
                  </a:lnTo>
                  <a:lnTo>
                    <a:pt x="1087" y="97"/>
                  </a:lnTo>
                  <a:lnTo>
                    <a:pt x="1131" y="143"/>
                  </a:lnTo>
                  <a:lnTo>
                    <a:pt x="1174" y="195"/>
                  </a:lnTo>
                  <a:lnTo>
                    <a:pt x="1213" y="248"/>
                  </a:lnTo>
                  <a:lnTo>
                    <a:pt x="1249" y="302"/>
                  </a:lnTo>
                  <a:lnTo>
                    <a:pt x="1284" y="358"/>
                  </a:lnTo>
                  <a:lnTo>
                    <a:pt x="1321" y="417"/>
                  </a:lnTo>
                  <a:lnTo>
                    <a:pt x="1265" y="418"/>
                  </a:lnTo>
                  <a:lnTo>
                    <a:pt x="1216" y="432"/>
                  </a:lnTo>
                  <a:lnTo>
                    <a:pt x="1168" y="453"/>
                  </a:lnTo>
                  <a:lnTo>
                    <a:pt x="1123" y="480"/>
                  </a:lnTo>
                  <a:lnTo>
                    <a:pt x="1079" y="506"/>
                  </a:lnTo>
                  <a:lnTo>
                    <a:pt x="1034" y="533"/>
                  </a:lnTo>
                  <a:lnTo>
                    <a:pt x="986" y="552"/>
                  </a:lnTo>
                  <a:lnTo>
                    <a:pt x="937" y="568"/>
                  </a:lnTo>
                  <a:lnTo>
                    <a:pt x="879" y="597"/>
                  </a:lnTo>
                  <a:lnTo>
                    <a:pt x="821" y="632"/>
                  </a:lnTo>
                  <a:lnTo>
                    <a:pt x="763" y="667"/>
                  </a:lnTo>
                  <a:lnTo>
                    <a:pt x="708" y="705"/>
                  </a:lnTo>
                  <a:lnTo>
                    <a:pt x="652" y="742"/>
                  </a:lnTo>
                  <a:lnTo>
                    <a:pt x="598" y="785"/>
                  </a:lnTo>
                  <a:lnTo>
                    <a:pt x="545" y="826"/>
                  </a:lnTo>
                  <a:lnTo>
                    <a:pt x="493" y="872"/>
                  </a:lnTo>
                  <a:lnTo>
                    <a:pt x="462" y="919"/>
                  </a:lnTo>
                  <a:lnTo>
                    <a:pt x="406" y="868"/>
                  </a:lnTo>
                  <a:lnTo>
                    <a:pt x="350" y="824"/>
                  </a:lnTo>
                  <a:lnTo>
                    <a:pt x="289" y="781"/>
                  </a:lnTo>
                  <a:lnTo>
                    <a:pt x="231" y="740"/>
                  </a:lnTo>
                  <a:lnTo>
                    <a:pt x="169" y="698"/>
                  </a:lnTo>
                  <a:lnTo>
                    <a:pt x="111" y="657"/>
                  </a:lnTo>
                  <a:lnTo>
                    <a:pt x="53" y="610"/>
                  </a:lnTo>
                  <a:lnTo>
                    <a:pt x="0" y="562"/>
                  </a:lnTo>
                  <a:lnTo>
                    <a:pt x="53" y="521"/>
                  </a:lnTo>
                  <a:lnTo>
                    <a:pt x="105" y="482"/>
                  </a:lnTo>
                  <a:lnTo>
                    <a:pt x="160" y="444"/>
                  </a:lnTo>
                  <a:lnTo>
                    <a:pt x="216" y="407"/>
                  </a:lnTo>
                  <a:lnTo>
                    <a:pt x="270" y="368"/>
                  </a:lnTo>
                  <a:lnTo>
                    <a:pt x="324" y="331"/>
                  </a:lnTo>
                  <a:lnTo>
                    <a:pt x="379" y="296"/>
                  </a:lnTo>
                  <a:lnTo>
                    <a:pt x="435" y="261"/>
                  </a:lnTo>
                  <a:lnTo>
                    <a:pt x="454" y="267"/>
                  </a:lnTo>
                  <a:lnTo>
                    <a:pt x="476" y="271"/>
                  </a:lnTo>
                  <a:lnTo>
                    <a:pt x="499" y="271"/>
                  </a:lnTo>
                  <a:lnTo>
                    <a:pt x="524" y="271"/>
                  </a:lnTo>
                  <a:lnTo>
                    <a:pt x="547" y="263"/>
                  </a:lnTo>
                  <a:lnTo>
                    <a:pt x="571" y="258"/>
                  </a:lnTo>
                  <a:lnTo>
                    <a:pt x="592" y="246"/>
                  </a:lnTo>
                  <a:lnTo>
                    <a:pt x="611" y="236"/>
                  </a:lnTo>
                  <a:lnTo>
                    <a:pt x="617" y="221"/>
                  </a:lnTo>
                  <a:lnTo>
                    <a:pt x="625" y="207"/>
                  </a:lnTo>
                  <a:lnTo>
                    <a:pt x="633" y="195"/>
                  </a:lnTo>
                  <a:lnTo>
                    <a:pt x="642" y="184"/>
                  </a:lnTo>
                  <a:lnTo>
                    <a:pt x="650" y="170"/>
                  </a:lnTo>
                  <a:lnTo>
                    <a:pt x="660" y="157"/>
                  </a:lnTo>
                  <a:lnTo>
                    <a:pt x="670" y="143"/>
                  </a:lnTo>
                  <a:lnTo>
                    <a:pt x="679" y="132"/>
                  </a:lnTo>
                  <a:lnTo>
                    <a:pt x="689" y="149"/>
                  </a:lnTo>
                  <a:lnTo>
                    <a:pt x="703" y="168"/>
                  </a:lnTo>
                  <a:lnTo>
                    <a:pt x="718" y="186"/>
                  </a:lnTo>
                  <a:lnTo>
                    <a:pt x="735" y="203"/>
                  </a:lnTo>
                  <a:lnTo>
                    <a:pt x="753" y="219"/>
                  </a:lnTo>
                  <a:lnTo>
                    <a:pt x="774" y="234"/>
                  </a:lnTo>
                  <a:lnTo>
                    <a:pt x="796" y="248"/>
                  </a:lnTo>
                  <a:lnTo>
                    <a:pt x="819" y="261"/>
                  </a:lnTo>
                  <a:lnTo>
                    <a:pt x="836" y="259"/>
                  </a:lnTo>
                  <a:lnTo>
                    <a:pt x="856" y="259"/>
                  </a:lnTo>
                  <a:lnTo>
                    <a:pt x="875" y="258"/>
                  </a:lnTo>
                  <a:lnTo>
                    <a:pt x="895" y="256"/>
                  </a:lnTo>
                  <a:lnTo>
                    <a:pt x="912" y="248"/>
                  </a:lnTo>
                  <a:lnTo>
                    <a:pt x="929" y="242"/>
                  </a:lnTo>
                  <a:lnTo>
                    <a:pt x="945" y="232"/>
                  </a:lnTo>
                  <a:lnTo>
                    <a:pt x="959" y="221"/>
                  </a:lnTo>
                  <a:lnTo>
                    <a:pt x="959" y="209"/>
                  </a:lnTo>
                  <a:lnTo>
                    <a:pt x="962" y="199"/>
                  </a:lnTo>
                  <a:lnTo>
                    <a:pt x="962" y="188"/>
                  </a:lnTo>
                  <a:lnTo>
                    <a:pt x="966" y="176"/>
                  </a:lnTo>
                  <a:lnTo>
                    <a:pt x="964" y="164"/>
                  </a:lnTo>
                  <a:lnTo>
                    <a:pt x="962" y="155"/>
                  </a:lnTo>
                  <a:lnTo>
                    <a:pt x="955" y="147"/>
                  </a:lnTo>
                  <a:lnTo>
                    <a:pt x="947" y="143"/>
                  </a:lnTo>
                  <a:lnTo>
                    <a:pt x="929" y="128"/>
                  </a:lnTo>
                  <a:lnTo>
                    <a:pt x="914" y="116"/>
                  </a:lnTo>
                  <a:lnTo>
                    <a:pt x="896" y="106"/>
                  </a:lnTo>
                  <a:lnTo>
                    <a:pt x="879" y="99"/>
                  </a:lnTo>
                  <a:lnTo>
                    <a:pt x="860" y="89"/>
                  </a:lnTo>
                  <a:lnTo>
                    <a:pt x="842" y="81"/>
                  </a:lnTo>
                  <a:lnTo>
                    <a:pt x="829" y="68"/>
                  </a:lnTo>
                  <a:lnTo>
                    <a:pt x="819" y="54"/>
                  </a:lnTo>
                  <a:lnTo>
                    <a:pt x="836" y="42"/>
                  </a:lnTo>
                  <a:lnTo>
                    <a:pt x="856" y="33"/>
                  </a:lnTo>
                  <a:lnTo>
                    <a:pt x="873" y="23"/>
                  </a:lnTo>
                  <a:lnTo>
                    <a:pt x="895" y="13"/>
                  </a:lnTo>
                  <a:lnTo>
                    <a:pt x="912" y="4"/>
                  </a:lnTo>
                  <a:lnTo>
                    <a:pt x="935" y="0"/>
                  </a:lnTo>
                  <a:lnTo>
                    <a:pt x="957" y="0"/>
                  </a:lnTo>
                  <a:lnTo>
                    <a:pt x="984" y="7"/>
                  </a:lnTo>
                  <a:close/>
                </a:path>
              </a:pathLst>
            </a:custGeom>
            <a:solidFill>
              <a:srgbClr val="D6FFFF"/>
            </a:solidFill>
            <a:ln w="9525">
              <a:noFill/>
              <a:round/>
              <a:headEnd/>
              <a:tailEnd/>
            </a:ln>
          </p:spPr>
          <p:txBody>
            <a:bodyPr/>
            <a:lstStyle/>
            <a:p>
              <a:endParaRPr lang="en-US" sz="1200"/>
            </a:p>
          </p:txBody>
        </p:sp>
        <p:sp>
          <p:nvSpPr>
            <p:cNvPr id="53" name="Freeform 33">
              <a:extLst>
                <a:ext uri="{FF2B5EF4-FFF2-40B4-BE49-F238E27FC236}">
                  <a16:creationId xmlns:a16="http://schemas.microsoft.com/office/drawing/2014/main" id="{97DFF463-E9EC-1324-12B6-C17634B9F20A}"/>
                </a:ext>
              </a:extLst>
            </p:cNvPr>
            <p:cNvSpPr>
              <a:spLocks/>
            </p:cNvSpPr>
            <p:nvPr/>
          </p:nvSpPr>
          <p:spPr bwMode="auto">
            <a:xfrm>
              <a:off x="3258" y="2372"/>
              <a:ext cx="50" cy="67"/>
            </a:xfrm>
            <a:custGeom>
              <a:avLst/>
              <a:gdLst>
                <a:gd name="T0" fmla="*/ 7 w 99"/>
                <a:gd name="T1" fmla="*/ 9 h 133"/>
                <a:gd name="T2" fmla="*/ 5 w 99"/>
                <a:gd name="T3" fmla="*/ 8 h 133"/>
                <a:gd name="T4" fmla="*/ 4 w 99"/>
                <a:gd name="T5" fmla="*/ 8 h 133"/>
                <a:gd name="T6" fmla="*/ 4 w 99"/>
                <a:gd name="T7" fmla="*/ 7 h 133"/>
                <a:gd name="T8" fmla="*/ 3 w 99"/>
                <a:gd name="T9" fmla="*/ 5 h 133"/>
                <a:gd name="T10" fmla="*/ 2 w 99"/>
                <a:gd name="T11" fmla="*/ 4 h 133"/>
                <a:gd name="T12" fmla="*/ 2 w 99"/>
                <a:gd name="T13" fmla="*/ 3 h 133"/>
                <a:gd name="T14" fmla="*/ 1 w 99"/>
                <a:gd name="T15" fmla="*/ 2 h 133"/>
                <a:gd name="T16" fmla="*/ 0 w 99"/>
                <a:gd name="T17" fmla="*/ 0 h 133"/>
                <a:gd name="T18" fmla="*/ 1 w 99"/>
                <a:gd name="T19" fmla="*/ 1 h 133"/>
                <a:gd name="T20" fmla="*/ 2 w 99"/>
                <a:gd name="T21" fmla="*/ 2 h 133"/>
                <a:gd name="T22" fmla="*/ 3 w 99"/>
                <a:gd name="T23" fmla="*/ 3 h 133"/>
                <a:gd name="T24" fmla="*/ 4 w 99"/>
                <a:gd name="T25" fmla="*/ 4 h 133"/>
                <a:gd name="T26" fmla="*/ 5 w 99"/>
                <a:gd name="T27" fmla="*/ 5 h 133"/>
                <a:gd name="T28" fmla="*/ 5 w 99"/>
                <a:gd name="T29" fmla="*/ 7 h 133"/>
                <a:gd name="T30" fmla="*/ 6 w 99"/>
                <a:gd name="T31" fmla="*/ 8 h 133"/>
                <a:gd name="T32" fmla="*/ 7 w 99"/>
                <a:gd name="T33" fmla="*/ 9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33"/>
                <a:gd name="T53" fmla="*/ 99 w 99"/>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33">
                  <a:moveTo>
                    <a:pt x="99" y="133"/>
                  </a:moveTo>
                  <a:lnTo>
                    <a:pt x="80" y="126"/>
                  </a:lnTo>
                  <a:lnTo>
                    <a:pt x="64" y="114"/>
                  </a:lnTo>
                  <a:lnTo>
                    <a:pt x="51" y="97"/>
                  </a:lnTo>
                  <a:lnTo>
                    <a:pt x="39" y="79"/>
                  </a:lnTo>
                  <a:lnTo>
                    <a:pt x="28" y="58"/>
                  </a:lnTo>
                  <a:lnTo>
                    <a:pt x="18" y="38"/>
                  </a:lnTo>
                  <a:lnTo>
                    <a:pt x="8" y="17"/>
                  </a:lnTo>
                  <a:lnTo>
                    <a:pt x="0" y="0"/>
                  </a:lnTo>
                  <a:lnTo>
                    <a:pt x="16" y="11"/>
                  </a:lnTo>
                  <a:lnTo>
                    <a:pt x="31" y="27"/>
                  </a:lnTo>
                  <a:lnTo>
                    <a:pt x="43" y="42"/>
                  </a:lnTo>
                  <a:lnTo>
                    <a:pt x="57" y="60"/>
                  </a:lnTo>
                  <a:lnTo>
                    <a:pt x="66" y="77"/>
                  </a:lnTo>
                  <a:lnTo>
                    <a:pt x="78" y="97"/>
                  </a:lnTo>
                  <a:lnTo>
                    <a:pt x="88" y="114"/>
                  </a:lnTo>
                  <a:lnTo>
                    <a:pt x="99" y="133"/>
                  </a:lnTo>
                  <a:close/>
                </a:path>
              </a:pathLst>
            </a:custGeom>
            <a:solidFill>
              <a:srgbClr val="FFCCCC"/>
            </a:solidFill>
            <a:ln w="9525">
              <a:noFill/>
              <a:round/>
              <a:headEnd/>
              <a:tailEnd/>
            </a:ln>
          </p:spPr>
          <p:txBody>
            <a:bodyPr/>
            <a:lstStyle/>
            <a:p>
              <a:endParaRPr lang="en-US" sz="1200"/>
            </a:p>
          </p:txBody>
        </p:sp>
        <p:sp>
          <p:nvSpPr>
            <p:cNvPr id="54" name="Freeform 34">
              <a:extLst>
                <a:ext uri="{FF2B5EF4-FFF2-40B4-BE49-F238E27FC236}">
                  <a16:creationId xmlns:a16="http://schemas.microsoft.com/office/drawing/2014/main" id="{B2060FBE-AC84-1082-4D92-3BDA3FCF142C}"/>
                </a:ext>
              </a:extLst>
            </p:cNvPr>
            <p:cNvSpPr>
              <a:spLocks/>
            </p:cNvSpPr>
            <p:nvPr/>
          </p:nvSpPr>
          <p:spPr bwMode="auto">
            <a:xfrm>
              <a:off x="4052" y="2385"/>
              <a:ext cx="112" cy="121"/>
            </a:xfrm>
            <a:custGeom>
              <a:avLst/>
              <a:gdLst>
                <a:gd name="T0" fmla="*/ 13 w 223"/>
                <a:gd name="T1" fmla="*/ 11 h 242"/>
                <a:gd name="T2" fmla="*/ 14 w 223"/>
                <a:gd name="T3" fmla="*/ 11 h 242"/>
                <a:gd name="T4" fmla="*/ 14 w 223"/>
                <a:gd name="T5" fmla="*/ 12 h 242"/>
                <a:gd name="T6" fmla="*/ 14 w 223"/>
                <a:gd name="T7" fmla="*/ 13 h 242"/>
                <a:gd name="T8" fmla="*/ 14 w 223"/>
                <a:gd name="T9" fmla="*/ 14 h 242"/>
                <a:gd name="T10" fmla="*/ 13 w 223"/>
                <a:gd name="T11" fmla="*/ 13 h 242"/>
                <a:gd name="T12" fmla="*/ 13 w 223"/>
                <a:gd name="T13" fmla="*/ 14 h 242"/>
                <a:gd name="T14" fmla="*/ 12 w 223"/>
                <a:gd name="T15" fmla="*/ 15 h 242"/>
                <a:gd name="T16" fmla="*/ 11 w 223"/>
                <a:gd name="T17" fmla="*/ 15 h 242"/>
                <a:gd name="T18" fmla="*/ 10 w 223"/>
                <a:gd name="T19" fmla="*/ 13 h 242"/>
                <a:gd name="T20" fmla="*/ 9 w 223"/>
                <a:gd name="T21" fmla="*/ 12 h 242"/>
                <a:gd name="T22" fmla="*/ 8 w 223"/>
                <a:gd name="T23" fmla="*/ 10 h 242"/>
                <a:gd name="T24" fmla="*/ 6 w 223"/>
                <a:gd name="T25" fmla="*/ 8 h 242"/>
                <a:gd name="T26" fmla="*/ 5 w 223"/>
                <a:gd name="T27" fmla="*/ 6 h 242"/>
                <a:gd name="T28" fmla="*/ 3 w 223"/>
                <a:gd name="T29" fmla="*/ 4 h 242"/>
                <a:gd name="T30" fmla="*/ 2 w 223"/>
                <a:gd name="T31" fmla="*/ 2 h 242"/>
                <a:gd name="T32" fmla="*/ 0 w 223"/>
                <a:gd name="T33" fmla="*/ 0 h 242"/>
                <a:gd name="T34" fmla="*/ 2 w 223"/>
                <a:gd name="T35" fmla="*/ 2 h 242"/>
                <a:gd name="T36" fmla="*/ 4 w 223"/>
                <a:gd name="T37" fmla="*/ 3 h 242"/>
                <a:gd name="T38" fmla="*/ 5 w 223"/>
                <a:gd name="T39" fmla="*/ 4 h 242"/>
                <a:gd name="T40" fmla="*/ 7 w 223"/>
                <a:gd name="T41" fmla="*/ 6 h 242"/>
                <a:gd name="T42" fmla="*/ 8 w 223"/>
                <a:gd name="T43" fmla="*/ 7 h 242"/>
                <a:gd name="T44" fmla="*/ 10 w 223"/>
                <a:gd name="T45" fmla="*/ 8 h 242"/>
                <a:gd name="T46" fmla="*/ 11 w 223"/>
                <a:gd name="T47" fmla="*/ 10 h 242"/>
                <a:gd name="T48" fmla="*/ 13 w 223"/>
                <a:gd name="T49" fmla="*/ 11 h 2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3"/>
                <a:gd name="T76" fmla="*/ 0 h 242"/>
                <a:gd name="T77" fmla="*/ 223 w 223"/>
                <a:gd name="T78" fmla="*/ 242 h 2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3" h="242">
                  <a:moveTo>
                    <a:pt x="201" y="165"/>
                  </a:moveTo>
                  <a:lnTo>
                    <a:pt x="209" y="174"/>
                  </a:lnTo>
                  <a:lnTo>
                    <a:pt x="213" y="186"/>
                  </a:lnTo>
                  <a:lnTo>
                    <a:pt x="215" y="198"/>
                  </a:lnTo>
                  <a:lnTo>
                    <a:pt x="223" y="211"/>
                  </a:lnTo>
                  <a:lnTo>
                    <a:pt x="205" y="207"/>
                  </a:lnTo>
                  <a:lnTo>
                    <a:pt x="194" y="217"/>
                  </a:lnTo>
                  <a:lnTo>
                    <a:pt x="182" y="229"/>
                  </a:lnTo>
                  <a:lnTo>
                    <a:pt x="170" y="242"/>
                  </a:lnTo>
                  <a:lnTo>
                    <a:pt x="153" y="207"/>
                  </a:lnTo>
                  <a:lnTo>
                    <a:pt x="135" y="178"/>
                  </a:lnTo>
                  <a:lnTo>
                    <a:pt x="114" y="147"/>
                  </a:lnTo>
                  <a:lnTo>
                    <a:pt x="95" y="118"/>
                  </a:lnTo>
                  <a:lnTo>
                    <a:pt x="71" y="87"/>
                  </a:lnTo>
                  <a:lnTo>
                    <a:pt x="48" y="58"/>
                  </a:lnTo>
                  <a:lnTo>
                    <a:pt x="23" y="29"/>
                  </a:lnTo>
                  <a:lnTo>
                    <a:pt x="0" y="0"/>
                  </a:lnTo>
                  <a:lnTo>
                    <a:pt x="23" y="17"/>
                  </a:lnTo>
                  <a:lnTo>
                    <a:pt x="50" y="39"/>
                  </a:lnTo>
                  <a:lnTo>
                    <a:pt x="75" y="60"/>
                  </a:lnTo>
                  <a:lnTo>
                    <a:pt x="103" y="83"/>
                  </a:lnTo>
                  <a:lnTo>
                    <a:pt x="126" y="105"/>
                  </a:lnTo>
                  <a:lnTo>
                    <a:pt x="151" y="126"/>
                  </a:lnTo>
                  <a:lnTo>
                    <a:pt x="176" y="145"/>
                  </a:lnTo>
                  <a:lnTo>
                    <a:pt x="201" y="165"/>
                  </a:lnTo>
                  <a:close/>
                </a:path>
              </a:pathLst>
            </a:custGeom>
            <a:solidFill>
              <a:srgbClr val="E6E6FF"/>
            </a:solidFill>
            <a:ln w="9525">
              <a:noFill/>
              <a:round/>
              <a:headEnd/>
              <a:tailEnd/>
            </a:ln>
          </p:spPr>
          <p:txBody>
            <a:bodyPr/>
            <a:lstStyle/>
            <a:p>
              <a:endParaRPr lang="en-US" sz="1200"/>
            </a:p>
          </p:txBody>
        </p:sp>
        <p:sp>
          <p:nvSpPr>
            <p:cNvPr id="55" name="Freeform 35">
              <a:extLst>
                <a:ext uri="{FF2B5EF4-FFF2-40B4-BE49-F238E27FC236}">
                  <a16:creationId xmlns:a16="http://schemas.microsoft.com/office/drawing/2014/main" id="{554A5AAA-FF47-6FD4-B18C-BF60B6F97DAE}"/>
                </a:ext>
              </a:extLst>
            </p:cNvPr>
            <p:cNvSpPr>
              <a:spLocks/>
            </p:cNvSpPr>
            <p:nvPr/>
          </p:nvSpPr>
          <p:spPr bwMode="auto">
            <a:xfrm>
              <a:off x="3193" y="2390"/>
              <a:ext cx="324" cy="919"/>
            </a:xfrm>
            <a:custGeom>
              <a:avLst/>
              <a:gdLst>
                <a:gd name="T0" fmla="*/ 13 w 648"/>
                <a:gd name="T1" fmla="*/ 10 h 1838"/>
                <a:gd name="T2" fmla="*/ 15 w 648"/>
                <a:gd name="T3" fmla="*/ 9 h 1838"/>
                <a:gd name="T4" fmla="*/ 17 w 648"/>
                <a:gd name="T5" fmla="*/ 19 h 1838"/>
                <a:gd name="T6" fmla="*/ 15 w 648"/>
                <a:gd name="T7" fmla="*/ 33 h 1838"/>
                <a:gd name="T8" fmla="*/ 18 w 648"/>
                <a:gd name="T9" fmla="*/ 48 h 1838"/>
                <a:gd name="T10" fmla="*/ 18 w 648"/>
                <a:gd name="T11" fmla="*/ 40 h 1838"/>
                <a:gd name="T12" fmla="*/ 18 w 648"/>
                <a:gd name="T13" fmla="*/ 28 h 1838"/>
                <a:gd name="T14" fmla="*/ 19 w 648"/>
                <a:gd name="T15" fmla="*/ 17 h 1838"/>
                <a:gd name="T16" fmla="*/ 20 w 648"/>
                <a:gd name="T17" fmla="*/ 29 h 1838"/>
                <a:gd name="T18" fmla="*/ 20 w 648"/>
                <a:gd name="T19" fmla="*/ 42 h 1838"/>
                <a:gd name="T20" fmla="*/ 20 w 648"/>
                <a:gd name="T21" fmla="*/ 51 h 1838"/>
                <a:gd name="T22" fmla="*/ 20 w 648"/>
                <a:gd name="T23" fmla="*/ 58 h 1838"/>
                <a:gd name="T24" fmla="*/ 20 w 648"/>
                <a:gd name="T25" fmla="*/ 67 h 1838"/>
                <a:gd name="T26" fmla="*/ 22 w 648"/>
                <a:gd name="T27" fmla="*/ 70 h 1838"/>
                <a:gd name="T28" fmla="*/ 22 w 648"/>
                <a:gd name="T29" fmla="*/ 62 h 1838"/>
                <a:gd name="T30" fmla="*/ 22 w 648"/>
                <a:gd name="T31" fmla="*/ 56 h 1838"/>
                <a:gd name="T32" fmla="*/ 22 w 648"/>
                <a:gd name="T33" fmla="*/ 36 h 1838"/>
                <a:gd name="T34" fmla="*/ 23 w 648"/>
                <a:gd name="T35" fmla="*/ 45 h 1838"/>
                <a:gd name="T36" fmla="*/ 24 w 648"/>
                <a:gd name="T37" fmla="*/ 55 h 1838"/>
                <a:gd name="T38" fmla="*/ 25 w 648"/>
                <a:gd name="T39" fmla="*/ 54 h 1838"/>
                <a:gd name="T40" fmla="*/ 24 w 648"/>
                <a:gd name="T41" fmla="*/ 46 h 1838"/>
                <a:gd name="T42" fmla="*/ 24 w 648"/>
                <a:gd name="T43" fmla="*/ 38 h 1838"/>
                <a:gd name="T44" fmla="*/ 26 w 648"/>
                <a:gd name="T45" fmla="*/ 42 h 1838"/>
                <a:gd name="T46" fmla="*/ 29 w 648"/>
                <a:gd name="T47" fmla="*/ 52 h 1838"/>
                <a:gd name="T48" fmla="*/ 30 w 648"/>
                <a:gd name="T49" fmla="*/ 61 h 1838"/>
                <a:gd name="T50" fmla="*/ 36 w 648"/>
                <a:gd name="T51" fmla="*/ 74 h 1838"/>
                <a:gd name="T52" fmla="*/ 39 w 648"/>
                <a:gd name="T53" fmla="*/ 88 h 1838"/>
                <a:gd name="T54" fmla="*/ 40 w 648"/>
                <a:gd name="T55" fmla="*/ 99 h 1838"/>
                <a:gd name="T56" fmla="*/ 39 w 648"/>
                <a:gd name="T57" fmla="*/ 103 h 1838"/>
                <a:gd name="T58" fmla="*/ 36 w 648"/>
                <a:gd name="T59" fmla="*/ 107 h 1838"/>
                <a:gd name="T60" fmla="*/ 27 w 648"/>
                <a:gd name="T61" fmla="*/ 109 h 1838"/>
                <a:gd name="T62" fmla="*/ 31 w 648"/>
                <a:gd name="T63" fmla="*/ 97 h 1838"/>
                <a:gd name="T64" fmla="*/ 33 w 648"/>
                <a:gd name="T65" fmla="*/ 85 h 1838"/>
                <a:gd name="T66" fmla="*/ 30 w 648"/>
                <a:gd name="T67" fmla="*/ 89 h 1838"/>
                <a:gd name="T68" fmla="*/ 28 w 648"/>
                <a:gd name="T69" fmla="*/ 100 h 1838"/>
                <a:gd name="T70" fmla="*/ 24 w 648"/>
                <a:gd name="T71" fmla="*/ 111 h 1838"/>
                <a:gd name="T72" fmla="*/ 25 w 648"/>
                <a:gd name="T73" fmla="*/ 103 h 1838"/>
                <a:gd name="T74" fmla="*/ 26 w 648"/>
                <a:gd name="T75" fmla="*/ 94 h 1838"/>
                <a:gd name="T76" fmla="*/ 25 w 648"/>
                <a:gd name="T77" fmla="*/ 87 h 1838"/>
                <a:gd name="T78" fmla="*/ 23 w 648"/>
                <a:gd name="T79" fmla="*/ 96 h 1838"/>
                <a:gd name="T80" fmla="*/ 21 w 648"/>
                <a:gd name="T81" fmla="*/ 106 h 1838"/>
                <a:gd name="T82" fmla="*/ 17 w 648"/>
                <a:gd name="T83" fmla="*/ 115 h 1838"/>
                <a:gd name="T84" fmla="*/ 13 w 648"/>
                <a:gd name="T85" fmla="*/ 98 h 1838"/>
                <a:gd name="T86" fmla="*/ 10 w 648"/>
                <a:gd name="T87" fmla="*/ 73 h 1838"/>
                <a:gd name="T88" fmla="*/ 9 w 648"/>
                <a:gd name="T89" fmla="*/ 49 h 1838"/>
                <a:gd name="T90" fmla="*/ 6 w 648"/>
                <a:gd name="T91" fmla="*/ 41 h 1838"/>
                <a:gd name="T92" fmla="*/ 5 w 648"/>
                <a:gd name="T93" fmla="*/ 34 h 1838"/>
                <a:gd name="T94" fmla="*/ 5 w 648"/>
                <a:gd name="T95" fmla="*/ 26 h 1838"/>
                <a:gd name="T96" fmla="*/ 6 w 648"/>
                <a:gd name="T97" fmla="*/ 15 h 1838"/>
                <a:gd name="T98" fmla="*/ 3 w 648"/>
                <a:gd name="T99" fmla="*/ 6 h 1838"/>
                <a:gd name="T100" fmla="*/ 1 w 648"/>
                <a:gd name="T101" fmla="*/ 2 h 1838"/>
                <a:gd name="T102" fmla="*/ 3 w 648"/>
                <a:gd name="T103" fmla="*/ 2 h 1838"/>
                <a:gd name="T104" fmla="*/ 6 w 648"/>
                <a:gd name="T105" fmla="*/ 6 h 1838"/>
                <a:gd name="T106" fmla="*/ 10 w 648"/>
                <a:gd name="T107" fmla="*/ 9 h 18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8"/>
                <a:gd name="T163" fmla="*/ 0 h 1838"/>
                <a:gd name="T164" fmla="*/ 648 w 648"/>
                <a:gd name="T165" fmla="*/ 1838 h 18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8" h="1838">
                  <a:moveTo>
                    <a:pt x="187" y="135"/>
                  </a:moveTo>
                  <a:lnTo>
                    <a:pt x="192" y="145"/>
                  </a:lnTo>
                  <a:lnTo>
                    <a:pt x="208" y="155"/>
                  </a:lnTo>
                  <a:lnTo>
                    <a:pt x="220" y="149"/>
                  </a:lnTo>
                  <a:lnTo>
                    <a:pt x="235" y="147"/>
                  </a:lnTo>
                  <a:lnTo>
                    <a:pt x="249" y="143"/>
                  </a:lnTo>
                  <a:lnTo>
                    <a:pt x="260" y="135"/>
                  </a:lnTo>
                  <a:lnTo>
                    <a:pt x="264" y="215"/>
                  </a:lnTo>
                  <a:lnTo>
                    <a:pt x="262" y="294"/>
                  </a:lnTo>
                  <a:lnTo>
                    <a:pt x="256" y="372"/>
                  </a:lnTo>
                  <a:lnTo>
                    <a:pt x="253" y="449"/>
                  </a:lnTo>
                  <a:lnTo>
                    <a:pt x="247" y="525"/>
                  </a:lnTo>
                  <a:lnTo>
                    <a:pt x="249" y="603"/>
                  </a:lnTo>
                  <a:lnTo>
                    <a:pt x="256" y="680"/>
                  </a:lnTo>
                  <a:lnTo>
                    <a:pt x="276" y="761"/>
                  </a:lnTo>
                  <a:lnTo>
                    <a:pt x="286" y="761"/>
                  </a:lnTo>
                  <a:lnTo>
                    <a:pt x="278" y="698"/>
                  </a:lnTo>
                  <a:lnTo>
                    <a:pt x="276" y="635"/>
                  </a:lnTo>
                  <a:lnTo>
                    <a:pt x="276" y="573"/>
                  </a:lnTo>
                  <a:lnTo>
                    <a:pt x="282" y="511"/>
                  </a:lnTo>
                  <a:lnTo>
                    <a:pt x="286" y="447"/>
                  </a:lnTo>
                  <a:lnTo>
                    <a:pt x="291" y="385"/>
                  </a:lnTo>
                  <a:lnTo>
                    <a:pt x="295" y="321"/>
                  </a:lnTo>
                  <a:lnTo>
                    <a:pt x="301" y="259"/>
                  </a:lnTo>
                  <a:lnTo>
                    <a:pt x="309" y="325"/>
                  </a:lnTo>
                  <a:lnTo>
                    <a:pt x="317" y="393"/>
                  </a:lnTo>
                  <a:lnTo>
                    <a:pt x="320" y="461"/>
                  </a:lnTo>
                  <a:lnTo>
                    <a:pt x="324" y="531"/>
                  </a:lnTo>
                  <a:lnTo>
                    <a:pt x="324" y="601"/>
                  </a:lnTo>
                  <a:lnTo>
                    <a:pt x="326" y="670"/>
                  </a:lnTo>
                  <a:lnTo>
                    <a:pt x="326" y="740"/>
                  </a:lnTo>
                  <a:lnTo>
                    <a:pt x="332" y="812"/>
                  </a:lnTo>
                  <a:lnTo>
                    <a:pt x="326" y="812"/>
                  </a:lnTo>
                  <a:lnTo>
                    <a:pt x="330" y="849"/>
                  </a:lnTo>
                  <a:lnTo>
                    <a:pt x="334" y="889"/>
                  </a:lnTo>
                  <a:lnTo>
                    <a:pt x="334" y="932"/>
                  </a:lnTo>
                  <a:lnTo>
                    <a:pt x="334" y="977"/>
                  </a:lnTo>
                  <a:lnTo>
                    <a:pt x="334" y="1021"/>
                  </a:lnTo>
                  <a:lnTo>
                    <a:pt x="334" y="1066"/>
                  </a:lnTo>
                  <a:lnTo>
                    <a:pt x="338" y="1107"/>
                  </a:lnTo>
                  <a:lnTo>
                    <a:pt x="348" y="1149"/>
                  </a:lnTo>
                  <a:lnTo>
                    <a:pt x="353" y="1112"/>
                  </a:lnTo>
                  <a:lnTo>
                    <a:pt x="357" y="1078"/>
                  </a:lnTo>
                  <a:lnTo>
                    <a:pt x="359" y="1039"/>
                  </a:lnTo>
                  <a:lnTo>
                    <a:pt x="361" y="1002"/>
                  </a:lnTo>
                  <a:lnTo>
                    <a:pt x="359" y="961"/>
                  </a:lnTo>
                  <a:lnTo>
                    <a:pt x="359" y="922"/>
                  </a:lnTo>
                  <a:lnTo>
                    <a:pt x="359" y="882"/>
                  </a:lnTo>
                  <a:lnTo>
                    <a:pt x="363" y="843"/>
                  </a:lnTo>
                  <a:lnTo>
                    <a:pt x="353" y="513"/>
                  </a:lnTo>
                  <a:lnTo>
                    <a:pt x="357" y="564"/>
                  </a:lnTo>
                  <a:lnTo>
                    <a:pt x="361" y="616"/>
                  </a:lnTo>
                  <a:lnTo>
                    <a:pt x="365" y="666"/>
                  </a:lnTo>
                  <a:lnTo>
                    <a:pt x="369" y="717"/>
                  </a:lnTo>
                  <a:lnTo>
                    <a:pt x="373" y="765"/>
                  </a:lnTo>
                  <a:lnTo>
                    <a:pt x="379" y="816"/>
                  </a:lnTo>
                  <a:lnTo>
                    <a:pt x="384" y="866"/>
                  </a:lnTo>
                  <a:lnTo>
                    <a:pt x="394" y="917"/>
                  </a:lnTo>
                  <a:lnTo>
                    <a:pt x="419" y="889"/>
                  </a:lnTo>
                  <a:lnTo>
                    <a:pt x="414" y="849"/>
                  </a:lnTo>
                  <a:lnTo>
                    <a:pt x="408" y="808"/>
                  </a:lnTo>
                  <a:lnTo>
                    <a:pt x="402" y="767"/>
                  </a:lnTo>
                  <a:lnTo>
                    <a:pt x="398" y="729"/>
                  </a:lnTo>
                  <a:lnTo>
                    <a:pt x="392" y="688"/>
                  </a:lnTo>
                  <a:lnTo>
                    <a:pt x="390" y="647"/>
                  </a:lnTo>
                  <a:lnTo>
                    <a:pt x="388" y="606"/>
                  </a:lnTo>
                  <a:lnTo>
                    <a:pt x="388" y="570"/>
                  </a:lnTo>
                  <a:lnTo>
                    <a:pt x="404" y="616"/>
                  </a:lnTo>
                  <a:lnTo>
                    <a:pt x="421" y="666"/>
                  </a:lnTo>
                  <a:lnTo>
                    <a:pt x="437" y="717"/>
                  </a:lnTo>
                  <a:lnTo>
                    <a:pt x="452" y="769"/>
                  </a:lnTo>
                  <a:lnTo>
                    <a:pt x="464" y="822"/>
                  </a:lnTo>
                  <a:lnTo>
                    <a:pt x="476" y="874"/>
                  </a:lnTo>
                  <a:lnTo>
                    <a:pt x="485" y="926"/>
                  </a:lnTo>
                  <a:lnTo>
                    <a:pt x="493" y="979"/>
                  </a:lnTo>
                  <a:lnTo>
                    <a:pt x="528" y="1039"/>
                  </a:lnTo>
                  <a:lnTo>
                    <a:pt x="555" y="1107"/>
                  </a:lnTo>
                  <a:lnTo>
                    <a:pt x="575" y="1176"/>
                  </a:lnTo>
                  <a:lnTo>
                    <a:pt x="590" y="1252"/>
                  </a:lnTo>
                  <a:lnTo>
                    <a:pt x="602" y="1328"/>
                  </a:lnTo>
                  <a:lnTo>
                    <a:pt x="615" y="1403"/>
                  </a:lnTo>
                  <a:lnTo>
                    <a:pt x="629" y="1477"/>
                  </a:lnTo>
                  <a:lnTo>
                    <a:pt x="648" y="1553"/>
                  </a:lnTo>
                  <a:lnTo>
                    <a:pt x="640" y="1576"/>
                  </a:lnTo>
                  <a:lnTo>
                    <a:pt x="633" y="1601"/>
                  </a:lnTo>
                  <a:lnTo>
                    <a:pt x="623" y="1624"/>
                  </a:lnTo>
                  <a:lnTo>
                    <a:pt x="613" y="1648"/>
                  </a:lnTo>
                  <a:lnTo>
                    <a:pt x="600" y="1667"/>
                  </a:lnTo>
                  <a:lnTo>
                    <a:pt x="588" y="1688"/>
                  </a:lnTo>
                  <a:lnTo>
                    <a:pt x="573" y="1708"/>
                  </a:lnTo>
                  <a:lnTo>
                    <a:pt x="559" y="1729"/>
                  </a:lnTo>
                  <a:lnTo>
                    <a:pt x="425" y="1791"/>
                  </a:lnTo>
                  <a:lnTo>
                    <a:pt x="447" y="1731"/>
                  </a:lnTo>
                  <a:lnTo>
                    <a:pt x="468" y="1671"/>
                  </a:lnTo>
                  <a:lnTo>
                    <a:pt x="483" y="1609"/>
                  </a:lnTo>
                  <a:lnTo>
                    <a:pt x="499" y="1547"/>
                  </a:lnTo>
                  <a:lnTo>
                    <a:pt x="509" y="1483"/>
                  </a:lnTo>
                  <a:lnTo>
                    <a:pt x="518" y="1421"/>
                  </a:lnTo>
                  <a:lnTo>
                    <a:pt x="526" y="1357"/>
                  </a:lnTo>
                  <a:lnTo>
                    <a:pt x="534" y="1299"/>
                  </a:lnTo>
                  <a:lnTo>
                    <a:pt x="512" y="1351"/>
                  </a:lnTo>
                  <a:lnTo>
                    <a:pt x="495" y="1409"/>
                  </a:lnTo>
                  <a:lnTo>
                    <a:pt x="481" y="1469"/>
                  </a:lnTo>
                  <a:lnTo>
                    <a:pt x="470" y="1531"/>
                  </a:lnTo>
                  <a:lnTo>
                    <a:pt x="454" y="1591"/>
                  </a:lnTo>
                  <a:lnTo>
                    <a:pt x="439" y="1651"/>
                  </a:lnTo>
                  <a:lnTo>
                    <a:pt x="415" y="1708"/>
                  </a:lnTo>
                  <a:lnTo>
                    <a:pt x="388" y="1764"/>
                  </a:lnTo>
                  <a:lnTo>
                    <a:pt x="396" y="1725"/>
                  </a:lnTo>
                  <a:lnTo>
                    <a:pt x="404" y="1686"/>
                  </a:lnTo>
                  <a:lnTo>
                    <a:pt x="410" y="1642"/>
                  </a:lnTo>
                  <a:lnTo>
                    <a:pt x="417" y="1597"/>
                  </a:lnTo>
                  <a:lnTo>
                    <a:pt x="419" y="1549"/>
                  </a:lnTo>
                  <a:lnTo>
                    <a:pt x="423" y="1502"/>
                  </a:lnTo>
                  <a:lnTo>
                    <a:pt x="427" y="1454"/>
                  </a:lnTo>
                  <a:lnTo>
                    <a:pt x="431" y="1407"/>
                  </a:lnTo>
                  <a:lnTo>
                    <a:pt x="410" y="1386"/>
                  </a:lnTo>
                  <a:lnTo>
                    <a:pt x="384" y="1413"/>
                  </a:lnTo>
                  <a:lnTo>
                    <a:pt x="379" y="1465"/>
                  </a:lnTo>
                  <a:lnTo>
                    <a:pt x="375" y="1523"/>
                  </a:lnTo>
                  <a:lnTo>
                    <a:pt x="367" y="1580"/>
                  </a:lnTo>
                  <a:lnTo>
                    <a:pt x="359" y="1638"/>
                  </a:lnTo>
                  <a:lnTo>
                    <a:pt x="346" y="1690"/>
                  </a:lnTo>
                  <a:lnTo>
                    <a:pt x="326" y="1744"/>
                  </a:lnTo>
                  <a:lnTo>
                    <a:pt x="297" y="1793"/>
                  </a:lnTo>
                  <a:lnTo>
                    <a:pt x="260" y="1838"/>
                  </a:lnTo>
                  <a:lnTo>
                    <a:pt x="202" y="1822"/>
                  </a:lnTo>
                  <a:lnTo>
                    <a:pt x="214" y="1686"/>
                  </a:lnTo>
                  <a:lnTo>
                    <a:pt x="216" y="1554"/>
                  </a:lnTo>
                  <a:lnTo>
                    <a:pt x="206" y="1425"/>
                  </a:lnTo>
                  <a:lnTo>
                    <a:pt x="194" y="1295"/>
                  </a:lnTo>
                  <a:lnTo>
                    <a:pt x="175" y="1165"/>
                  </a:lnTo>
                  <a:lnTo>
                    <a:pt x="158" y="1035"/>
                  </a:lnTo>
                  <a:lnTo>
                    <a:pt x="140" y="903"/>
                  </a:lnTo>
                  <a:lnTo>
                    <a:pt x="130" y="771"/>
                  </a:lnTo>
                  <a:lnTo>
                    <a:pt x="125" y="732"/>
                  </a:lnTo>
                  <a:lnTo>
                    <a:pt x="117" y="694"/>
                  </a:lnTo>
                  <a:lnTo>
                    <a:pt x="107" y="655"/>
                  </a:lnTo>
                  <a:lnTo>
                    <a:pt x="99" y="616"/>
                  </a:lnTo>
                  <a:lnTo>
                    <a:pt x="92" y="575"/>
                  </a:lnTo>
                  <a:lnTo>
                    <a:pt x="90" y="535"/>
                  </a:lnTo>
                  <a:lnTo>
                    <a:pt x="90" y="496"/>
                  </a:lnTo>
                  <a:lnTo>
                    <a:pt x="99" y="461"/>
                  </a:lnTo>
                  <a:lnTo>
                    <a:pt x="95" y="411"/>
                  </a:lnTo>
                  <a:lnTo>
                    <a:pt x="99" y="356"/>
                  </a:lnTo>
                  <a:lnTo>
                    <a:pt x="101" y="298"/>
                  </a:lnTo>
                  <a:lnTo>
                    <a:pt x="103" y="242"/>
                  </a:lnTo>
                  <a:lnTo>
                    <a:pt x="95" y="188"/>
                  </a:lnTo>
                  <a:lnTo>
                    <a:pt x="78" y="139"/>
                  </a:lnTo>
                  <a:lnTo>
                    <a:pt x="47" y="96"/>
                  </a:lnTo>
                  <a:lnTo>
                    <a:pt x="0" y="67"/>
                  </a:lnTo>
                  <a:lnTo>
                    <a:pt x="2" y="46"/>
                  </a:lnTo>
                  <a:lnTo>
                    <a:pt x="14" y="29"/>
                  </a:lnTo>
                  <a:lnTo>
                    <a:pt x="28" y="11"/>
                  </a:lnTo>
                  <a:lnTo>
                    <a:pt x="47" y="0"/>
                  </a:lnTo>
                  <a:lnTo>
                    <a:pt x="61" y="17"/>
                  </a:lnTo>
                  <a:lnTo>
                    <a:pt x="74" y="40"/>
                  </a:lnTo>
                  <a:lnTo>
                    <a:pt x="86" y="62"/>
                  </a:lnTo>
                  <a:lnTo>
                    <a:pt x="101" y="85"/>
                  </a:lnTo>
                  <a:lnTo>
                    <a:pt x="117" y="104"/>
                  </a:lnTo>
                  <a:lnTo>
                    <a:pt x="136" y="122"/>
                  </a:lnTo>
                  <a:lnTo>
                    <a:pt x="158" y="131"/>
                  </a:lnTo>
                  <a:lnTo>
                    <a:pt x="187" y="135"/>
                  </a:lnTo>
                  <a:close/>
                </a:path>
              </a:pathLst>
            </a:custGeom>
            <a:solidFill>
              <a:srgbClr val="4CD49C"/>
            </a:solidFill>
            <a:ln w="9525">
              <a:noFill/>
              <a:round/>
              <a:headEnd/>
              <a:tailEnd/>
            </a:ln>
          </p:spPr>
          <p:txBody>
            <a:bodyPr/>
            <a:lstStyle/>
            <a:p>
              <a:endParaRPr lang="en-US" sz="1200"/>
            </a:p>
          </p:txBody>
        </p:sp>
        <p:sp>
          <p:nvSpPr>
            <p:cNvPr id="56" name="Freeform 36">
              <a:extLst>
                <a:ext uri="{FF2B5EF4-FFF2-40B4-BE49-F238E27FC236}">
                  <a16:creationId xmlns:a16="http://schemas.microsoft.com/office/drawing/2014/main" id="{F2FD767D-C53E-B23C-D190-FCDF0F9601E4}"/>
                </a:ext>
              </a:extLst>
            </p:cNvPr>
            <p:cNvSpPr>
              <a:spLocks/>
            </p:cNvSpPr>
            <p:nvPr/>
          </p:nvSpPr>
          <p:spPr bwMode="auto">
            <a:xfrm>
              <a:off x="3401" y="2398"/>
              <a:ext cx="147" cy="328"/>
            </a:xfrm>
            <a:custGeom>
              <a:avLst/>
              <a:gdLst>
                <a:gd name="T0" fmla="*/ 18 w 295"/>
                <a:gd name="T1" fmla="*/ 12 h 657"/>
                <a:gd name="T2" fmla="*/ 18 w 295"/>
                <a:gd name="T3" fmla="*/ 14 h 657"/>
                <a:gd name="T4" fmla="*/ 16 w 295"/>
                <a:gd name="T5" fmla="*/ 15 h 657"/>
                <a:gd name="T6" fmla="*/ 14 w 295"/>
                <a:gd name="T7" fmla="*/ 16 h 657"/>
                <a:gd name="T8" fmla="*/ 13 w 295"/>
                <a:gd name="T9" fmla="*/ 17 h 657"/>
                <a:gd name="T10" fmla="*/ 11 w 295"/>
                <a:gd name="T11" fmla="*/ 18 h 657"/>
                <a:gd name="T12" fmla="*/ 9 w 295"/>
                <a:gd name="T13" fmla="*/ 19 h 657"/>
                <a:gd name="T14" fmla="*/ 8 w 295"/>
                <a:gd name="T15" fmla="*/ 20 h 657"/>
                <a:gd name="T16" fmla="*/ 6 w 295"/>
                <a:gd name="T17" fmla="*/ 21 h 657"/>
                <a:gd name="T18" fmla="*/ 4 w 295"/>
                <a:gd name="T19" fmla="*/ 23 h 657"/>
                <a:gd name="T20" fmla="*/ 5 w 295"/>
                <a:gd name="T21" fmla="*/ 24 h 657"/>
                <a:gd name="T22" fmla="*/ 6 w 295"/>
                <a:gd name="T23" fmla="*/ 25 h 657"/>
                <a:gd name="T24" fmla="*/ 7 w 295"/>
                <a:gd name="T25" fmla="*/ 26 h 657"/>
                <a:gd name="T26" fmla="*/ 8 w 295"/>
                <a:gd name="T27" fmla="*/ 26 h 657"/>
                <a:gd name="T28" fmla="*/ 9 w 295"/>
                <a:gd name="T29" fmla="*/ 27 h 657"/>
                <a:gd name="T30" fmla="*/ 10 w 295"/>
                <a:gd name="T31" fmla="*/ 28 h 657"/>
                <a:gd name="T32" fmla="*/ 11 w 295"/>
                <a:gd name="T33" fmla="*/ 29 h 657"/>
                <a:gd name="T34" fmla="*/ 12 w 295"/>
                <a:gd name="T35" fmla="*/ 30 h 657"/>
                <a:gd name="T36" fmla="*/ 12 w 295"/>
                <a:gd name="T37" fmla="*/ 31 h 657"/>
                <a:gd name="T38" fmla="*/ 12 w 295"/>
                <a:gd name="T39" fmla="*/ 32 h 657"/>
                <a:gd name="T40" fmla="*/ 10 w 295"/>
                <a:gd name="T41" fmla="*/ 32 h 657"/>
                <a:gd name="T42" fmla="*/ 10 w 295"/>
                <a:gd name="T43" fmla="*/ 33 h 657"/>
                <a:gd name="T44" fmla="*/ 10 w 295"/>
                <a:gd name="T45" fmla="*/ 33 h 657"/>
                <a:gd name="T46" fmla="*/ 10 w 295"/>
                <a:gd name="T47" fmla="*/ 34 h 657"/>
                <a:gd name="T48" fmla="*/ 10 w 295"/>
                <a:gd name="T49" fmla="*/ 35 h 657"/>
                <a:gd name="T50" fmla="*/ 10 w 295"/>
                <a:gd name="T51" fmla="*/ 36 h 657"/>
                <a:gd name="T52" fmla="*/ 10 w 295"/>
                <a:gd name="T53" fmla="*/ 37 h 657"/>
                <a:gd name="T54" fmla="*/ 10 w 295"/>
                <a:gd name="T55" fmla="*/ 38 h 657"/>
                <a:gd name="T56" fmla="*/ 11 w 295"/>
                <a:gd name="T57" fmla="*/ 40 h 657"/>
                <a:gd name="T58" fmla="*/ 11 w 295"/>
                <a:gd name="T59" fmla="*/ 41 h 657"/>
                <a:gd name="T60" fmla="*/ 8 w 295"/>
                <a:gd name="T61" fmla="*/ 38 h 657"/>
                <a:gd name="T62" fmla="*/ 5 w 295"/>
                <a:gd name="T63" fmla="*/ 36 h 657"/>
                <a:gd name="T64" fmla="*/ 3 w 295"/>
                <a:gd name="T65" fmla="*/ 33 h 657"/>
                <a:gd name="T66" fmla="*/ 2 w 295"/>
                <a:gd name="T67" fmla="*/ 30 h 657"/>
                <a:gd name="T68" fmla="*/ 1 w 295"/>
                <a:gd name="T69" fmla="*/ 26 h 657"/>
                <a:gd name="T70" fmla="*/ 0 w 295"/>
                <a:gd name="T71" fmla="*/ 23 h 657"/>
                <a:gd name="T72" fmla="*/ 0 w 295"/>
                <a:gd name="T73" fmla="*/ 19 h 657"/>
                <a:gd name="T74" fmla="*/ 0 w 295"/>
                <a:gd name="T75" fmla="*/ 15 h 657"/>
                <a:gd name="T76" fmla="*/ 15 w 295"/>
                <a:gd name="T77" fmla="*/ 0 h 657"/>
                <a:gd name="T78" fmla="*/ 15 w 295"/>
                <a:gd name="T79" fmla="*/ 1 h 657"/>
                <a:gd name="T80" fmla="*/ 14 w 295"/>
                <a:gd name="T81" fmla="*/ 3 h 657"/>
                <a:gd name="T82" fmla="*/ 14 w 295"/>
                <a:gd name="T83" fmla="*/ 4 h 657"/>
                <a:gd name="T84" fmla="*/ 14 w 295"/>
                <a:gd name="T85" fmla="*/ 6 h 657"/>
                <a:gd name="T86" fmla="*/ 15 w 295"/>
                <a:gd name="T87" fmla="*/ 8 h 657"/>
                <a:gd name="T88" fmla="*/ 16 w 295"/>
                <a:gd name="T89" fmla="*/ 9 h 657"/>
                <a:gd name="T90" fmla="*/ 17 w 295"/>
                <a:gd name="T91" fmla="*/ 10 h 657"/>
                <a:gd name="T92" fmla="*/ 18 w 295"/>
                <a:gd name="T93" fmla="*/ 12 h 6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
                <a:gd name="T142" fmla="*/ 0 h 657"/>
                <a:gd name="T143" fmla="*/ 295 w 295"/>
                <a:gd name="T144" fmla="*/ 657 h 6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 h="657">
                  <a:moveTo>
                    <a:pt x="289" y="198"/>
                  </a:moveTo>
                  <a:lnTo>
                    <a:pt x="295" y="233"/>
                  </a:lnTo>
                  <a:lnTo>
                    <a:pt x="266" y="248"/>
                  </a:lnTo>
                  <a:lnTo>
                    <a:pt x="239" y="266"/>
                  </a:lnTo>
                  <a:lnTo>
                    <a:pt x="210" y="281"/>
                  </a:lnTo>
                  <a:lnTo>
                    <a:pt x="183" y="299"/>
                  </a:lnTo>
                  <a:lnTo>
                    <a:pt x="154" y="314"/>
                  </a:lnTo>
                  <a:lnTo>
                    <a:pt x="128" y="332"/>
                  </a:lnTo>
                  <a:lnTo>
                    <a:pt x="101" y="351"/>
                  </a:lnTo>
                  <a:lnTo>
                    <a:pt x="78" y="374"/>
                  </a:lnTo>
                  <a:lnTo>
                    <a:pt x="86" y="392"/>
                  </a:lnTo>
                  <a:lnTo>
                    <a:pt x="99" y="407"/>
                  </a:lnTo>
                  <a:lnTo>
                    <a:pt x="115" y="419"/>
                  </a:lnTo>
                  <a:lnTo>
                    <a:pt x="132" y="430"/>
                  </a:lnTo>
                  <a:lnTo>
                    <a:pt x="150" y="440"/>
                  </a:lnTo>
                  <a:lnTo>
                    <a:pt x="169" y="454"/>
                  </a:lnTo>
                  <a:lnTo>
                    <a:pt x="187" y="465"/>
                  </a:lnTo>
                  <a:lnTo>
                    <a:pt x="206" y="483"/>
                  </a:lnTo>
                  <a:lnTo>
                    <a:pt x="202" y="496"/>
                  </a:lnTo>
                  <a:lnTo>
                    <a:pt x="192" y="512"/>
                  </a:lnTo>
                  <a:lnTo>
                    <a:pt x="175" y="525"/>
                  </a:lnTo>
                  <a:lnTo>
                    <a:pt x="160" y="529"/>
                  </a:lnTo>
                  <a:lnTo>
                    <a:pt x="160" y="543"/>
                  </a:lnTo>
                  <a:lnTo>
                    <a:pt x="163" y="558"/>
                  </a:lnTo>
                  <a:lnTo>
                    <a:pt x="165" y="574"/>
                  </a:lnTo>
                  <a:lnTo>
                    <a:pt x="169" y="589"/>
                  </a:lnTo>
                  <a:lnTo>
                    <a:pt x="171" y="605"/>
                  </a:lnTo>
                  <a:lnTo>
                    <a:pt x="175" y="622"/>
                  </a:lnTo>
                  <a:lnTo>
                    <a:pt x="177" y="640"/>
                  </a:lnTo>
                  <a:lnTo>
                    <a:pt x="181" y="657"/>
                  </a:lnTo>
                  <a:lnTo>
                    <a:pt x="132" y="620"/>
                  </a:lnTo>
                  <a:lnTo>
                    <a:pt x="94" y="578"/>
                  </a:lnTo>
                  <a:lnTo>
                    <a:pt x="59" y="531"/>
                  </a:lnTo>
                  <a:lnTo>
                    <a:pt x="35" y="483"/>
                  </a:lnTo>
                  <a:lnTo>
                    <a:pt x="16" y="427"/>
                  </a:lnTo>
                  <a:lnTo>
                    <a:pt x="4" y="370"/>
                  </a:lnTo>
                  <a:lnTo>
                    <a:pt x="0" y="312"/>
                  </a:lnTo>
                  <a:lnTo>
                    <a:pt x="4" y="254"/>
                  </a:lnTo>
                  <a:lnTo>
                    <a:pt x="253" y="0"/>
                  </a:lnTo>
                  <a:lnTo>
                    <a:pt x="241" y="23"/>
                  </a:lnTo>
                  <a:lnTo>
                    <a:pt x="235" y="50"/>
                  </a:lnTo>
                  <a:lnTo>
                    <a:pt x="233" y="78"/>
                  </a:lnTo>
                  <a:lnTo>
                    <a:pt x="239" y="105"/>
                  </a:lnTo>
                  <a:lnTo>
                    <a:pt x="245" y="128"/>
                  </a:lnTo>
                  <a:lnTo>
                    <a:pt x="258" y="153"/>
                  </a:lnTo>
                  <a:lnTo>
                    <a:pt x="272" y="175"/>
                  </a:lnTo>
                  <a:lnTo>
                    <a:pt x="289" y="198"/>
                  </a:lnTo>
                  <a:close/>
                </a:path>
              </a:pathLst>
            </a:custGeom>
            <a:solidFill>
              <a:srgbClr val="269475"/>
            </a:solidFill>
            <a:ln w="9525">
              <a:noFill/>
              <a:round/>
              <a:headEnd/>
              <a:tailEnd/>
            </a:ln>
          </p:spPr>
          <p:txBody>
            <a:bodyPr/>
            <a:lstStyle/>
            <a:p>
              <a:endParaRPr lang="en-US" sz="1200"/>
            </a:p>
          </p:txBody>
        </p:sp>
        <p:sp>
          <p:nvSpPr>
            <p:cNvPr id="57" name="Freeform 37">
              <a:extLst>
                <a:ext uri="{FF2B5EF4-FFF2-40B4-BE49-F238E27FC236}">
                  <a16:creationId xmlns:a16="http://schemas.microsoft.com/office/drawing/2014/main" id="{4147D9D3-9BA3-D80A-0864-F15D85254EE9}"/>
                </a:ext>
              </a:extLst>
            </p:cNvPr>
            <p:cNvSpPr>
              <a:spLocks/>
            </p:cNvSpPr>
            <p:nvPr/>
          </p:nvSpPr>
          <p:spPr bwMode="auto">
            <a:xfrm>
              <a:off x="4042" y="2512"/>
              <a:ext cx="228" cy="426"/>
            </a:xfrm>
            <a:custGeom>
              <a:avLst/>
              <a:gdLst>
                <a:gd name="T0" fmla="*/ 17 w 456"/>
                <a:gd name="T1" fmla="*/ 3 h 853"/>
                <a:gd name="T2" fmla="*/ 16 w 456"/>
                <a:gd name="T3" fmla="*/ 7 h 853"/>
                <a:gd name="T4" fmla="*/ 17 w 456"/>
                <a:gd name="T5" fmla="*/ 11 h 853"/>
                <a:gd name="T6" fmla="*/ 18 w 456"/>
                <a:gd name="T7" fmla="*/ 14 h 853"/>
                <a:gd name="T8" fmla="*/ 20 w 456"/>
                <a:gd name="T9" fmla="*/ 18 h 853"/>
                <a:gd name="T10" fmla="*/ 21 w 456"/>
                <a:gd name="T11" fmla="*/ 21 h 853"/>
                <a:gd name="T12" fmla="*/ 23 w 456"/>
                <a:gd name="T13" fmla="*/ 24 h 853"/>
                <a:gd name="T14" fmla="*/ 24 w 456"/>
                <a:gd name="T15" fmla="*/ 28 h 853"/>
                <a:gd name="T16" fmla="*/ 25 w 456"/>
                <a:gd name="T17" fmla="*/ 32 h 853"/>
                <a:gd name="T18" fmla="*/ 25 w 456"/>
                <a:gd name="T19" fmla="*/ 34 h 853"/>
                <a:gd name="T20" fmla="*/ 26 w 456"/>
                <a:gd name="T21" fmla="*/ 37 h 853"/>
                <a:gd name="T22" fmla="*/ 27 w 456"/>
                <a:gd name="T23" fmla="*/ 39 h 853"/>
                <a:gd name="T24" fmla="*/ 27 w 456"/>
                <a:gd name="T25" fmla="*/ 42 h 853"/>
                <a:gd name="T26" fmla="*/ 28 w 456"/>
                <a:gd name="T27" fmla="*/ 45 h 853"/>
                <a:gd name="T28" fmla="*/ 28 w 456"/>
                <a:gd name="T29" fmla="*/ 47 h 853"/>
                <a:gd name="T30" fmla="*/ 29 w 456"/>
                <a:gd name="T31" fmla="*/ 50 h 853"/>
                <a:gd name="T32" fmla="*/ 29 w 456"/>
                <a:gd name="T33" fmla="*/ 53 h 853"/>
                <a:gd name="T34" fmla="*/ 28 w 456"/>
                <a:gd name="T35" fmla="*/ 52 h 853"/>
                <a:gd name="T36" fmla="*/ 27 w 456"/>
                <a:gd name="T37" fmla="*/ 52 h 853"/>
                <a:gd name="T38" fmla="*/ 26 w 456"/>
                <a:gd name="T39" fmla="*/ 51 h 853"/>
                <a:gd name="T40" fmla="*/ 25 w 456"/>
                <a:gd name="T41" fmla="*/ 50 h 853"/>
                <a:gd name="T42" fmla="*/ 24 w 456"/>
                <a:gd name="T43" fmla="*/ 49 h 853"/>
                <a:gd name="T44" fmla="*/ 22 w 456"/>
                <a:gd name="T45" fmla="*/ 48 h 853"/>
                <a:gd name="T46" fmla="*/ 21 w 456"/>
                <a:gd name="T47" fmla="*/ 48 h 853"/>
                <a:gd name="T48" fmla="*/ 20 w 456"/>
                <a:gd name="T49" fmla="*/ 48 h 853"/>
                <a:gd name="T50" fmla="*/ 17 w 456"/>
                <a:gd name="T51" fmla="*/ 46 h 853"/>
                <a:gd name="T52" fmla="*/ 14 w 456"/>
                <a:gd name="T53" fmla="*/ 44 h 853"/>
                <a:gd name="T54" fmla="*/ 12 w 456"/>
                <a:gd name="T55" fmla="*/ 42 h 853"/>
                <a:gd name="T56" fmla="*/ 9 w 456"/>
                <a:gd name="T57" fmla="*/ 40 h 853"/>
                <a:gd name="T58" fmla="*/ 7 w 456"/>
                <a:gd name="T59" fmla="*/ 37 h 853"/>
                <a:gd name="T60" fmla="*/ 4 w 456"/>
                <a:gd name="T61" fmla="*/ 35 h 853"/>
                <a:gd name="T62" fmla="*/ 2 w 456"/>
                <a:gd name="T63" fmla="*/ 33 h 853"/>
                <a:gd name="T64" fmla="*/ 0 w 456"/>
                <a:gd name="T65" fmla="*/ 30 h 853"/>
                <a:gd name="T66" fmla="*/ 2 w 456"/>
                <a:gd name="T67" fmla="*/ 28 h 853"/>
                <a:gd name="T68" fmla="*/ 4 w 456"/>
                <a:gd name="T69" fmla="*/ 26 h 853"/>
                <a:gd name="T70" fmla="*/ 5 w 456"/>
                <a:gd name="T71" fmla="*/ 23 h 853"/>
                <a:gd name="T72" fmla="*/ 6 w 456"/>
                <a:gd name="T73" fmla="*/ 20 h 853"/>
                <a:gd name="T74" fmla="*/ 7 w 456"/>
                <a:gd name="T75" fmla="*/ 18 h 853"/>
                <a:gd name="T76" fmla="*/ 7 w 456"/>
                <a:gd name="T77" fmla="*/ 15 h 853"/>
                <a:gd name="T78" fmla="*/ 7 w 456"/>
                <a:gd name="T79" fmla="*/ 12 h 853"/>
                <a:gd name="T80" fmla="*/ 6 w 456"/>
                <a:gd name="T81" fmla="*/ 9 h 853"/>
                <a:gd name="T82" fmla="*/ 5 w 456"/>
                <a:gd name="T83" fmla="*/ 8 h 853"/>
                <a:gd name="T84" fmla="*/ 6 w 456"/>
                <a:gd name="T85" fmla="*/ 8 h 853"/>
                <a:gd name="T86" fmla="*/ 7 w 456"/>
                <a:gd name="T87" fmla="*/ 7 h 853"/>
                <a:gd name="T88" fmla="*/ 7 w 456"/>
                <a:gd name="T89" fmla="*/ 7 h 853"/>
                <a:gd name="T90" fmla="*/ 9 w 456"/>
                <a:gd name="T91" fmla="*/ 6 h 853"/>
                <a:gd name="T92" fmla="*/ 10 w 456"/>
                <a:gd name="T93" fmla="*/ 6 h 853"/>
                <a:gd name="T94" fmla="*/ 11 w 456"/>
                <a:gd name="T95" fmla="*/ 5 h 853"/>
                <a:gd name="T96" fmla="*/ 12 w 456"/>
                <a:gd name="T97" fmla="*/ 5 h 853"/>
                <a:gd name="T98" fmla="*/ 13 w 456"/>
                <a:gd name="T99" fmla="*/ 5 h 853"/>
                <a:gd name="T100" fmla="*/ 13 w 456"/>
                <a:gd name="T101" fmla="*/ 5 h 853"/>
                <a:gd name="T102" fmla="*/ 14 w 456"/>
                <a:gd name="T103" fmla="*/ 4 h 853"/>
                <a:gd name="T104" fmla="*/ 14 w 456"/>
                <a:gd name="T105" fmla="*/ 4 h 853"/>
                <a:gd name="T106" fmla="*/ 14 w 456"/>
                <a:gd name="T107" fmla="*/ 3 h 853"/>
                <a:gd name="T108" fmla="*/ 14 w 456"/>
                <a:gd name="T109" fmla="*/ 2 h 853"/>
                <a:gd name="T110" fmla="*/ 14 w 456"/>
                <a:gd name="T111" fmla="*/ 1 h 853"/>
                <a:gd name="T112" fmla="*/ 14 w 456"/>
                <a:gd name="T113" fmla="*/ 0 h 853"/>
                <a:gd name="T114" fmla="*/ 14 w 456"/>
                <a:gd name="T115" fmla="*/ 0 h 853"/>
                <a:gd name="T116" fmla="*/ 15 w 456"/>
                <a:gd name="T117" fmla="*/ 0 h 853"/>
                <a:gd name="T118" fmla="*/ 15 w 456"/>
                <a:gd name="T119" fmla="*/ 1 h 853"/>
                <a:gd name="T120" fmla="*/ 17 w 456"/>
                <a:gd name="T121" fmla="*/ 2 h 853"/>
                <a:gd name="T122" fmla="*/ 17 w 456"/>
                <a:gd name="T123" fmla="*/ 3 h 8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6"/>
                <a:gd name="T187" fmla="*/ 0 h 853"/>
                <a:gd name="T188" fmla="*/ 456 w 456"/>
                <a:gd name="T189" fmla="*/ 853 h 8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6" h="853">
                  <a:moveTo>
                    <a:pt x="264" y="50"/>
                  </a:moveTo>
                  <a:lnTo>
                    <a:pt x="256" y="116"/>
                  </a:lnTo>
                  <a:lnTo>
                    <a:pt x="266" y="176"/>
                  </a:lnTo>
                  <a:lnTo>
                    <a:pt x="284" y="232"/>
                  </a:lnTo>
                  <a:lnTo>
                    <a:pt x="309" y="289"/>
                  </a:lnTo>
                  <a:lnTo>
                    <a:pt x="334" y="341"/>
                  </a:lnTo>
                  <a:lnTo>
                    <a:pt x="359" y="395"/>
                  </a:lnTo>
                  <a:lnTo>
                    <a:pt x="377" y="450"/>
                  </a:lnTo>
                  <a:lnTo>
                    <a:pt x="388" y="512"/>
                  </a:lnTo>
                  <a:lnTo>
                    <a:pt x="398" y="552"/>
                  </a:lnTo>
                  <a:lnTo>
                    <a:pt x="410" y="593"/>
                  </a:lnTo>
                  <a:lnTo>
                    <a:pt x="419" y="636"/>
                  </a:lnTo>
                  <a:lnTo>
                    <a:pt x="429" y="678"/>
                  </a:lnTo>
                  <a:lnTo>
                    <a:pt x="437" y="721"/>
                  </a:lnTo>
                  <a:lnTo>
                    <a:pt x="445" y="766"/>
                  </a:lnTo>
                  <a:lnTo>
                    <a:pt x="450" y="808"/>
                  </a:lnTo>
                  <a:lnTo>
                    <a:pt x="456" y="853"/>
                  </a:lnTo>
                  <a:lnTo>
                    <a:pt x="435" y="843"/>
                  </a:lnTo>
                  <a:lnTo>
                    <a:pt x="417" y="834"/>
                  </a:lnTo>
                  <a:lnTo>
                    <a:pt x="402" y="820"/>
                  </a:lnTo>
                  <a:lnTo>
                    <a:pt x="386" y="808"/>
                  </a:lnTo>
                  <a:lnTo>
                    <a:pt x="369" y="795"/>
                  </a:lnTo>
                  <a:lnTo>
                    <a:pt x="351" y="783"/>
                  </a:lnTo>
                  <a:lnTo>
                    <a:pt x="332" y="773"/>
                  </a:lnTo>
                  <a:lnTo>
                    <a:pt x="311" y="770"/>
                  </a:lnTo>
                  <a:lnTo>
                    <a:pt x="264" y="744"/>
                  </a:lnTo>
                  <a:lnTo>
                    <a:pt x="220" y="715"/>
                  </a:lnTo>
                  <a:lnTo>
                    <a:pt x="177" y="682"/>
                  </a:lnTo>
                  <a:lnTo>
                    <a:pt x="138" y="647"/>
                  </a:lnTo>
                  <a:lnTo>
                    <a:pt x="97" y="607"/>
                  </a:lnTo>
                  <a:lnTo>
                    <a:pt x="62" y="568"/>
                  </a:lnTo>
                  <a:lnTo>
                    <a:pt x="29" y="529"/>
                  </a:lnTo>
                  <a:lnTo>
                    <a:pt x="0" y="490"/>
                  </a:lnTo>
                  <a:lnTo>
                    <a:pt x="28" y="454"/>
                  </a:lnTo>
                  <a:lnTo>
                    <a:pt x="55" y="417"/>
                  </a:lnTo>
                  <a:lnTo>
                    <a:pt x="74" y="376"/>
                  </a:lnTo>
                  <a:lnTo>
                    <a:pt x="92" y="335"/>
                  </a:lnTo>
                  <a:lnTo>
                    <a:pt x="99" y="289"/>
                  </a:lnTo>
                  <a:lnTo>
                    <a:pt x="103" y="244"/>
                  </a:lnTo>
                  <a:lnTo>
                    <a:pt x="99" y="196"/>
                  </a:lnTo>
                  <a:lnTo>
                    <a:pt x="90" y="149"/>
                  </a:lnTo>
                  <a:lnTo>
                    <a:pt x="74" y="139"/>
                  </a:lnTo>
                  <a:lnTo>
                    <a:pt x="88" y="132"/>
                  </a:lnTo>
                  <a:lnTo>
                    <a:pt x="103" y="124"/>
                  </a:lnTo>
                  <a:lnTo>
                    <a:pt x="119" y="114"/>
                  </a:lnTo>
                  <a:lnTo>
                    <a:pt x="134" y="106"/>
                  </a:lnTo>
                  <a:lnTo>
                    <a:pt x="150" y="99"/>
                  </a:lnTo>
                  <a:lnTo>
                    <a:pt x="165" y="93"/>
                  </a:lnTo>
                  <a:lnTo>
                    <a:pt x="181" y="91"/>
                  </a:lnTo>
                  <a:lnTo>
                    <a:pt x="198" y="93"/>
                  </a:lnTo>
                  <a:lnTo>
                    <a:pt x="208" y="85"/>
                  </a:lnTo>
                  <a:lnTo>
                    <a:pt x="216" y="75"/>
                  </a:lnTo>
                  <a:lnTo>
                    <a:pt x="218" y="64"/>
                  </a:lnTo>
                  <a:lnTo>
                    <a:pt x="221" y="52"/>
                  </a:lnTo>
                  <a:lnTo>
                    <a:pt x="223" y="37"/>
                  </a:lnTo>
                  <a:lnTo>
                    <a:pt x="225" y="25"/>
                  </a:lnTo>
                  <a:lnTo>
                    <a:pt x="227" y="11"/>
                  </a:lnTo>
                  <a:lnTo>
                    <a:pt x="233" y="0"/>
                  </a:lnTo>
                  <a:lnTo>
                    <a:pt x="247" y="4"/>
                  </a:lnTo>
                  <a:lnTo>
                    <a:pt x="254" y="19"/>
                  </a:lnTo>
                  <a:lnTo>
                    <a:pt x="258" y="35"/>
                  </a:lnTo>
                  <a:lnTo>
                    <a:pt x="264" y="50"/>
                  </a:lnTo>
                  <a:close/>
                </a:path>
              </a:pathLst>
            </a:custGeom>
            <a:solidFill>
              <a:srgbClr val="669999"/>
            </a:solidFill>
            <a:ln w="9525">
              <a:noFill/>
              <a:round/>
              <a:headEnd/>
              <a:tailEnd/>
            </a:ln>
          </p:spPr>
          <p:txBody>
            <a:bodyPr/>
            <a:lstStyle/>
            <a:p>
              <a:endParaRPr lang="en-US" sz="1200"/>
            </a:p>
          </p:txBody>
        </p:sp>
        <p:sp>
          <p:nvSpPr>
            <p:cNvPr id="58" name="Freeform 38">
              <a:extLst>
                <a:ext uri="{FF2B5EF4-FFF2-40B4-BE49-F238E27FC236}">
                  <a16:creationId xmlns:a16="http://schemas.microsoft.com/office/drawing/2014/main" id="{EA3B2E91-9B1E-6891-6ED9-F941CAB774A3}"/>
                </a:ext>
              </a:extLst>
            </p:cNvPr>
            <p:cNvSpPr>
              <a:spLocks/>
            </p:cNvSpPr>
            <p:nvPr/>
          </p:nvSpPr>
          <p:spPr bwMode="auto">
            <a:xfrm>
              <a:off x="2089" y="2537"/>
              <a:ext cx="77" cy="212"/>
            </a:xfrm>
            <a:custGeom>
              <a:avLst/>
              <a:gdLst>
                <a:gd name="T0" fmla="*/ 9 w 155"/>
                <a:gd name="T1" fmla="*/ 26 h 425"/>
                <a:gd name="T2" fmla="*/ 8 w 155"/>
                <a:gd name="T3" fmla="*/ 23 h 425"/>
                <a:gd name="T4" fmla="*/ 6 w 155"/>
                <a:gd name="T5" fmla="*/ 20 h 425"/>
                <a:gd name="T6" fmla="*/ 5 w 155"/>
                <a:gd name="T7" fmla="*/ 17 h 425"/>
                <a:gd name="T8" fmla="*/ 4 w 155"/>
                <a:gd name="T9" fmla="*/ 14 h 425"/>
                <a:gd name="T10" fmla="*/ 2 w 155"/>
                <a:gd name="T11" fmla="*/ 10 h 425"/>
                <a:gd name="T12" fmla="*/ 1 w 155"/>
                <a:gd name="T13" fmla="*/ 7 h 425"/>
                <a:gd name="T14" fmla="*/ 0 w 155"/>
                <a:gd name="T15" fmla="*/ 4 h 425"/>
                <a:gd name="T16" fmla="*/ 0 w 155"/>
                <a:gd name="T17" fmla="*/ 0 h 425"/>
                <a:gd name="T18" fmla="*/ 0 w 155"/>
                <a:gd name="T19" fmla="*/ 1 h 425"/>
                <a:gd name="T20" fmla="*/ 1 w 155"/>
                <a:gd name="T21" fmla="*/ 1 h 425"/>
                <a:gd name="T22" fmla="*/ 1 w 155"/>
                <a:gd name="T23" fmla="*/ 0 h 425"/>
                <a:gd name="T24" fmla="*/ 2 w 155"/>
                <a:gd name="T25" fmla="*/ 0 h 425"/>
                <a:gd name="T26" fmla="*/ 3 w 155"/>
                <a:gd name="T27" fmla="*/ 3 h 425"/>
                <a:gd name="T28" fmla="*/ 4 w 155"/>
                <a:gd name="T29" fmla="*/ 6 h 425"/>
                <a:gd name="T30" fmla="*/ 5 w 155"/>
                <a:gd name="T31" fmla="*/ 9 h 425"/>
                <a:gd name="T32" fmla="*/ 6 w 155"/>
                <a:gd name="T33" fmla="*/ 13 h 425"/>
                <a:gd name="T34" fmla="*/ 6 w 155"/>
                <a:gd name="T35" fmla="*/ 16 h 425"/>
                <a:gd name="T36" fmla="*/ 7 w 155"/>
                <a:gd name="T37" fmla="*/ 19 h 425"/>
                <a:gd name="T38" fmla="*/ 8 w 155"/>
                <a:gd name="T39" fmla="*/ 23 h 425"/>
                <a:gd name="T40" fmla="*/ 9 w 155"/>
                <a:gd name="T41" fmla="*/ 26 h 4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425"/>
                <a:gd name="T65" fmla="*/ 155 w 155"/>
                <a:gd name="T66" fmla="*/ 425 h 4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425">
                  <a:moveTo>
                    <a:pt x="155" y="425"/>
                  </a:moveTo>
                  <a:lnTo>
                    <a:pt x="131" y="380"/>
                  </a:lnTo>
                  <a:lnTo>
                    <a:pt x="110" y="334"/>
                  </a:lnTo>
                  <a:lnTo>
                    <a:pt x="87" y="281"/>
                  </a:lnTo>
                  <a:lnTo>
                    <a:pt x="65" y="231"/>
                  </a:lnTo>
                  <a:lnTo>
                    <a:pt x="42" y="175"/>
                  </a:lnTo>
                  <a:lnTo>
                    <a:pt x="25" y="120"/>
                  </a:lnTo>
                  <a:lnTo>
                    <a:pt x="9" y="64"/>
                  </a:lnTo>
                  <a:lnTo>
                    <a:pt x="0" y="12"/>
                  </a:lnTo>
                  <a:lnTo>
                    <a:pt x="7" y="16"/>
                  </a:lnTo>
                  <a:lnTo>
                    <a:pt x="21" y="16"/>
                  </a:lnTo>
                  <a:lnTo>
                    <a:pt x="31" y="10"/>
                  </a:lnTo>
                  <a:lnTo>
                    <a:pt x="36" y="0"/>
                  </a:lnTo>
                  <a:lnTo>
                    <a:pt x="52" y="51"/>
                  </a:lnTo>
                  <a:lnTo>
                    <a:pt x="69" y="103"/>
                  </a:lnTo>
                  <a:lnTo>
                    <a:pt x="83" y="155"/>
                  </a:lnTo>
                  <a:lnTo>
                    <a:pt x="98" y="210"/>
                  </a:lnTo>
                  <a:lnTo>
                    <a:pt x="110" y="262"/>
                  </a:lnTo>
                  <a:lnTo>
                    <a:pt x="124" y="316"/>
                  </a:lnTo>
                  <a:lnTo>
                    <a:pt x="137" y="369"/>
                  </a:lnTo>
                  <a:lnTo>
                    <a:pt x="155" y="425"/>
                  </a:lnTo>
                  <a:close/>
                </a:path>
              </a:pathLst>
            </a:custGeom>
            <a:solidFill>
              <a:srgbClr val="339966"/>
            </a:solidFill>
            <a:ln w="9525">
              <a:noFill/>
              <a:round/>
              <a:headEnd/>
              <a:tailEnd/>
            </a:ln>
          </p:spPr>
          <p:txBody>
            <a:bodyPr/>
            <a:lstStyle/>
            <a:p>
              <a:endParaRPr lang="en-US" sz="1200"/>
            </a:p>
          </p:txBody>
        </p:sp>
        <p:sp>
          <p:nvSpPr>
            <p:cNvPr id="59" name="Freeform 39">
              <a:extLst>
                <a:ext uri="{FF2B5EF4-FFF2-40B4-BE49-F238E27FC236}">
                  <a16:creationId xmlns:a16="http://schemas.microsoft.com/office/drawing/2014/main" id="{D15B5AD5-1D9D-50A1-817D-5769019D075E}"/>
                </a:ext>
              </a:extLst>
            </p:cNvPr>
            <p:cNvSpPr>
              <a:spLocks/>
            </p:cNvSpPr>
            <p:nvPr/>
          </p:nvSpPr>
          <p:spPr bwMode="auto">
            <a:xfrm>
              <a:off x="3728" y="2537"/>
              <a:ext cx="386" cy="336"/>
            </a:xfrm>
            <a:custGeom>
              <a:avLst/>
              <a:gdLst>
                <a:gd name="T0" fmla="*/ 48 w 774"/>
                <a:gd name="T1" fmla="*/ 1 h 673"/>
                <a:gd name="T2" fmla="*/ 41 w 774"/>
                <a:gd name="T3" fmla="*/ 4 h 673"/>
                <a:gd name="T4" fmla="*/ 34 w 774"/>
                <a:gd name="T5" fmla="*/ 9 h 673"/>
                <a:gd name="T6" fmla="*/ 28 w 774"/>
                <a:gd name="T7" fmla="*/ 13 h 673"/>
                <a:gd name="T8" fmla="*/ 22 w 774"/>
                <a:gd name="T9" fmla="*/ 18 h 673"/>
                <a:gd name="T10" fmla="*/ 16 w 774"/>
                <a:gd name="T11" fmla="*/ 23 h 673"/>
                <a:gd name="T12" fmla="*/ 10 w 774"/>
                <a:gd name="T13" fmla="*/ 29 h 673"/>
                <a:gd name="T14" fmla="*/ 5 w 774"/>
                <a:gd name="T15" fmla="*/ 35 h 673"/>
                <a:gd name="T16" fmla="*/ 0 w 774"/>
                <a:gd name="T17" fmla="*/ 42 h 673"/>
                <a:gd name="T18" fmla="*/ 0 w 774"/>
                <a:gd name="T19" fmla="*/ 41 h 673"/>
                <a:gd name="T20" fmla="*/ 0 w 774"/>
                <a:gd name="T21" fmla="*/ 40 h 673"/>
                <a:gd name="T22" fmla="*/ 0 w 774"/>
                <a:gd name="T23" fmla="*/ 39 h 673"/>
                <a:gd name="T24" fmla="*/ 0 w 774"/>
                <a:gd name="T25" fmla="*/ 38 h 673"/>
                <a:gd name="T26" fmla="*/ 0 w 774"/>
                <a:gd name="T27" fmla="*/ 37 h 673"/>
                <a:gd name="T28" fmla="*/ 0 w 774"/>
                <a:gd name="T29" fmla="*/ 36 h 673"/>
                <a:gd name="T30" fmla="*/ 0 w 774"/>
                <a:gd name="T31" fmla="*/ 34 h 673"/>
                <a:gd name="T32" fmla="*/ 0 w 774"/>
                <a:gd name="T33" fmla="*/ 33 h 673"/>
                <a:gd name="T34" fmla="*/ 1 w 774"/>
                <a:gd name="T35" fmla="*/ 33 h 673"/>
                <a:gd name="T36" fmla="*/ 2 w 774"/>
                <a:gd name="T37" fmla="*/ 32 h 673"/>
                <a:gd name="T38" fmla="*/ 3 w 774"/>
                <a:gd name="T39" fmla="*/ 31 h 673"/>
                <a:gd name="T40" fmla="*/ 3 w 774"/>
                <a:gd name="T41" fmla="*/ 29 h 673"/>
                <a:gd name="T42" fmla="*/ 4 w 774"/>
                <a:gd name="T43" fmla="*/ 28 h 673"/>
                <a:gd name="T44" fmla="*/ 5 w 774"/>
                <a:gd name="T45" fmla="*/ 27 h 673"/>
                <a:gd name="T46" fmla="*/ 6 w 774"/>
                <a:gd name="T47" fmla="*/ 26 h 673"/>
                <a:gd name="T48" fmla="*/ 7 w 774"/>
                <a:gd name="T49" fmla="*/ 25 h 673"/>
                <a:gd name="T50" fmla="*/ 10 w 774"/>
                <a:gd name="T51" fmla="*/ 22 h 673"/>
                <a:gd name="T52" fmla="*/ 14 w 774"/>
                <a:gd name="T53" fmla="*/ 19 h 673"/>
                <a:gd name="T54" fmla="*/ 17 w 774"/>
                <a:gd name="T55" fmla="*/ 16 h 673"/>
                <a:gd name="T56" fmla="*/ 21 w 774"/>
                <a:gd name="T57" fmla="*/ 14 h 673"/>
                <a:gd name="T58" fmla="*/ 25 w 774"/>
                <a:gd name="T59" fmla="*/ 11 h 673"/>
                <a:gd name="T60" fmla="*/ 29 w 774"/>
                <a:gd name="T61" fmla="*/ 9 h 673"/>
                <a:gd name="T62" fmla="*/ 33 w 774"/>
                <a:gd name="T63" fmla="*/ 7 h 673"/>
                <a:gd name="T64" fmla="*/ 37 w 774"/>
                <a:gd name="T65" fmla="*/ 5 h 673"/>
                <a:gd name="T66" fmla="*/ 38 w 774"/>
                <a:gd name="T67" fmla="*/ 4 h 673"/>
                <a:gd name="T68" fmla="*/ 39 w 774"/>
                <a:gd name="T69" fmla="*/ 3 h 673"/>
                <a:gd name="T70" fmla="*/ 40 w 774"/>
                <a:gd name="T71" fmla="*/ 2 h 673"/>
                <a:gd name="T72" fmla="*/ 42 w 774"/>
                <a:gd name="T73" fmla="*/ 1 h 673"/>
                <a:gd name="T74" fmla="*/ 43 w 774"/>
                <a:gd name="T75" fmla="*/ 1 h 673"/>
                <a:gd name="T76" fmla="*/ 45 w 774"/>
                <a:gd name="T77" fmla="*/ 0 h 673"/>
                <a:gd name="T78" fmla="*/ 46 w 774"/>
                <a:gd name="T79" fmla="*/ 0 h 673"/>
                <a:gd name="T80" fmla="*/ 48 w 774"/>
                <a:gd name="T81" fmla="*/ 0 h 673"/>
                <a:gd name="T82" fmla="*/ 48 w 774"/>
                <a:gd name="T83" fmla="*/ 1 h 6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74"/>
                <a:gd name="T127" fmla="*/ 0 h 673"/>
                <a:gd name="T128" fmla="*/ 774 w 774"/>
                <a:gd name="T129" fmla="*/ 673 h 6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74" h="673">
                  <a:moveTo>
                    <a:pt x="774" y="18"/>
                  </a:moveTo>
                  <a:lnTo>
                    <a:pt x="663" y="78"/>
                  </a:lnTo>
                  <a:lnTo>
                    <a:pt x="557" y="144"/>
                  </a:lnTo>
                  <a:lnTo>
                    <a:pt x="452" y="214"/>
                  </a:lnTo>
                  <a:lnTo>
                    <a:pt x="353" y="293"/>
                  </a:lnTo>
                  <a:lnTo>
                    <a:pt x="256" y="374"/>
                  </a:lnTo>
                  <a:lnTo>
                    <a:pt x="167" y="467"/>
                  </a:lnTo>
                  <a:lnTo>
                    <a:pt x="83" y="564"/>
                  </a:lnTo>
                  <a:lnTo>
                    <a:pt x="14" y="673"/>
                  </a:lnTo>
                  <a:lnTo>
                    <a:pt x="6" y="661"/>
                  </a:lnTo>
                  <a:lnTo>
                    <a:pt x="2" y="650"/>
                  </a:lnTo>
                  <a:lnTo>
                    <a:pt x="0" y="632"/>
                  </a:lnTo>
                  <a:lnTo>
                    <a:pt x="2" y="615"/>
                  </a:lnTo>
                  <a:lnTo>
                    <a:pt x="2" y="594"/>
                  </a:lnTo>
                  <a:lnTo>
                    <a:pt x="2" y="576"/>
                  </a:lnTo>
                  <a:lnTo>
                    <a:pt x="2" y="557"/>
                  </a:lnTo>
                  <a:lnTo>
                    <a:pt x="2" y="539"/>
                  </a:lnTo>
                  <a:lnTo>
                    <a:pt x="17" y="528"/>
                  </a:lnTo>
                  <a:lnTo>
                    <a:pt x="35" y="514"/>
                  </a:lnTo>
                  <a:lnTo>
                    <a:pt x="49" y="497"/>
                  </a:lnTo>
                  <a:lnTo>
                    <a:pt x="62" y="479"/>
                  </a:lnTo>
                  <a:lnTo>
                    <a:pt x="74" y="458"/>
                  </a:lnTo>
                  <a:lnTo>
                    <a:pt x="87" y="438"/>
                  </a:lnTo>
                  <a:lnTo>
                    <a:pt x="99" y="421"/>
                  </a:lnTo>
                  <a:lnTo>
                    <a:pt x="116" y="405"/>
                  </a:lnTo>
                  <a:lnTo>
                    <a:pt x="169" y="353"/>
                  </a:lnTo>
                  <a:lnTo>
                    <a:pt x="225" y="309"/>
                  </a:lnTo>
                  <a:lnTo>
                    <a:pt x="283" y="266"/>
                  </a:lnTo>
                  <a:lnTo>
                    <a:pt x="343" y="227"/>
                  </a:lnTo>
                  <a:lnTo>
                    <a:pt x="403" y="188"/>
                  </a:lnTo>
                  <a:lnTo>
                    <a:pt x="467" y="151"/>
                  </a:lnTo>
                  <a:lnTo>
                    <a:pt x="529" y="117"/>
                  </a:lnTo>
                  <a:lnTo>
                    <a:pt x="593" y="84"/>
                  </a:lnTo>
                  <a:lnTo>
                    <a:pt x="611" y="66"/>
                  </a:lnTo>
                  <a:lnTo>
                    <a:pt x="632" y="53"/>
                  </a:lnTo>
                  <a:lnTo>
                    <a:pt x="654" y="41"/>
                  </a:lnTo>
                  <a:lnTo>
                    <a:pt x="677" y="31"/>
                  </a:lnTo>
                  <a:lnTo>
                    <a:pt x="700" y="22"/>
                  </a:lnTo>
                  <a:lnTo>
                    <a:pt x="725" y="14"/>
                  </a:lnTo>
                  <a:lnTo>
                    <a:pt x="749" y="6"/>
                  </a:lnTo>
                  <a:lnTo>
                    <a:pt x="774" y="0"/>
                  </a:lnTo>
                  <a:lnTo>
                    <a:pt x="774" y="18"/>
                  </a:lnTo>
                  <a:close/>
                </a:path>
              </a:pathLst>
            </a:custGeom>
            <a:solidFill>
              <a:srgbClr val="99FFFF"/>
            </a:solidFill>
            <a:ln w="9525">
              <a:noFill/>
              <a:round/>
              <a:headEnd/>
              <a:tailEnd/>
            </a:ln>
          </p:spPr>
          <p:txBody>
            <a:bodyPr/>
            <a:lstStyle/>
            <a:p>
              <a:endParaRPr lang="en-US" sz="1200"/>
            </a:p>
          </p:txBody>
        </p:sp>
        <p:sp>
          <p:nvSpPr>
            <p:cNvPr id="60" name="Freeform 40">
              <a:extLst>
                <a:ext uri="{FF2B5EF4-FFF2-40B4-BE49-F238E27FC236}">
                  <a16:creationId xmlns:a16="http://schemas.microsoft.com/office/drawing/2014/main" id="{95F22478-E929-2B9C-F087-819D6C866CD1}"/>
                </a:ext>
              </a:extLst>
            </p:cNvPr>
            <p:cNvSpPr>
              <a:spLocks/>
            </p:cNvSpPr>
            <p:nvPr/>
          </p:nvSpPr>
          <p:spPr bwMode="auto">
            <a:xfrm>
              <a:off x="2705" y="2657"/>
              <a:ext cx="682" cy="1178"/>
            </a:xfrm>
            <a:custGeom>
              <a:avLst/>
              <a:gdLst>
                <a:gd name="T0" fmla="*/ 65 w 1365"/>
                <a:gd name="T1" fmla="*/ 53 h 2355"/>
                <a:gd name="T2" fmla="*/ 62 w 1365"/>
                <a:gd name="T3" fmla="*/ 89 h 2355"/>
                <a:gd name="T4" fmla="*/ 63 w 1365"/>
                <a:gd name="T5" fmla="*/ 99 h 2355"/>
                <a:gd name="T6" fmla="*/ 67 w 1365"/>
                <a:gd name="T7" fmla="*/ 98 h 2355"/>
                <a:gd name="T8" fmla="*/ 75 w 1365"/>
                <a:gd name="T9" fmla="*/ 95 h 2355"/>
                <a:gd name="T10" fmla="*/ 82 w 1365"/>
                <a:gd name="T11" fmla="*/ 93 h 2355"/>
                <a:gd name="T12" fmla="*/ 84 w 1365"/>
                <a:gd name="T13" fmla="*/ 99 h 2355"/>
                <a:gd name="T14" fmla="*/ 78 w 1365"/>
                <a:gd name="T15" fmla="*/ 124 h 2355"/>
                <a:gd name="T16" fmla="*/ 75 w 1365"/>
                <a:gd name="T17" fmla="*/ 132 h 2355"/>
                <a:gd name="T18" fmla="*/ 67 w 1365"/>
                <a:gd name="T19" fmla="*/ 135 h 2355"/>
                <a:gd name="T20" fmla="*/ 59 w 1365"/>
                <a:gd name="T21" fmla="*/ 136 h 2355"/>
                <a:gd name="T22" fmla="*/ 62 w 1365"/>
                <a:gd name="T23" fmla="*/ 121 h 2355"/>
                <a:gd name="T24" fmla="*/ 71 w 1365"/>
                <a:gd name="T25" fmla="*/ 113 h 2355"/>
                <a:gd name="T26" fmla="*/ 81 w 1365"/>
                <a:gd name="T27" fmla="*/ 105 h 2355"/>
                <a:gd name="T28" fmla="*/ 73 w 1365"/>
                <a:gd name="T29" fmla="*/ 107 h 2355"/>
                <a:gd name="T30" fmla="*/ 80 w 1365"/>
                <a:gd name="T31" fmla="*/ 102 h 2355"/>
                <a:gd name="T32" fmla="*/ 72 w 1365"/>
                <a:gd name="T33" fmla="*/ 102 h 2355"/>
                <a:gd name="T34" fmla="*/ 62 w 1365"/>
                <a:gd name="T35" fmla="*/ 109 h 2355"/>
                <a:gd name="T36" fmla="*/ 56 w 1365"/>
                <a:gd name="T37" fmla="*/ 111 h 2355"/>
                <a:gd name="T38" fmla="*/ 39 w 1365"/>
                <a:gd name="T39" fmla="*/ 112 h 2355"/>
                <a:gd name="T40" fmla="*/ 32 w 1365"/>
                <a:gd name="T41" fmla="*/ 115 h 2355"/>
                <a:gd name="T42" fmla="*/ 41 w 1365"/>
                <a:gd name="T43" fmla="*/ 115 h 2355"/>
                <a:gd name="T44" fmla="*/ 51 w 1365"/>
                <a:gd name="T45" fmla="*/ 117 h 2355"/>
                <a:gd name="T46" fmla="*/ 40 w 1365"/>
                <a:gd name="T47" fmla="*/ 122 h 2355"/>
                <a:gd name="T48" fmla="*/ 31 w 1365"/>
                <a:gd name="T49" fmla="*/ 123 h 2355"/>
                <a:gd name="T50" fmla="*/ 31 w 1365"/>
                <a:gd name="T51" fmla="*/ 126 h 2355"/>
                <a:gd name="T52" fmla="*/ 26 w 1365"/>
                <a:gd name="T53" fmla="*/ 129 h 2355"/>
                <a:gd name="T54" fmla="*/ 30 w 1365"/>
                <a:gd name="T55" fmla="*/ 130 h 2355"/>
                <a:gd name="T56" fmla="*/ 43 w 1365"/>
                <a:gd name="T57" fmla="*/ 128 h 2355"/>
                <a:gd name="T58" fmla="*/ 55 w 1365"/>
                <a:gd name="T59" fmla="*/ 120 h 2355"/>
                <a:gd name="T60" fmla="*/ 49 w 1365"/>
                <a:gd name="T61" fmla="*/ 134 h 2355"/>
                <a:gd name="T62" fmla="*/ 42 w 1365"/>
                <a:gd name="T63" fmla="*/ 132 h 2355"/>
                <a:gd name="T64" fmla="*/ 44 w 1365"/>
                <a:gd name="T65" fmla="*/ 139 h 2355"/>
                <a:gd name="T66" fmla="*/ 40 w 1365"/>
                <a:gd name="T67" fmla="*/ 147 h 2355"/>
                <a:gd name="T68" fmla="*/ 9 w 1365"/>
                <a:gd name="T69" fmla="*/ 146 h 2355"/>
                <a:gd name="T70" fmla="*/ 1 w 1365"/>
                <a:gd name="T71" fmla="*/ 125 h 2355"/>
                <a:gd name="T72" fmla="*/ 4 w 1365"/>
                <a:gd name="T73" fmla="*/ 124 h 2355"/>
                <a:gd name="T74" fmla="*/ 8 w 1365"/>
                <a:gd name="T75" fmla="*/ 130 h 2355"/>
                <a:gd name="T76" fmla="*/ 6 w 1365"/>
                <a:gd name="T77" fmla="*/ 124 h 2355"/>
                <a:gd name="T78" fmla="*/ 21 w 1365"/>
                <a:gd name="T79" fmla="*/ 140 h 2355"/>
                <a:gd name="T80" fmla="*/ 17 w 1365"/>
                <a:gd name="T81" fmla="*/ 134 h 2355"/>
                <a:gd name="T82" fmla="*/ 3 w 1365"/>
                <a:gd name="T83" fmla="*/ 117 h 2355"/>
                <a:gd name="T84" fmla="*/ 13 w 1365"/>
                <a:gd name="T85" fmla="*/ 113 h 2355"/>
                <a:gd name="T86" fmla="*/ 36 w 1365"/>
                <a:gd name="T87" fmla="*/ 109 h 2355"/>
                <a:gd name="T88" fmla="*/ 51 w 1365"/>
                <a:gd name="T89" fmla="*/ 106 h 2355"/>
                <a:gd name="T90" fmla="*/ 55 w 1365"/>
                <a:gd name="T91" fmla="*/ 108 h 2355"/>
                <a:gd name="T92" fmla="*/ 57 w 1365"/>
                <a:gd name="T93" fmla="*/ 98 h 2355"/>
                <a:gd name="T94" fmla="*/ 60 w 1365"/>
                <a:gd name="T95" fmla="*/ 91 h 2355"/>
                <a:gd name="T96" fmla="*/ 58 w 1365"/>
                <a:gd name="T97" fmla="*/ 84 h 2355"/>
                <a:gd name="T98" fmla="*/ 57 w 1365"/>
                <a:gd name="T99" fmla="*/ 76 h 2355"/>
                <a:gd name="T100" fmla="*/ 54 w 1365"/>
                <a:gd name="T101" fmla="*/ 49 h 2355"/>
                <a:gd name="T102" fmla="*/ 54 w 1365"/>
                <a:gd name="T103" fmla="*/ 35 h 2355"/>
                <a:gd name="T104" fmla="*/ 52 w 1365"/>
                <a:gd name="T105" fmla="*/ 27 h 2355"/>
                <a:gd name="T106" fmla="*/ 54 w 1365"/>
                <a:gd name="T107" fmla="*/ 19 h 2355"/>
                <a:gd name="T108" fmla="*/ 55 w 1365"/>
                <a:gd name="T109" fmla="*/ 1 h 2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65"/>
                <a:gd name="T166" fmla="*/ 0 h 2355"/>
                <a:gd name="T167" fmla="*/ 1365 w 1365"/>
                <a:gd name="T168" fmla="*/ 2355 h 23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65" h="2355">
                  <a:moveTo>
                    <a:pt x="983" y="4"/>
                  </a:moveTo>
                  <a:lnTo>
                    <a:pt x="1018" y="159"/>
                  </a:lnTo>
                  <a:lnTo>
                    <a:pt x="1041" y="323"/>
                  </a:lnTo>
                  <a:lnTo>
                    <a:pt x="1053" y="492"/>
                  </a:lnTo>
                  <a:lnTo>
                    <a:pt x="1053" y="665"/>
                  </a:lnTo>
                  <a:lnTo>
                    <a:pt x="1041" y="835"/>
                  </a:lnTo>
                  <a:lnTo>
                    <a:pt x="1024" y="1004"/>
                  </a:lnTo>
                  <a:lnTo>
                    <a:pt x="999" y="1169"/>
                  </a:lnTo>
                  <a:lnTo>
                    <a:pt x="968" y="1328"/>
                  </a:lnTo>
                  <a:lnTo>
                    <a:pt x="979" y="1351"/>
                  </a:lnTo>
                  <a:lnTo>
                    <a:pt x="993" y="1380"/>
                  </a:lnTo>
                  <a:lnTo>
                    <a:pt x="1003" y="1409"/>
                  </a:lnTo>
                  <a:lnTo>
                    <a:pt x="1014" y="1440"/>
                  </a:lnTo>
                  <a:lnTo>
                    <a:pt x="1018" y="1469"/>
                  </a:lnTo>
                  <a:lnTo>
                    <a:pt x="1020" y="1502"/>
                  </a:lnTo>
                  <a:lnTo>
                    <a:pt x="1016" y="1533"/>
                  </a:lnTo>
                  <a:lnTo>
                    <a:pt x="1008" y="1566"/>
                  </a:lnTo>
                  <a:lnTo>
                    <a:pt x="1014" y="1580"/>
                  </a:lnTo>
                  <a:lnTo>
                    <a:pt x="1024" y="1589"/>
                  </a:lnTo>
                  <a:lnTo>
                    <a:pt x="1036" y="1589"/>
                  </a:lnTo>
                  <a:lnTo>
                    <a:pt x="1049" y="1589"/>
                  </a:lnTo>
                  <a:lnTo>
                    <a:pt x="1061" y="1582"/>
                  </a:lnTo>
                  <a:lnTo>
                    <a:pt x="1074" y="1576"/>
                  </a:lnTo>
                  <a:lnTo>
                    <a:pt x="1084" y="1566"/>
                  </a:lnTo>
                  <a:lnTo>
                    <a:pt x="1096" y="1560"/>
                  </a:lnTo>
                  <a:lnTo>
                    <a:pt x="1117" y="1545"/>
                  </a:lnTo>
                  <a:lnTo>
                    <a:pt x="1140" y="1533"/>
                  </a:lnTo>
                  <a:lnTo>
                    <a:pt x="1164" y="1522"/>
                  </a:lnTo>
                  <a:lnTo>
                    <a:pt x="1187" y="1516"/>
                  </a:lnTo>
                  <a:lnTo>
                    <a:pt x="1210" y="1506"/>
                  </a:lnTo>
                  <a:lnTo>
                    <a:pt x="1235" y="1498"/>
                  </a:lnTo>
                  <a:lnTo>
                    <a:pt x="1259" y="1491"/>
                  </a:lnTo>
                  <a:lnTo>
                    <a:pt x="1284" y="1483"/>
                  </a:lnTo>
                  <a:lnTo>
                    <a:pt x="1292" y="1483"/>
                  </a:lnTo>
                  <a:lnTo>
                    <a:pt x="1303" y="1485"/>
                  </a:lnTo>
                  <a:lnTo>
                    <a:pt x="1315" y="1485"/>
                  </a:lnTo>
                  <a:lnTo>
                    <a:pt x="1327" y="1487"/>
                  </a:lnTo>
                  <a:lnTo>
                    <a:pt x="1336" y="1487"/>
                  </a:lnTo>
                  <a:lnTo>
                    <a:pt x="1346" y="1491"/>
                  </a:lnTo>
                  <a:lnTo>
                    <a:pt x="1356" y="1496"/>
                  </a:lnTo>
                  <a:lnTo>
                    <a:pt x="1365" y="1504"/>
                  </a:lnTo>
                  <a:lnTo>
                    <a:pt x="1352" y="1570"/>
                  </a:lnTo>
                  <a:lnTo>
                    <a:pt x="1338" y="1640"/>
                  </a:lnTo>
                  <a:lnTo>
                    <a:pt x="1325" y="1708"/>
                  </a:lnTo>
                  <a:lnTo>
                    <a:pt x="1313" y="1778"/>
                  </a:lnTo>
                  <a:lnTo>
                    <a:pt x="1296" y="1843"/>
                  </a:lnTo>
                  <a:lnTo>
                    <a:pt x="1276" y="1909"/>
                  </a:lnTo>
                  <a:lnTo>
                    <a:pt x="1253" y="1971"/>
                  </a:lnTo>
                  <a:lnTo>
                    <a:pt x="1226" y="2035"/>
                  </a:lnTo>
                  <a:lnTo>
                    <a:pt x="1235" y="2049"/>
                  </a:lnTo>
                  <a:lnTo>
                    <a:pt x="1237" y="2063"/>
                  </a:lnTo>
                  <a:lnTo>
                    <a:pt x="1230" y="2074"/>
                  </a:lnTo>
                  <a:lnTo>
                    <a:pt x="1218" y="2088"/>
                  </a:lnTo>
                  <a:lnTo>
                    <a:pt x="1202" y="2099"/>
                  </a:lnTo>
                  <a:lnTo>
                    <a:pt x="1187" y="2111"/>
                  </a:lnTo>
                  <a:lnTo>
                    <a:pt x="1175" y="2123"/>
                  </a:lnTo>
                  <a:lnTo>
                    <a:pt x="1169" y="2140"/>
                  </a:lnTo>
                  <a:lnTo>
                    <a:pt x="1140" y="2140"/>
                  </a:lnTo>
                  <a:lnTo>
                    <a:pt x="1113" y="2146"/>
                  </a:lnTo>
                  <a:lnTo>
                    <a:pt x="1086" y="2152"/>
                  </a:lnTo>
                  <a:lnTo>
                    <a:pt x="1059" y="2161"/>
                  </a:lnTo>
                  <a:lnTo>
                    <a:pt x="1032" y="2171"/>
                  </a:lnTo>
                  <a:lnTo>
                    <a:pt x="1007" y="2183"/>
                  </a:lnTo>
                  <a:lnTo>
                    <a:pt x="979" y="2194"/>
                  </a:lnTo>
                  <a:lnTo>
                    <a:pt x="956" y="2206"/>
                  </a:lnTo>
                  <a:lnTo>
                    <a:pt x="958" y="2163"/>
                  </a:lnTo>
                  <a:lnTo>
                    <a:pt x="964" y="2123"/>
                  </a:lnTo>
                  <a:lnTo>
                    <a:pt x="968" y="2082"/>
                  </a:lnTo>
                  <a:lnTo>
                    <a:pt x="974" y="2041"/>
                  </a:lnTo>
                  <a:lnTo>
                    <a:pt x="979" y="2001"/>
                  </a:lnTo>
                  <a:lnTo>
                    <a:pt x="987" y="1960"/>
                  </a:lnTo>
                  <a:lnTo>
                    <a:pt x="997" y="1921"/>
                  </a:lnTo>
                  <a:lnTo>
                    <a:pt x="1008" y="1886"/>
                  </a:lnTo>
                  <a:lnTo>
                    <a:pt x="1034" y="1861"/>
                  </a:lnTo>
                  <a:lnTo>
                    <a:pt x="1030" y="1855"/>
                  </a:lnTo>
                  <a:lnTo>
                    <a:pt x="1063" y="1834"/>
                  </a:lnTo>
                  <a:lnTo>
                    <a:pt x="1100" y="1816"/>
                  </a:lnTo>
                  <a:lnTo>
                    <a:pt x="1136" y="1799"/>
                  </a:lnTo>
                  <a:lnTo>
                    <a:pt x="1175" y="1783"/>
                  </a:lnTo>
                  <a:lnTo>
                    <a:pt x="1210" y="1762"/>
                  </a:lnTo>
                  <a:lnTo>
                    <a:pt x="1247" y="1741"/>
                  </a:lnTo>
                  <a:lnTo>
                    <a:pt x="1280" y="1715"/>
                  </a:lnTo>
                  <a:lnTo>
                    <a:pt x="1309" y="1684"/>
                  </a:lnTo>
                  <a:lnTo>
                    <a:pt x="1309" y="1675"/>
                  </a:lnTo>
                  <a:lnTo>
                    <a:pt x="1305" y="1669"/>
                  </a:lnTo>
                  <a:lnTo>
                    <a:pt x="1297" y="1663"/>
                  </a:lnTo>
                  <a:lnTo>
                    <a:pt x="1294" y="1659"/>
                  </a:lnTo>
                  <a:lnTo>
                    <a:pt x="1148" y="1731"/>
                  </a:lnTo>
                  <a:lnTo>
                    <a:pt x="1164" y="1714"/>
                  </a:lnTo>
                  <a:lnTo>
                    <a:pt x="1181" y="1700"/>
                  </a:lnTo>
                  <a:lnTo>
                    <a:pt x="1200" y="1688"/>
                  </a:lnTo>
                  <a:lnTo>
                    <a:pt x="1220" y="1679"/>
                  </a:lnTo>
                  <a:lnTo>
                    <a:pt x="1239" y="1665"/>
                  </a:lnTo>
                  <a:lnTo>
                    <a:pt x="1259" y="1653"/>
                  </a:lnTo>
                  <a:lnTo>
                    <a:pt x="1276" y="1638"/>
                  </a:lnTo>
                  <a:lnTo>
                    <a:pt x="1294" y="1622"/>
                  </a:lnTo>
                  <a:lnTo>
                    <a:pt x="1268" y="1597"/>
                  </a:lnTo>
                  <a:lnTo>
                    <a:pt x="1272" y="1591"/>
                  </a:lnTo>
                  <a:lnTo>
                    <a:pt x="1247" y="1570"/>
                  </a:lnTo>
                  <a:lnTo>
                    <a:pt x="1214" y="1586"/>
                  </a:lnTo>
                  <a:lnTo>
                    <a:pt x="1183" y="1603"/>
                  </a:lnTo>
                  <a:lnTo>
                    <a:pt x="1154" y="1620"/>
                  </a:lnTo>
                  <a:lnTo>
                    <a:pt x="1125" y="1644"/>
                  </a:lnTo>
                  <a:lnTo>
                    <a:pt x="1096" y="1663"/>
                  </a:lnTo>
                  <a:lnTo>
                    <a:pt x="1067" y="1686"/>
                  </a:lnTo>
                  <a:lnTo>
                    <a:pt x="1040" y="1710"/>
                  </a:lnTo>
                  <a:lnTo>
                    <a:pt x="1014" y="1737"/>
                  </a:lnTo>
                  <a:lnTo>
                    <a:pt x="997" y="1729"/>
                  </a:lnTo>
                  <a:lnTo>
                    <a:pt x="979" y="1727"/>
                  </a:lnTo>
                  <a:lnTo>
                    <a:pt x="964" y="1731"/>
                  </a:lnTo>
                  <a:lnTo>
                    <a:pt x="948" y="1741"/>
                  </a:lnTo>
                  <a:lnTo>
                    <a:pt x="931" y="1750"/>
                  </a:lnTo>
                  <a:lnTo>
                    <a:pt x="915" y="1762"/>
                  </a:lnTo>
                  <a:lnTo>
                    <a:pt x="900" y="1770"/>
                  </a:lnTo>
                  <a:lnTo>
                    <a:pt x="884" y="1778"/>
                  </a:lnTo>
                  <a:lnTo>
                    <a:pt x="834" y="1785"/>
                  </a:lnTo>
                  <a:lnTo>
                    <a:pt x="785" y="1789"/>
                  </a:lnTo>
                  <a:lnTo>
                    <a:pt x="737" y="1789"/>
                  </a:lnTo>
                  <a:lnTo>
                    <a:pt x="688" y="1789"/>
                  </a:lnTo>
                  <a:lnTo>
                    <a:pt x="638" y="1785"/>
                  </a:lnTo>
                  <a:lnTo>
                    <a:pt x="588" y="1785"/>
                  </a:lnTo>
                  <a:lnTo>
                    <a:pt x="537" y="1783"/>
                  </a:lnTo>
                  <a:lnTo>
                    <a:pt x="487" y="1787"/>
                  </a:lnTo>
                  <a:lnTo>
                    <a:pt x="487" y="1807"/>
                  </a:lnTo>
                  <a:lnTo>
                    <a:pt x="498" y="1820"/>
                  </a:lnTo>
                  <a:lnTo>
                    <a:pt x="514" y="1826"/>
                  </a:lnTo>
                  <a:lnTo>
                    <a:pt x="535" y="1828"/>
                  </a:lnTo>
                  <a:lnTo>
                    <a:pt x="559" y="1826"/>
                  </a:lnTo>
                  <a:lnTo>
                    <a:pt x="584" y="1824"/>
                  </a:lnTo>
                  <a:lnTo>
                    <a:pt x="605" y="1826"/>
                  </a:lnTo>
                  <a:lnTo>
                    <a:pt x="626" y="1834"/>
                  </a:lnTo>
                  <a:lnTo>
                    <a:pt x="656" y="1832"/>
                  </a:lnTo>
                  <a:lnTo>
                    <a:pt x="687" y="1840"/>
                  </a:lnTo>
                  <a:lnTo>
                    <a:pt x="716" y="1849"/>
                  </a:lnTo>
                  <a:lnTo>
                    <a:pt x="745" y="1861"/>
                  </a:lnTo>
                  <a:lnTo>
                    <a:pt x="772" y="1867"/>
                  </a:lnTo>
                  <a:lnTo>
                    <a:pt x="801" y="1871"/>
                  </a:lnTo>
                  <a:lnTo>
                    <a:pt x="830" y="1865"/>
                  </a:lnTo>
                  <a:lnTo>
                    <a:pt x="859" y="1849"/>
                  </a:lnTo>
                  <a:lnTo>
                    <a:pt x="818" y="1867"/>
                  </a:lnTo>
                  <a:lnTo>
                    <a:pt x="778" y="1886"/>
                  </a:lnTo>
                  <a:lnTo>
                    <a:pt x="737" y="1904"/>
                  </a:lnTo>
                  <a:lnTo>
                    <a:pt x="696" y="1923"/>
                  </a:lnTo>
                  <a:lnTo>
                    <a:pt x="654" y="1938"/>
                  </a:lnTo>
                  <a:lnTo>
                    <a:pt x="611" y="1954"/>
                  </a:lnTo>
                  <a:lnTo>
                    <a:pt x="568" y="1969"/>
                  </a:lnTo>
                  <a:lnTo>
                    <a:pt x="528" y="1985"/>
                  </a:lnTo>
                  <a:lnTo>
                    <a:pt x="526" y="1971"/>
                  </a:lnTo>
                  <a:lnTo>
                    <a:pt x="518" y="1964"/>
                  </a:lnTo>
                  <a:lnTo>
                    <a:pt x="508" y="1966"/>
                  </a:lnTo>
                  <a:lnTo>
                    <a:pt x="498" y="1969"/>
                  </a:lnTo>
                  <a:lnTo>
                    <a:pt x="491" y="1973"/>
                  </a:lnTo>
                  <a:lnTo>
                    <a:pt x="487" y="1985"/>
                  </a:lnTo>
                  <a:lnTo>
                    <a:pt x="487" y="1997"/>
                  </a:lnTo>
                  <a:lnTo>
                    <a:pt x="495" y="2008"/>
                  </a:lnTo>
                  <a:lnTo>
                    <a:pt x="502" y="2014"/>
                  </a:lnTo>
                  <a:lnTo>
                    <a:pt x="512" y="2020"/>
                  </a:lnTo>
                  <a:lnTo>
                    <a:pt x="491" y="2020"/>
                  </a:lnTo>
                  <a:lnTo>
                    <a:pt x="473" y="2026"/>
                  </a:lnTo>
                  <a:lnTo>
                    <a:pt x="458" y="2033"/>
                  </a:lnTo>
                  <a:lnTo>
                    <a:pt x="442" y="2045"/>
                  </a:lnTo>
                  <a:lnTo>
                    <a:pt x="427" y="2055"/>
                  </a:lnTo>
                  <a:lnTo>
                    <a:pt x="411" y="2064"/>
                  </a:lnTo>
                  <a:lnTo>
                    <a:pt x="396" y="2074"/>
                  </a:lnTo>
                  <a:lnTo>
                    <a:pt x="382" y="2082"/>
                  </a:lnTo>
                  <a:lnTo>
                    <a:pt x="411" y="2072"/>
                  </a:lnTo>
                  <a:lnTo>
                    <a:pt x="446" y="2068"/>
                  </a:lnTo>
                  <a:lnTo>
                    <a:pt x="481" y="2066"/>
                  </a:lnTo>
                  <a:lnTo>
                    <a:pt x="520" y="2066"/>
                  </a:lnTo>
                  <a:lnTo>
                    <a:pt x="557" y="2064"/>
                  </a:lnTo>
                  <a:lnTo>
                    <a:pt x="593" y="2063"/>
                  </a:lnTo>
                  <a:lnTo>
                    <a:pt x="626" y="2057"/>
                  </a:lnTo>
                  <a:lnTo>
                    <a:pt x="661" y="2051"/>
                  </a:lnTo>
                  <a:lnTo>
                    <a:pt x="694" y="2033"/>
                  </a:lnTo>
                  <a:lnTo>
                    <a:pt x="727" y="2016"/>
                  </a:lnTo>
                  <a:lnTo>
                    <a:pt x="760" y="1997"/>
                  </a:lnTo>
                  <a:lnTo>
                    <a:pt x="793" y="1977"/>
                  </a:lnTo>
                  <a:lnTo>
                    <a:pt x="824" y="1956"/>
                  </a:lnTo>
                  <a:lnTo>
                    <a:pt x="857" y="1937"/>
                  </a:lnTo>
                  <a:lnTo>
                    <a:pt x="890" y="1919"/>
                  </a:lnTo>
                  <a:lnTo>
                    <a:pt x="925" y="1907"/>
                  </a:lnTo>
                  <a:lnTo>
                    <a:pt x="879" y="2196"/>
                  </a:lnTo>
                  <a:lnTo>
                    <a:pt x="855" y="2185"/>
                  </a:lnTo>
                  <a:lnTo>
                    <a:pt x="836" y="2173"/>
                  </a:lnTo>
                  <a:lnTo>
                    <a:pt x="816" y="2158"/>
                  </a:lnTo>
                  <a:lnTo>
                    <a:pt x="797" y="2144"/>
                  </a:lnTo>
                  <a:lnTo>
                    <a:pt x="776" y="2128"/>
                  </a:lnTo>
                  <a:lnTo>
                    <a:pt x="754" y="2115"/>
                  </a:lnTo>
                  <a:lnTo>
                    <a:pt x="731" y="2103"/>
                  </a:lnTo>
                  <a:lnTo>
                    <a:pt x="708" y="2097"/>
                  </a:lnTo>
                  <a:lnTo>
                    <a:pt x="690" y="2099"/>
                  </a:lnTo>
                  <a:lnTo>
                    <a:pt x="679" y="2109"/>
                  </a:lnTo>
                  <a:lnTo>
                    <a:pt x="667" y="2119"/>
                  </a:lnTo>
                  <a:lnTo>
                    <a:pt x="657" y="2128"/>
                  </a:lnTo>
                  <a:lnTo>
                    <a:pt x="669" y="2152"/>
                  </a:lnTo>
                  <a:lnTo>
                    <a:pt x="685" y="2175"/>
                  </a:lnTo>
                  <a:lnTo>
                    <a:pt x="700" y="2198"/>
                  </a:lnTo>
                  <a:lnTo>
                    <a:pt x="718" y="2222"/>
                  </a:lnTo>
                  <a:lnTo>
                    <a:pt x="733" y="2241"/>
                  </a:lnTo>
                  <a:lnTo>
                    <a:pt x="751" y="2262"/>
                  </a:lnTo>
                  <a:lnTo>
                    <a:pt x="768" y="2284"/>
                  </a:lnTo>
                  <a:lnTo>
                    <a:pt x="785" y="2305"/>
                  </a:lnTo>
                  <a:lnTo>
                    <a:pt x="716" y="2332"/>
                  </a:lnTo>
                  <a:lnTo>
                    <a:pt x="640" y="2349"/>
                  </a:lnTo>
                  <a:lnTo>
                    <a:pt x="559" y="2355"/>
                  </a:lnTo>
                  <a:lnTo>
                    <a:pt x="479" y="2355"/>
                  </a:lnTo>
                  <a:lnTo>
                    <a:pt x="394" y="2348"/>
                  </a:lnTo>
                  <a:lnTo>
                    <a:pt x="310" y="2340"/>
                  </a:lnTo>
                  <a:lnTo>
                    <a:pt x="227" y="2330"/>
                  </a:lnTo>
                  <a:lnTo>
                    <a:pt x="149" y="2326"/>
                  </a:lnTo>
                  <a:lnTo>
                    <a:pt x="128" y="2268"/>
                  </a:lnTo>
                  <a:lnTo>
                    <a:pt x="109" y="2214"/>
                  </a:lnTo>
                  <a:lnTo>
                    <a:pt x="85" y="2159"/>
                  </a:lnTo>
                  <a:lnTo>
                    <a:pt x="64" y="2105"/>
                  </a:lnTo>
                  <a:lnTo>
                    <a:pt x="41" y="2049"/>
                  </a:lnTo>
                  <a:lnTo>
                    <a:pt x="23" y="1993"/>
                  </a:lnTo>
                  <a:lnTo>
                    <a:pt x="8" y="1935"/>
                  </a:lnTo>
                  <a:lnTo>
                    <a:pt x="0" y="1876"/>
                  </a:lnTo>
                  <a:lnTo>
                    <a:pt x="21" y="1898"/>
                  </a:lnTo>
                  <a:lnTo>
                    <a:pt x="41" y="1923"/>
                  </a:lnTo>
                  <a:lnTo>
                    <a:pt x="54" y="1950"/>
                  </a:lnTo>
                  <a:lnTo>
                    <a:pt x="70" y="1981"/>
                  </a:lnTo>
                  <a:lnTo>
                    <a:pt x="81" y="2010"/>
                  </a:lnTo>
                  <a:lnTo>
                    <a:pt x="93" y="2039"/>
                  </a:lnTo>
                  <a:lnTo>
                    <a:pt x="107" y="2068"/>
                  </a:lnTo>
                  <a:lnTo>
                    <a:pt x="124" y="2097"/>
                  </a:lnTo>
                  <a:lnTo>
                    <a:pt x="128" y="2080"/>
                  </a:lnTo>
                  <a:lnTo>
                    <a:pt x="128" y="2066"/>
                  </a:lnTo>
                  <a:lnTo>
                    <a:pt x="124" y="2049"/>
                  </a:lnTo>
                  <a:lnTo>
                    <a:pt x="120" y="2035"/>
                  </a:lnTo>
                  <a:lnTo>
                    <a:pt x="112" y="2018"/>
                  </a:lnTo>
                  <a:lnTo>
                    <a:pt x="107" y="2004"/>
                  </a:lnTo>
                  <a:lnTo>
                    <a:pt x="101" y="1987"/>
                  </a:lnTo>
                  <a:lnTo>
                    <a:pt x="99" y="1973"/>
                  </a:lnTo>
                  <a:lnTo>
                    <a:pt x="134" y="2018"/>
                  </a:lnTo>
                  <a:lnTo>
                    <a:pt x="175" y="2063"/>
                  </a:lnTo>
                  <a:lnTo>
                    <a:pt x="215" y="2107"/>
                  </a:lnTo>
                  <a:lnTo>
                    <a:pt x="256" y="2152"/>
                  </a:lnTo>
                  <a:lnTo>
                    <a:pt x="297" y="2192"/>
                  </a:lnTo>
                  <a:lnTo>
                    <a:pt x="337" y="2235"/>
                  </a:lnTo>
                  <a:lnTo>
                    <a:pt x="378" y="2274"/>
                  </a:lnTo>
                  <a:lnTo>
                    <a:pt x="419" y="2311"/>
                  </a:lnTo>
                  <a:lnTo>
                    <a:pt x="425" y="2305"/>
                  </a:lnTo>
                  <a:lnTo>
                    <a:pt x="382" y="2245"/>
                  </a:lnTo>
                  <a:lnTo>
                    <a:pt x="336" y="2191"/>
                  </a:lnTo>
                  <a:lnTo>
                    <a:pt x="287" y="2138"/>
                  </a:lnTo>
                  <a:lnTo>
                    <a:pt x="240" y="2090"/>
                  </a:lnTo>
                  <a:lnTo>
                    <a:pt x="192" y="2037"/>
                  </a:lnTo>
                  <a:lnTo>
                    <a:pt x="149" y="1987"/>
                  </a:lnTo>
                  <a:lnTo>
                    <a:pt x="109" y="1931"/>
                  </a:lnTo>
                  <a:lnTo>
                    <a:pt x="78" y="1871"/>
                  </a:lnTo>
                  <a:lnTo>
                    <a:pt x="58" y="1863"/>
                  </a:lnTo>
                  <a:lnTo>
                    <a:pt x="45" y="1857"/>
                  </a:lnTo>
                  <a:lnTo>
                    <a:pt x="33" y="1847"/>
                  </a:lnTo>
                  <a:lnTo>
                    <a:pt x="21" y="1834"/>
                  </a:lnTo>
                  <a:lnTo>
                    <a:pt x="83" y="1818"/>
                  </a:lnTo>
                  <a:lnTo>
                    <a:pt x="147" y="1810"/>
                  </a:lnTo>
                  <a:lnTo>
                    <a:pt x="213" y="1805"/>
                  </a:lnTo>
                  <a:lnTo>
                    <a:pt x="281" y="1801"/>
                  </a:lnTo>
                  <a:lnTo>
                    <a:pt x="347" y="1793"/>
                  </a:lnTo>
                  <a:lnTo>
                    <a:pt x="413" y="1785"/>
                  </a:lnTo>
                  <a:lnTo>
                    <a:pt x="477" y="1772"/>
                  </a:lnTo>
                  <a:lnTo>
                    <a:pt x="543" y="1752"/>
                  </a:lnTo>
                  <a:lnTo>
                    <a:pt x="580" y="1741"/>
                  </a:lnTo>
                  <a:lnTo>
                    <a:pt x="621" y="1731"/>
                  </a:lnTo>
                  <a:lnTo>
                    <a:pt x="661" y="1719"/>
                  </a:lnTo>
                  <a:lnTo>
                    <a:pt x="702" y="1710"/>
                  </a:lnTo>
                  <a:lnTo>
                    <a:pt x="741" y="1698"/>
                  </a:lnTo>
                  <a:lnTo>
                    <a:pt x="782" y="1690"/>
                  </a:lnTo>
                  <a:lnTo>
                    <a:pt x="820" y="1681"/>
                  </a:lnTo>
                  <a:lnTo>
                    <a:pt x="859" y="1675"/>
                  </a:lnTo>
                  <a:lnTo>
                    <a:pt x="869" y="1715"/>
                  </a:lnTo>
                  <a:lnTo>
                    <a:pt x="871" y="1714"/>
                  </a:lnTo>
                  <a:lnTo>
                    <a:pt x="877" y="1717"/>
                  </a:lnTo>
                  <a:lnTo>
                    <a:pt x="879" y="1719"/>
                  </a:lnTo>
                  <a:lnTo>
                    <a:pt x="884" y="1715"/>
                  </a:lnTo>
                  <a:lnTo>
                    <a:pt x="890" y="1690"/>
                  </a:lnTo>
                  <a:lnTo>
                    <a:pt x="896" y="1667"/>
                  </a:lnTo>
                  <a:lnTo>
                    <a:pt x="898" y="1642"/>
                  </a:lnTo>
                  <a:lnTo>
                    <a:pt x="902" y="1619"/>
                  </a:lnTo>
                  <a:lnTo>
                    <a:pt x="906" y="1591"/>
                  </a:lnTo>
                  <a:lnTo>
                    <a:pt x="913" y="1568"/>
                  </a:lnTo>
                  <a:lnTo>
                    <a:pt x="923" y="1547"/>
                  </a:lnTo>
                  <a:lnTo>
                    <a:pt x="941" y="1529"/>
                  </a:lnTo>
                  <a:lnTo>
                    <a:pt x="937" y="1504"/>
                  </a:lnTo>
                  <a:lnTo>
                    <a:pt x="944" y="1483"/>
                  </a:lnTo>
                  <a:lnTo>
                    <a:pt x="954" y="1462"/>
                  </a:lnTo>
                  <a:lnTo>
                    <a:pt x="970" y="1444"/>
                  </a:lnTo>
                  <a:lnTo>
                    <a:pt x="979" y="1425"/>
                  </a:lnTo>
                  <a:lnTo>
                    <a:pt x="985" y="1405"/>
                  </a:lnTo>
                  <a:lnTo>
                    <a:pt x="981" y="1386"/>
                  </a:lnTo>
                  <a:lnTo>
                    <a:pt x="968" y="1365"/>
                  </a:lnTo>
                  <a:lnTo>
                    <a:pt x="944" y="1351"/>
                  </a:lnTo>
                  <a:lnTo>
                    <a:pt x="933" y="1335"/>
                  </a:lnTo>
                  <a:lnTo>
                    <a:pt x="925" y="1316"/>
                  </a:lnTo>
                  <a:lnTo>
                    <a:pt x="923" y="1299"/>
                  </a:lnTo>
                  <a:lnTo>
                    <a:pt x="923" y="1277"/>
                  </a:lnTo>
                  <a:lnTo>
                    <a:pt x="925" y="1256"/>
                  </a:lnTo>
                  <a:lnTo>
                    <a:pt x="923" y="1235"/>
                  </a:lnTo>
                  <a:lnTo>
                    <a:pt x="921" y="1213"/>
                  </a:lnTo>
                  <a:lnTo>
                    <a:pt x="912" y="1140"/>
                  </a:lnTo>
                  <a:lnTo>
                    <a:pt x="900" y="1068"/>
                  </a:lnTo>
                  <a:lnTo>
                    <a:pt x="884" y="994"/>
                  </a:lnTo>
                  <a:lnTo>
                    <a:pt x="875" y="923"/>
                  </a:lnTo>
                  <a:lnTo>
                    <a:pt x="865" y="849"/>
                  </a:lnTo>
                  <a:lnTo>
                    <a:pt x="865" y="777"/>
                  </a:lnTo>
                  <a:lnTo>
                    <a:pt x="873" y="703"/>
                  </a:lnTo>
                  <a:lnTo>
                    <a:pt x="894" y="634"/>
                  </a:lnTo>
                  <a:lnTo>
                    <a:pt x="873" y="622"/>
                  </a:lnTo>
                  <a:lnTo>
                    <a:pt x="863" y="605"/>
                  </a:lnTo>
                  <a:lnTo>
                    <a:pt x="861" y="583"/>
                  </a:lnTo>
                  <a:lnTo>
                    <a:pt x="867" y="560"/>
                  </a:lnTo>
                  <a:lnTo>
                    <a:pt x="871" y="533"/>
                  </a:lnTo>
                  <a:lnTo>
                    <a:pt x="875" y="510"/>
                  </a:lnTo>
                  <a:lnTo>
                    <a:pt x="871" y="488"/>
                  </a:lnTo>
                  <a:lnTo>
                    <a:pt x="859" y="475"/>
                  </a:lnTo>
                  <a:lnTo>
                    <a:pt x="848" y="448"/>
                  </a:lnTo>
                  <a:lnTo>
                    <a:pt x="846" y="424"/>
                  </a:lnTo>
                  <a:lnTo>
                    <a:pt x="849" y="401"/>
                  </a:lnTo>
                  <a:lnTo>
                    <a:pt x="859" y="380"/>
                  </a:lnTo>
                  <a:lnTo>
                    <a:pt x="867" y="356"/>
                  </a:lnTo>
                  <a:lnTo>
                    <a:pt x="877" y="335"/>
                  </a:lnTo>
                  <a:lnTo>
                    <a:pt x="880" y="314"/>
                  </a:lnTo>
                  <a:lnTo>
                    <a:pt x="879" y="292"/>
                  </a:lnTo>
                  <a:lnTo>
                    <a:pt x="848" y="75"/>
                  </a:lnTo>
                  <a:lnTo>
                    <a:pt x="863" y="71"/>
                  </a:lnTo>
                  <a:lnTo>
                    <a:pt x="875" y="62"/>
                  </a:lnTo>
                  <a:lnTo>
                    <a:pt x="880" y="46"/>
                  </a:lnTo>
                  <a:lnTo>
                    <a:pt x="886" y="33"/>
                  </a:lnTo>
                  <a:lnTo>
                    <a:pt x="890" y="15"/>
                  </a:lnTo>
                  <a:lnTo>
                    <a:pt x="900" y="5"/>
                  </a:lnTo>
                  <a:lnTo>
                    <a:pt x="912" y="0"/>
                  </a:lnTo>
                  <a:lnTo>
                    <a:pt x="937" y="4"/>
                  </a:lnTo>
                  <a:lnTo>
                    <a:pt x="983" y="4"/>
                  </a:lnTo>
                  <a:close/>
                </a:path>
              </a:pathLst>
            </a:custGeom>
            <a:solidFill>
              <a:srgbClr val="CC6633"/>
            </a:solidFill>
            <a:ln w="9525">
              <a:noFill/>
              <a:round/>
              <a:headEnd/>
              <a:tailEnd/>
            </a:ln>
          </p:spPr>
          <p:txBody>
            <a:bodyPr/>
            <a:lstStyle/>
            <a:p>
              <a:endParaRPr lang="en-US" sz="1200"/>
            </a:p>
          </p:txBody>
        </p:sp>
        <p:sp>
          <p:nvSpPr>
            <p:cNvPr id="61" name="Freeform 41">
              <a:extLst>
                <a:ext uri="{FF2B5EF4-FFF2-40B4-BE49-F238E27FC236}">
                  <a16:creationId xmlns:a16="http://schemas.microsoft.com/office/drawing/2014/main" id="{6A57BF69-FA5A-6B46-30ED-F06F5262B459}"/>
                </a:ext>
              </a:extLst>
            </p:cNvPr>
            <p:cNvSpPr>
              <a:spLocks/>
            </p:cNvSpPr>
            <p:nvPr/>
          </p:nvSpPr>
          <p:spPr bwMode="auto">
            <a:xfrm>
              <a:off x="3504" y="2659"/>
              <a:ext cx="88" cy="78"/>
            </a:xfrm>
            <a:custGeom>
              <a:avLst/>
              <a:gdLst>
                <a:gd name="T0" fmla="*/ 9 w 177"/>
                <a:gd name="T1" fmla="*/ 6 h 155"/>
                <a:gd name="T2" fmla="*/ 9 w 177"/>
                <a:gd name="T3" fmla="*/ 6 h 155"/>
                <a:gd name="T4" fmla="*/ 9 w 177"/>
                <a:gd name="T5" fmla="*/ 7 h 155"/>
                <a:gd name="T6" fmla="*/ 9 w 177"/>
                <a:gd name="T7" fmla="*/ 8 h 155"/>
                <a:gd name="T8" fmla="*/ 10 w 177"/>
                <a:gd name="T9" fmla="*/ 10 h 155"/>
                <a:gd name="T10" fmla="*/ 11 w 177"/>
                <a:gd name="T11" fmla="*/ 10 h 155"/>
                <a:gd name="T12" fmla="*/ 0 w 177"/>
                <a:gd name="T13" fmla="*/ 2 h 155"/>
                <a:gd name="T14" fmla="*/ 1 w 177"/>
                <a:gd name="T15" fmla="*/ 1 h 155"/>
                <a:gd name="T16" fmla="*/ 2 w 177"/>
                <a:gd name="T17" fmla="*/ 0 h 155"/>
                <a:gd name="T18" fmla="*/ 3 w 177"/>
                <a:gd name="T19" fmla="*/ 1 h 155"/>
                <a:gd name="T20" fmla="*/ 4 w 177"/>
                <a:gd name="T21" fmla="*/ 2 h 155"/>
                <a:gd name="T22" fmla="*/ 5 w 177"/>
                <a:gd name="T23" fmla="*/ 3 h 155"/>
                <a:gd name="T24" fmla="*/ 7 w 177"/>
                <a:gd name="T25" fmla="*/ 4 h 155"/>
                <a:gd name="T26" fmla="*/ 8 w 177"/>
                <a:gd name="T27" fmla="*/ 5 h 155"/>
                <a:gd name="T28" fmla="*/ 9 w 177"/>
                <a:gd name="T29" fmla="*/ 6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155"/>
                <a:gd name="T47" fmla="*/ 177 w 177"/>
                <a:gd name="T48" fmla="*/ 155 h 1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155">
                  <a:moveTo>
                    <a:pt x="155" y="83"/>
                  </a:moveTo>
                  <a:lnTo>
                    <a:pt x="147" y="95"/>
                  </a:lnTo>
                  <a:lnTo>
                    <a:pt x="149" y="110"/>
                  </a:lnTo>
                  <a:lnTo>
                    <a:pt x="157" y="127"/>
                  </a:lnTo>
                  <a:lnTo>
                    <a:pt x="167" y="145"/>
                  </a:lnTo>
                  <a:lnTo>
                    <a:pt x="177" y="155"/>
                  </a:lnTo>
                  <a:lnTo>
                    <a:pt x="0" y="31"/>
                  </a:lnTo>
                  <a:lnTo>
                    <a:pt x="16" y="5"/>
                  </a:lnTo>
                  <a:lnTo>
                    <a:pt x="33" y="0"/>
                  </a:lnTo>
                  <a:lnTo>
                    <a:pt x="52" y="5"/>
                  </a:lnTo>
                  <a:lnTo>
                    <a:pt x="74" y="21"/>
                  </a:lnTo>
                  <a:lnTo>
                    <a:pt x="93" y="36"/>
                  </a:lnTo>
                  <a:lnTo>
                    <a:pt x="114" y="58"/>
                  </a:lnTo>
                  <a:lnTo>
                    <a:pt x="134" y="73"/>
                  </a:lnTo>
                  <a:lnTo>
                    <a:pt x="155" y="83"/>
                  </a:lnTo>
                  <a:close/>
                </a:path>
              </a:pathLst>
            </a:custGeom>
            <a:solidFill>
              <a:srgbClr val="9999FF"/>
            </a:solidFill>
            <a:ln w="9525">
              <a:noFill/>
              <a:round/>
              <a:headEnd/>
              <a:tailEnd/>
            </a:ln>
          </p:spPr>
          <p:txBody>
            <a:bodyPr/>
            <a:lstStyle/>
            <a:p>
              <a:endParaRPr lang="en-US" sz="1200"/>
            </a:p>
          </p:txBody>
        </p:sp>
        <p:sp>
          <p:nvSpPr>
            <p:cNvPr id="62" name="Freeform 42">
              <a:extLst>
                <a:ext uri="{FF2B5EF4-FFF2-40B4-BE49-F238E27FC236}">
                  <a16:creationId xmlns:a16="http://schemas.microsoft.com/office/drawing/2014/main" id="{29383782-8BEE-55E7-E934-DD0F3F5F0733}"/>
                </a:ext>
              </a:extLst>
            </p:cNvPr>
            <p:cNvSpPr>
              <a:spLocks/>
            </p:cNvSpPr>
            <p:nvPr/>
          </p:nvSpPr>
          <p:spPr bwMode="auto">
            <a:xfrm>
              <a:off x="3506" y="2701"/>
              <a:ext cx="207" cy="183"/>
            </a:xfrm>
            <a:custGeom>
              <a:avLst/>
              <a:gdLst>
                <a:gd name="T0" fmla="*/ 17 w 413"/>
                <a:gd name="T1" fmla="*/ 11 h 366"/>
                <a:gd name="T2" fmla="*/ 18 w 413"/>
                <a:gd name="T3" fmla="*/ 11 h 366"/>
                <a:gd name="T4" fmla="*/ 19 w 413"/>
                <a:gd name="T5" fmla="*/ 11 h 366"/>
                <a:gd name="T6" fmla="*/ 20 w 413"/>
                <a:gd name="T7" fmla="*/ 11 h 366"/>
                <a:gd name="T8" fmla="*/ 21 w 413"/>
                <a:gd name="T9" fmla="*/ 12 h 366"/>
                <a:gd name="T10" fmla="*/ 22 w 413"/>
                <a:gd name="T11" fmla="*/ 12 h 366"/>
                <a:gd name="T12" fmla="*/ 23 w 413"/>
                <a:gd name="T13" fmla="*/ 12 h 366"/>
                <a:gd name="T14" fmla="*/ 24 w 413"/>
                <a:gd name="T15" fmla="*/ 13 h 366"/>
                <a:gd name="T16" fmla="*/ 24 w 413"/>
                <a:gd name="T17" fmla="*/ 14 h 366"/>
                <a:gd name="T18" fmla="*/ 25 w 413"/>
                <a:gd name="T19" fmla="*/ 14 h 366"/>
                <a:gd name="T20" fmla="*/ 26 w 413"/>
                <a:gd name="T21" fmla="*/ 15 h 366"/>
                <a:gd name="T22" fmla="*/ 26 w 413"/>
                <a:gd name="T23" fmla="*/ 17 h 366"/>
                <a:gd name="T24" fmla="*/ 26 w 413"/>
                <a:gd name="T25" fmla="*/ 18 h 366"/>
                <a:gd name="T26" fmla="*/ 26 w 413"/>
                <a:gd name="T27" fmla="*/ 19 h 366"/>
                <a:gd name="T28" fmla="*/ 26 w 413"/>
                <a:gd name="T29" fmla="*/ 21 h 366"/>
                <a:gd name="T30" fmla="*/ 26 w 413"/>
                <a:gd name="T31" fmla="*/ 22 h 366"/>
                <a:gd name="T32" fmla="*/ 26 w 413"/>
                <a:gd name="T33" fmla="*/ 23 h 366"/>
                <a:gd name="T34" fmla="*/ 25 w 413"/>
                <a:gd name="T35" fmla="*/ 21 h 366"/>
                <a:gd name="T36" fmla="*/ 23 w 413"/>
                <a:gd name="T37" fmla="*/ 19 h 366"/>
                <a:gd name="T38" fmla="*/ 21 w 413"/>
                <a:gd name="T39" fmla="*/ 18 h 366"/>
                <a:gd name="T40" fmla="*/ 19 w 413"/>
                <a:gd name="T41" fmla="*/ 15 h 366"/>
                <a:gd name="T42" fmla="*/ 16 w 413"/>
                <a:gd name="T43" fmla="*/ 14 h 366"/>
                <a:gd name="T44" fmla="*/ 14 w 413"/>
                <a:gd name="T45" fmla="*/ 12 h 366"/>
                <a:gd name="T46" fmla="*/ 12 w 413"/>
                <a:gd name="T47" fmla="*/ 11 h 366"/>
                <a:gd name="T48" fmla="*/ 10 w 413"/>
                <a:gd name="T49" fmla="*/ 9 h 366"/>
                <a:gd name="T50" fmla="*/ 9 w 413"/>
                <a:gd name="T51" fmla="*/ 7 h 366"/>
                <a:gd name="T52" fmla="*/ 8 w 413"/>
                <a:gd name="T53" fmla="*/ 6 h 366"/>
                <a:gd name="T54" fmla="*/ 6 w 413"/>
                <a:gd name="T55" fmla="*/ 6 h 366"/>
                <a:gd name="T56" fmla="*/ 4 w 413"/>
                <a:gd name="T57" fmla="*/ 6 h 366"/>
                <a:gd name="T58" fmla="*/ 2 w 413"/>
                <a:gd name="T59" fmla="*/ 5 h 366"/>
                <a:gd name="T60" fmla="*/ 1 w 413"/>
                <a:gd name="T61" fmla="*/ 3 h 366"/>
                <a:gd name="T62" fmla="*/ 0 w 413"/>
                <a:gd name="T63" fmla="*/ 3 h 366"/>
                <a:gd name="T64" fmla="*/ 1 w 413"/>
                <a:gd name="T65" fmla="*/ 0 h 366"/>
                <a:gd name="T66" fmla="*/ 3 w 413"/>
                <a:gd name="T67" fmla="*/ 1 h 366"/>
                <a:gd name="T68" fmla="*/ 5 w 413"/>
                <a:gd name="T69" fmla="*/ 3 h 366"/>
                <a:gd name="T70" fmla="*/ 7 w 413"/>
                <a:gd name="T71" fmla="*/ 3 h 366"/>
                <a:gd name="T72" fmla="*/ 9 w 413"/>
                <a:gd name="T73" fmla="*/ 6 h 366"/>
                <a:gd name="T74" fmla="*/ 11 w 413"/>
                <a:gd name="T75" fmla="*/ 7 h 366"/>
                <a:gd name="T76" fmla="*/ 13 w 413"/>
                <a:gd name="T77" fmla="*/ 9 h 366"/>
                <a:gd name="T78" fmla="*/ 15 w 413"/>
                <a:gd name="T79" fmla="*/ 10 h 366"/>
                <a:gd name="T80" fmla="*/ 17 w 413"/>
                <a:gd name="T81" fmla="*/ 11 h 3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3"/>
                <a:gd name="T124" fmla="*/ 0 h 366"/>
                <a:gd name="T125" fmla="*/ 413 w 413"/>
                <a:gd name="T126" fmla="*/ 366 h 3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3" h="366">
                  <a:moveTo>
                    <a:pt x="269" y="171"/>
                  </a:moveTo>
                  <a:lnTo>
                    <a:pt x="281" y="180"/>
                  </a:lnTo>
                  <a:lnTo>
                    <a:pt x="299" y="186"/>
                  </a:lnTo>
                  <a:lnTo>
                    <a:pt x="314" y="190"/>
                  </a:lnTo>
                  <a:lnTo>
                    <a:pt x="333" y="194"/>
                  </a:lnTo>
                  <a:lnTo>
                    <a:pt x="349" y="198"/>
                  </a:lnTo>
                  <a:lnTo>
                    <a:pt x="363" y="203"/>
                  </a:lnTo>
                  <a:lnTo>
                    <a:pt x="374" y="215"/>
                  </a:lnTo>
                  <a:lnTo>
                    <a:pt x="382" y="233"/>
                  </a:lnTo>
                  <a:lnTo>
                    <a:pt x="395" y="236"/>
                  </a:lnTo>
                  <a:lnTo>
                    <a:pt x="403" y="246"/>
                  </a:lnTo>
                  <a:lnTo>
                    <a:pt x="405" y="262"/>
                  </a:lnTo>
                  <a:lnTo>
                    <a:pt x="407" y="283"/>
                  </a:lnTo>
                  <a:lnTo>
                    <a:pt x="405" y="304"/>
                  </a:lnTo>
                  <a:lnTo>
                    <a:pt x="405" y="328"/>
                  </a:lnTo>
                  <a:lnTo>
                    <a:pt x="405" y="347"/>
                  </a:lnTo>
                  <a:lnTo>
                    <a:pt x="413" y="366"/>
                  </a:lnTo>
                  <a:lnTo>
                    <a:pt x="386" y="333"/>
                  </a:lnTo>
                  <a:lnTo>
                    <a:pt x="357" y="304"/>
                  </a:lnTo>
                  <a:lnTo>
                    <a:pt x="322" y="277"/>
                  </a:lnTo>
                  <a:lnTo>
                    <a:pt x="289" y="252"/>
                  </a:lnTo>
                  <a:lnTo>
                    <a:pt x="252" y="225"/>
                  </a:lnTo>
                  <a:lnTo>
                    <a:pt x="219" y="200"/>
                  </a:lnTo>
                  <a:lnTo>
                    <a:pt x="184" y="171"/>
                  </a:lnTo>
                  <a:lnTo>
                    <a:pt x="155" y="143"/>
                  </a:lnTo>
                  <a:lnTo>
                    <a:pt x="138" y="122"/>
                  </a:lnTo>
                  <a:lnTo>
                    <a:pt x="114" y="108"/>
                  </a:lnTo>
                  <a:lnTo>
                    <a:pt x="85" y="99"/>
                  </a:lnTo>
                  <a:lnTo>
                    <a:pt x="56" y="91"/>
                  </a:lnTo>
                  <a:lnTo>
                    <a:pt x="29" y="77"/>
                  </a:lnTo>
                  <a:lnTo>
                    <a:pt x="10" y="62"/>
                  </a:lnTo>
                  <a:lnTo>
                    <a:pt x="0" y="37"/>
                  </a:lnTo>
                  <a:lnTo>
                    <a:pt x="10" y="0"/>
                  </a:lnTo>
                  <a:lnTo>
                    <a:pt x="43" y="15"/>
                  </a:lnTo>
                  <a:lnTo>
                    <a:pt x="77" y="39"/>
                  </a:lnTo>
                  <a:lnTo>
                    <a:pt x="108" y="62"/>
                  </a:lnTo>
                  <a:lnTo>
                    <a:pt x="141" y="89"/>
                  </a:lnTo>
                  <a:lnTo>
                    <a:pt x="171" y="112"/>
                  </a:lnTo>
                  <a:lnTo>
                    <a:pt x="202" y="138"/>
                  </a:lnTo>
                  <a:lnTo>
                    <a:pt x="235" y="155"/>
                  </a:lnTo>
                  <a:lnTo>
                    <a:pt x="269" y="171"/>
                  </a:lnTo>
                  <a:close/>
                </a:path>
              </a:pathLst>
            </a:custGeom>
            <a:solidFill>
              <a:srgbClr val="C2FFFF"/>
            </a:solidFill>
            <a:ln w="9525">
              <a:noFill/>
              <a:round/>
              <a:headEnd/>
              <a:tailEnd/>
            </a:ln>
          </p:spPr>
          <p:txBody>
            <a:bodyPr/>
            <a:lstStyle/>
            <a:p>
              <a:endParaRPr lang="en-US" sz="1200"/>
            </a:p>
          </p:txBody>
        </p:sp>
        <p:sp>
          <p:nvSpPr>
            <p:cNvPr id="63" name="Freeform 43">
              <a:extLst>
                <a:ext uri="{FF2B5EF4-FFF2-40B4-BE49-F238E27FC236}">
                  <a16:creationId xmlns:a16="http://schemas.microsoft.com/office/drawing/2014/main" id="{2FD46F1D-ECA9-E65F-8FE1-0DD322083560}"/>
                </a:ext>
              </a:extLst>
            </p:cNvPr>
            <p:cNvSpPr>
              <a:spLocks/>
            </p:cNvSpPr>
            <p:nvPr/>
          </p:nvSpPr>
          <p:spPr bwMode="auto">
            <a:xfrm>
              <a:off x="2182" y="2907"/>
              <a:ext cx="946" cy="591"/>
            </a:xfrm>
            <a:custGeom>
              <a:avLst/>
              <a:gdLst>
                <a:gd name="T0" fmla="*/ 24 w 1893"/>
                <a:gd name="T1" fmla="*/ 28 h 1181"/>
                <a:gd name="T2" fmla="*/ 31 w 1893"/>
                <a:gd name="T3" fmla="*/ 34 h 1181"/>
                <a:gd name="T4" fmla="*/ 40 w 1893"/>
                <a:gd name="T5" fmla="*/ 33 h 1181"/>
                <a:gd name="T6" fmla="*/ 54 w 1893"/>
                <a:gd name="T7" fmla="*/ 35 h 1181"/>
                <a:gd name="T8" fmla="*/ 71 w 1893"/>
                <a:gd name="T9" fmla="*/ 33 h 1181"/>
                <a:gd name="T10" fmla="*/ 50 w 1893"/>
                <a:gd name="T11" fmla="*/ 44 h 1181"/>
                <a:gd name="T12" fmla="*/ 27 w 1893"/>
                <a:gd name="T13" fmla="*/ 52 h 1181"/>
                <a:gd name="T14" fmla="*/ 37 w 1893"/>
                <a:gd name="T15" fmla="*/ 54 h 1181"/>
                <a:gd name="T16" fmla="*/ 76 w 1893"/>
                <a:gd name="T17" fmla="*/ 37 h 1181"/>
                <a:gd name="T18" fmla="*/ 78 w 1893"/>
                <a:gd name="T19" fmla="*/ 35 h 1181"/>
                <a:gd name="T20" fmla="*/ 76 w 1893"/>
                <a:gd name="T21" fmla="*/ 32 h 1181"/>
                <a:gd name="T22" fmla="*/ 79 w 1893"/>
                <a:gd name="T23" fmla="*/ 26 h 1181"/>
                <a:gd name="T24" fmla="*/ 112 w 1893"/>
                <a:gd name="T25" fmla="*/ 3 h 1181"/>
                <a:gd name="T26" fmla="*/ 112 w 1893"/>
                <a:gd name="T27" fmla="*/ 9 h 1181"/>
                <a:gd name="T28" fmla="*/ 105 w 1893"/>
                <a:gd name="T29" fmla="*/ 25 h 1181"/>
                <a:gd name="T30" fmla="*/ 92 w 1893"/>
                <a:gd name="T31" fmla="*/ 47 h 1181"/>
                <a:gd name="T32" fmla="*/ 88 w 1893"/>
                <a:gd name="T33" fmla="*/ 57 h 1181"/>
                <a:gd name="T34" fmla="*/ 107 w 1893"/>
                <a:gd name="T35" fmla="*/ 27 h 1181"/>
                <a:gd name="T36" fmla="*/ 99 w 1893"/>
                <a:gd name="T37" fmla="*/ 47 h 1181"/>
                <a:gd name="T38" fmla="*/ 98 w 1893"/>
                <a:gd name="T39" fmla="*/ 55 h 1181"/>
                <a:gd name="T40" fmla="*/ 104 w 1893"/>
                <a:gd name="T41" fmla="*/ 49 h 1181"/>
                <a:gd name="T42" fmla="*/ 107 w 1893"/>
                <a:gd name="T43" fmla="*/ 43 h 1181"/>
                <a:gd name="T44" fmla="*/ 105 w 1893"/>
                <a:gd name="T45" fmla="*/ 56 h 1181"/>
                <a:gd name="T46" fmla="*/ 110 w 1893"/>
                <a:gd name="T47" fmla="*/ 42 h 1181"/>
                <a:gd name="T48" fmla="*/ 110 w 1893"/>
                <a:gd name="T49" fmla="*/ 31 h 1181"/>
                <a:gd name="T50" fmla="*/ 112 w 1893"/>
                <a:gd name="T51" fmla="*/ 44 h 1181"/>
                <a:gd name="T52" fmla="*/ 117 w 1893"/>
                <a:gd name="T53" fmla="*/ 57 h 1181"/>
                <a:gd name="T54" fmla="*/ 114 w 1893"/>
                <a:gd name="T55" fmla="*/ 63 h 1181"/>
                <a:gd name="T56" fmla="*/ 104 w 1893"/>
                <a:gd name="T57" fmla="*/ 68 h 1181"/>
                <a:gd name="T58" fmla="*/ 90 w 1893"/>
                <a:gd name="T59" fmla="*/ 72 h 1181"/>
                <a:gd name="T60" fmla="*/ 87 w 1893"/>
                <a:gd name="T61" fmla="*/ 71 h 1181"/>
                <a:gd name="T62" fmla="*/ 97 w 1893"/>
                <a:gd name="T63" fmla="*/ 66 h 1181"/>
                <a:gd name="T64" fmla="*/ 102 w 1893"/>
                <a:gd name="T65" fmla="*/ 61 h 1181"/>
                <a:gd name="T66" fmla="*/ 103 w 1893"/>
                <a:gd name="T67" fmla="*/ 59 h 1181"/>
                <a:gd name="T68" fmla="*/ 83 w 1893"/>
                <a:gd name="T69" fmla="*/ 71 h 1181"/>
                <a:gd name="T70" fmla="*/ 89 w 1893"/>
                <a:gd name="T71" fmla="*/ 63 h 1181"/>
                <a:gd name="T72" fmla="*/ 88 w 1893"/>
                <a:gd name="T73" fmla="*/ 60 h 1181"/>
                <a:gd name="T74" fmla="*/ 63 w 1893"/>
                <a:gd name="T75" fmla="*/ 74 h 1181"/>
                <a:gd name="T76" fmla="*/ 56 w 1893"/>
                <a:gd name="T77" fmla="*/ 74 h 1181"/>
                <a:gd name="T78" fmla="*/ 38 w 1893"/>
                <a:gd name="T79" fmla="*/ 72 h 1181"/>
                <a:gd name="T80" fmla="*/ 29 w 1893"/>
                <a:gd name="T81" fmla="*/ 66 h 1181"/>
                <a:gd name="T82" fmla="*/ 12 w 1893"/>
                <a:gd name="T83" fmla="*/ 49 h 1181"/>
                <a:gd name="T84" fmla="*/ 11 w 1893"/>
                <a:gd name="T85" fmla="*/ 51 h 1181"/>
                <a:gd name="T86" fmla="*/ 21 w 1893"/>
                <a:gd name="T87" fmla="*/ 64 h 1181"/>
                <a:gd name="T88" fmla="*/ 8 w 1893"/>
                <a:gd name="T89" fmla="*/ 54 h 1181"/>
                <a:gd name="T90" fmla="*/ 6 w 1893"/>
                <a:gd name="T91" fmla="*/ 47 h 1181"/>
                <a:gd name="T92" fmla="*/ 2 w 1893"/>
                <a:gd name="T93" fmla="*/ 51 h 1181"/>
                <a:gd name="T94" fmla="*/ 9 w 1893"/>
                <a:gd name="T95" fmla="*/ 60 h 1181"/>
                <a:gd name="T96" fmla="*/ 0 w 1893"/>
                <a:gd name="T97" fmla="*/ 43 h 1181"/>
                <a:gd name="T98" fmla="*/ 0 w 1893"/>
                <a:gd name="T99" fmla="*/ 11 h 1181"/>
                <a:gd name="T100" fmla="*/ 1 w 1893"/>
                <a:gd name="T101" fmla="*/ 9 h 1181"/>
                <a:gd name="T102" fmla="*/ 8 w 1893"/>
                <a:gd name="T103" fmla="*/ 31 h 1181"/>
                <a:gd name="T104" fmla="*/ 4 w 1893"/>
                <a:gd name="T105" fmla="*/ 11 h 1181"/>
                <a:gd name="T106" fmla="*/ 11 w 1893"/>
                <a:gd name="T107" fmla="*/ 27 h 1181"/>
                <a:gd name="T108" fmla="*/ 14 w 1893"/>
                <a:gd name="T109" fmla="*/ 32 h 1181"/>
                <a:gd name="T110" fmla="*/ 8 w 1893"/>
                <a:gd name="T111" fmla="*/ 13 h 1181"/>
                <a:gd name="T112" fmla="*/ 10 w 1893"/>
                <a:gd name="T113" fmla="*/ 9 h 11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93"/>
                <a:gd name="T172" fmla="*/ 0 h 1181"/>
                <a:gd name="T173" fmla="*/ 1893 w 1893"/>
                <a:gd name="T174" fmla="*/ 1181 h 11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93" h="1181">
                  <a:moveTo>
                    <a:pt x="263" y="238"/>
                  </a:moveTo>
                  <a:lnTo>
                    <a:pt x="281" y="273"/>
                  </a:lnTo>
                  <a:lnTo>
                    <a:pt x="302" y="308"/>
                  </a:lnTo>
                  <a:lnTo>
                    <a:pt x="324" y="343"/>
                  </a:lnTo>
                  <a:lnTo>
                    <a:pt x="347" y="378"/>
                  </a:lnTo>
                  <a:lnTo>
                    <a:pt x="370" y="411"/>
                  </a:lnTo>
                  <a:lnTo>
                    <a:pt x="397" y="444"/>
                  </a:lnTo>
                  <a:lnTo>
                    <a:pt x="422" y="477"/>
                  </a:lnTo>
                  <a:lnTo>
                    <a:pt x="450" y="512"/>
                  </a:lnTo>
                  <a:lnTo>
                    <a:pt x="463" y="510"/>
                  </a:lnTo>
                  <a:lnTo>
                    <a:pt x="473" y="519"/>
                  </a:lnTo>
                  <a:lnTo>
                    <a:pt x="481" y="531"/>
                  </a:lnTo>
                  <a:lnTo>
                    <a:pt x="490" y="543"/>
                  </a:lnTo>
                  <a:lnTo>
                    <a:pt x="508" y="543"/>
                  </a:lnTo>
                  <a:lnTo>
                    <a:pt x="529" y="547"/>
                  </a:lnTo>
                  <a:lnTo>
                    <a:pt x="549" y="549"/>
                  </a:lnTo>
                  <a:lnTo>
                    <a:pt x="570" y="552"/>
                  </a:lnTo>
                  <a:lnTo>
                    <a:pt x="589" y="550"/>
                  </a:lnTo>
                  <a:lnTo>
                    <a:pt x="611" y="547"/>
                  </a:lnTo>
                  <a:lnTo>
                    <a:pt x="630" y="539"/>
                  </a:lnTo>
                  <a:lnTo>
                    <a:pt x="651" y="527"/>
                  </a:lnTo>
                  <a:lnTo>
                    <a:pt x="680" y="537"/>
                  </a:lnTo>
                  <a:lnTo>
                    <a:pt x="711" y="545"/>
                  </a:lnTo>
                  <a:lnTo>
                    <a:pt x="742" y="545"/>
                  </a:lnTo>
                  <a:lnTo>
                    <a:pt x="777" y="547"/>
                  </a:lnTo>
                  <a:lnTo>
                    <a:pt x="810" y="545"/>
                  </a:lnTo>
                  <a:lnTo>
                    <a:pt x="845" y="545"/>
                  </a:lnTo>
                  <a:lnTo>
                    <a:pt x="878" y="545"/>
                  </a:lnTo>
                  <a:lnTo>
                    <a:pt x="911" y="552"/>
                  </a:lnTo>
                  <a:lnTo>
                    <a:pt x="1159" y="465"/>
                  </a:lnTo>
                  <a:lnTo>
                    <a:pt x="1146" y="471"/>
                  </a:lnTo>
                  <a:lnTo>
                    <a:pt x="1138" y="481"/>
                  </a:lnTo>
                  <a:lnTo>
                    <a:pt x="1136" y="492"/>
                  </a:lnTo>
                  <a:lnTo>
                    <a:pt x="1142" y="504"/>
                  </a:lnTo>
                  <a:lnTo>
                    <a:pt x="1148" y="516"/>
                  </a:lnTo>
                  <a:lnTo>
                    <a:pt x="1156" y="529"/>
                  </a:lnTo>
                  <a:lnTo>
                    <a:pt x="1161" y="541"/>
                  </a:lnTo>
                  <a:lnTo>
                    <a:pt x="1169" y="552"/>
                  </a:lnTo>
                  <a:lnTo>
                    <a:pt x="1078" y="591"/>
                  </a:lnTo>
                  <a:lnTo>
                    <a:pt x="987" y="630"/>
                  </a:lnTo>
                  <a:lnTo>
                    <a:pt x="896" y="663"/>
                  </a:lnTo>
                  <a:lnTo>
                    <a:pt x="806" y="698"/>
                  </a:lnTo>
                  <a:lnTo>
                    <a:pt x="713" y="725"/>
                  </a:lnTo>
                  <a:lnTo>
                    <a:pt x="620" y="750"/>
                  </a:lnTo>
                  <a:lnTo>
                    <a:pt x="527" y="772"/>
                  </a:lnTo>
                  <a:lnTo>
                    <a:pt x="434" y="791"/>
                  </a:lnTo>
                  <a:lnTo>
                    <a:pt x="432" y="806"/>
                  </a:lnTo>
                  <a:lnTo>
                    <a:pt x="436" y="820"/>
                  </a:lnTo>
                  <a:lnTo>
                    <a:pt x="442" y="828"/>
                  </a:lnTo>
                  <a:lnTo>
                    <a:pt x="453" y="837"/>
                  </a:lnTo>
                  <a:lnTo>
                    <a:pt x="463" y="845"/>
                  </a:lnTo>
                  <a:lnTo>
                    <a:pt x="473" y="855"/>
                  </a:lnTo>
                  <a:lnTo>
                    <a:pt x="481" y="865"/>
                  </a:lnTo>
                  <a:lnTo>
                    <a:pt x="486" y="880"/>
                  </a:lnTo>
                  <a:lnTo>
                    <a:pt x="539" y="870"/>
                  </a:lnTo>
                  <a:lnTo>
                    <a:pt x="593" y="857"/>
                  </a:lnTo>
                  <a:lnTo>
                    <a:pt x="644" y="835"/>
                  </a:lnTo>
                  <a:lnTo>
                    <a:pt x="694" y="814"/>
                  </a:lnTo>
                  <a:lnTo>
                    <a:pt x="742" y="787"/>
                  </a:lnTo>
                  <a:lnTo>
                    <a:pt x="791" y="762"/>
                  </a:lnTo>
                  <a:lnTo>
                    <a:pt x="841" y="739"/>
                  </a:lnTo>
                  <a:lnTo>
                    <a:pt x="896" y="719"/>
                  </a:lnTo>
                  <a:lnTo>
                    <a:pt x="1231" y="589"/>
                  </a:lnTo>
                  <a:lnTo>
                    <a:pt x="1241" y="593"/>
                  </a:lnTo>
                  <a:lnTo>
                    <a:pt x="1251" y="599"/>
                  </a:lnTo>
                  <a:lnTo>
                    <a:pt x="1258" y="597"/>
                  </a:lnTo>
                  <a:lnTo>
                    <a:pt x="1268" y="589"/>
                  </a:lnTo>
                  <a:lnTo>
                    <a:pt x="1270" y="576"/>
                  </a:lnTo>
                  <a:lnTo>
                    <a:pt x="1270" y="566"/>
                  </a:lnTo>
                  <a:lnTo>
                    <a:pt x="1262" y="560"/>
                  </a:lnTo>
                  <a:lnTo>
                    <a:pt x="1254" y="556"/>
                  </a:lnTo>
                  <a:lnTo>
                    <a:pt x="1245" y="550"/>
                  </a:lnTo>
                  <a:lnTo>
                    <a:pt x="1235" y="547"/>
                  </a:lnTo>
                  <a:lnTo>
                    <a:pt x="1227" y="539"/>
                  </a:lnTo>
                  <a:lnTo>
                    <a:pt x="1225" y="533"/>
                  </a:lnTo>
                  <a:lnTo>
                    <a:pt x="1221" y="519"/>
                  </a:lnTo>
                  <a:lnTo>
                    <a:pt x="1220" y="506"/>
                  </a:lnTo>
                  <a:lnTo>
                    <a:pt x="1220" y="490"/>
                  </a:lnTo>
                  <a:lnTo>
                    <a:pt x="1220" y="479"/>
                  </a:lnTo>
                  <a:lnTo>
                    <a:pt x="1216" y="465"/>
                  </a:lnTo>
                  <a:lnTo>
                    <a:pt x="1212" y="455"/>
                  </a:lnTo>
                  <a:lnTo>
                    <a:pt x="1204" y="446"/>
                  </a:lnTo>
                  <a:lnTo>
                    <a:pt x="1194" y="444"/>
                  </a:lnTo>
                  <a:lnTo>
                    <a:pt x="1272" y="401"/>
                  </a:lnTo>
                  <a:lnTo>
                    <a:pt x="1351" y="357"/>
                  </a:lnTo>
                  <a:lnTo>
                    <a:pt x="1429" y="310"/>
                  </a:lnTo>
                  <a:lnTo>
                    <a:pt x="1507" y="264"/>
                  </a:lnTo>
                  <a:lnTo>
                    <a:pt x="1580" y="211"/>
                  </a:lnTo>
                  <a:lnTo>
                    <a:pt x="1656" y="157"/>
                  </a:lnTo>
                  <a:lnTo>
                    <a:pt x="1728" y="99"/>
                  </a:lnTo>
                  <a:lnTo>
                    <a:pt x="1799" y="41"/>
                  </a:lnTo>
                  <a:lnTo>
                    <a:pt x="1815" y="46"/>
                  </a:lnTo>
                  <a:lnTo>
                    <a:pt x="1825" y="58"/>
                  </a:lnTo>
                  <a:lnTo>
                    <a:pt x="1827" y="72"/>
                  </a:lnTo>
                  <a:lnTo>
                    <a:pt x="1825" y="89"/>
                  </a:lnTo>
                  <a:lnTo>
                    <a:pt x="1817" y="105"/>
                  </a:lnTo>
                  <a:lnTo>
                    <a:pt x="1811" y="122"/>
                  </a:lnTo>
                  <a:lnTo>
                    <a:pt x="1803" y="138"/>
                  </a:lnTo>
                  <a:lnTo>
                    <a:pt x="1799" y="155"/>
                  </a:lnTo>
                  <a:lnTo>
                    <a:pt x="1778" y="190"/>
                  </a:lnTo>
                  <a:lnTo>
                    <a:pt x="1761" y="227"/>
                  </a:lnTo>
                  <a:lnTo>
                    <a:pt x="1743" y="265"/>
                  </a:lnTo>
                  <a:lnTo>
                    <a:pt x="1730" y="306"/>
                  </a:lnTo>
                  <a:lnTo>
                    <a:pt x="1712" y="345"/>
                  </a:lnTo>
                  <a:lnTo>
                    <a:pt x="1695" y="386"/>
                  </a:lnTo>
                  <a:lnTo>
                    <a:pt x="1675" y="424"/>
                  </a:lnTo>
                  <a:lnTo>
                    <a:pt x="1656" y="465"/>
                  </a:lnTo>
                  <a:lnTo>
                    <a:pt x="1621" y="519"/>
                  </a:lnTo>
                  <a:lnTo>
                    <a:pt x="1586" y="576"/>
                  </a:lnTo>
                  <a:lnTo>
                    <a:pt x="1551" y="630"/>
                  </a:lnTo>
                  <a:lnTo>
                    <a:pt x="1518" y="684"/>
                  </a:lnTo>
                  <a:lnTo>
                    <a:pt x="1481" y="737"/>
                  </a:lnTo>
                  <a:lnTo>
                    <a:pt x="1446" y="791"/>
                  </a:lnTo>
                  <a:lnTo>
                    <a:pt x="1412" y="845"/>
                  </a:lnTo>
                  <a:lnTo>
                    <a:pt x="1377" y="899"/>
                  </a:lnTo>
                  <a:lnTo>
                    <a:pt x="1381" y="903"/>
                  </a:lnTo>
                  <a:lnTo>
                    <a:pt x="1388" y="907"/>
                  </a:lnTo>
                  <a:lnTo>
                    <a:pt x="1398" y="907"/>
                  </a:lnTo>
                  <a:lnTo>
                    <a:pt x="1408" y="911"/>
                  </a:lnTo>
                  <a:lnTo>
                    <a:pt x="1456" y="841"/>
                  </a:lnTo>
                  <a:lnTo>
                    <a:pt x="1505" y="773"/>
                  </a:lnTo>
                  <a:lnTo>
                    <a:pt x="1551" y="706"/>
                  </a:lnTo>
                  <a:lnTo>
                    <a:pt x="1600" y="638"/>
                  </a:lnTo>
                  <a:lnTo>
                    <a:pt x="1642" y="568"/>
                  </a:lnTo>
                  <a:lnTo>
                    <a:pt x="1685" y="498"/>
                  </a:lnTo>
                  <a:lnTo>
                    <a:pt x="1722" y="426"/>
                  </a:lnTo>
                  <a:lnTo>
                    <a:pt x="1759" y="357"/>
                  </a:lnTo>
                  <a:lnTo>
                    <a:pt x="1741" y="421"/>
                  </a:lnTo>
                  <a:lnTo>
                    <a:pt x="1718" y="485"/>
                  </a:lnTo>
                  <a:lnTo>
                    <a:pt x="1687" y="549"/>
                  </a:lnTo>
                  <a:lnTo>
                    <a:pt x="1656" y="614"/>
                  </a:lnTo>
                  <a:lnTo>
                    <a:pt x="1621" y="678"/>
                  </a:lnTo>
                  <a:lnTo>
                    <a:pt x="1590" y="744"/>
                  </a:lnTo>
                  <a:lnTo>
                    <a:pt x="1563" y="810"/>
                  </a:lnTo>
                  <a:lnTo>
                    <a:pt x="1541" y="880"/>
                  </a:lnTo>
                  <a:lnTo>
                    <a:pt x="1557" y="890"/>
                  </a:lnTo>
                  <a:lnTo>
                    <a:pt x="1563" y="876"/>
                  </a:lnTo>
                  <a:lnTo>
                    <a:pt x="1569" y="870"/>
                  </a:lnTo>
                  <a:lnTo>
                    <a:pt x="1574" y="865"/>
                  </a:lnTo>
                  <a:lnTo>
                    <a:pt x="1580" y="865"/>
                  </a:lnTo>
                  <a:lnTo>
                    <a:pt x="1594" y="861"/>
                  </a:lnTo>
                  <a:lnTo>
                    <a:pt x="1613" y="853"/>
                  </a:lnTo>
                  <a:lnTo>
                    <a:pt x="1633" y="841"/>
                  </a:lnTo>
                  <a:lnTo>
                    <a:pt x="1646" y="828"/>
                  </a:lnTo>
                  <a:lnTo>
                    <a:pt x="1654" y="810"/>
                  </a:lnTo>
                  <a:lnTo>
                    <a:pt x="1662" y="793"/>
                  </a:lnTo>
                  <a:lnTo>
                    <a:pt x="1664" y="772"/>
                  </a:lnTo>
                  <a:lnTo>
                    <a:pt x="1668" y="752"/>
                  </a:lnTo>
                  <a:lnTo>
                    <a:pt x="1673" y="735"/>
                  </a:lnTo>
                  <a:lnTo>
                    <a:pt x="1687" y="719"/>
                  </a:lnTo>
                  <a:lnTo>
                    <a:pt x="1749" y="589"/>
                  </a:lnTo>
                  <a:lnTo>
                    <a:pt x="1741" y="618"/>
                  </a:lnTo>
                  <a:lnTo>
                    <a:pt x="1735" y="651"/>
                  </a:lnTo>
                  <a:lnTo>
                    <a:pt x="1726" y="686"/>
                  </a:lnTo>
                  <a:lnTo>
                    <a:pt x="1718" y="725"/>
                  </a:lnTo>
                  <a:lnTo>
                    <a:pt x="1706" y="762"/>
                  </a:lnTo>
                  <a:lnTo>
                    <a:pt x="1697" y="801"/>
                  </a:lnTo>
                  <a:lnTo>
                    <a:pt x="1685" y="837"/>
                  </a:lnTo>
                  <a:lnTo>
                    <a:pt x="1675" y="874"/>
                  </a:lnTo>
                  <a:lnTo>
                    <a:pt x="1677" y="878"/>
                  </a:lnTo>
                  <a:lnTo>
                    <a:pt x="1683" y="884"/>
                  </a:lnTo>
                  <a:lnTo>
                    <a:pt x="1693" y="888"/>
                  </a:lnTo>
                  <a:lnTo>
                    <a:pt x="1702" y="890"/>
                  </a:lnTo>
                  <a:lnTo>
                    <a:pt x="1718" y="845"/>
                  </a:lnTo>
                  <a:lnTo>
                    <a:pt x="1735" y="801"/>
                  </a:lnTo>
                  <a:lnTo>
                    <a:pt x="1749" y="756"/>
                  </a:lnTo>
                  <a:lnTo>
                    <a:pt x="1763" y="711"/>
                  </a:lnTo>
                  <a:lnTo>
                    <a:pt x="1772" y="665"/>
                  </a:lnTo>
                  <a:lnTo>
                    <a:pt x="1782" y="618"/>
                  </a:lnTo>
                  <a:lnTo>
                    <a:pt x="1790" y="572"/>
                  </a:lnTo>
                  <a:lnTo>
                    <a:pt x="1799" y="527"/>
                  </a:lnTo>
                  <a:lnTo>
                    <a:pt x="1794" y="516"/>
                  </a:lnTo>
                  <a:lnTo>
                    <a:pt x="1786" y="506"/>
                  </a:lnTo>
                  <a:lnTo>
                    <a:pt x="1774" y="498"/>
                  </a:lnTo>
                  <a:lnTo>
                    <a:pt x="1765" y="496"/>
                  </a:lnTo>
                  <a:lnTo>
                    <a:pt x="1830" y="180"/>
                  </a:lnTo>
                  <a:lnTo>
                    <a:pt x="1825" y="267"/>
                  </a:lnTo>
                  <a:lnTo>
                    <a:pt x="1819" y="355"/>
                  </a:lnTo>
                  <a:lnTo>
                    <a:pt x="1811" y="440"/>
                  </a:lnTo>
                  <a:lnTo>
                    <a:pt x="1807" y="525"/>
                  </a:lnTo>
                  <a:lnTo>
                    <a:pt x="1801" y="609"/>
                  </a:lnTo>
                  <a:lnTo>
                    <a:pt x="1803" y="694"/>
                  </a:lnTo>
                  <a:lnTo>
                    <a:pt x="1809" y="777"/>
                  </a:lnTo>
                  <a:lnTo>
                    <a:pt x="1821" y="865"/>
                  </a:lnTo>
                  <a:lnTo>
                    <a:pt x="1834" y="880"/>
                  </a:lnTo>
                  <a:lnTo>
                    <a:pt x="1852" y="892"/>
                  </a:lnTo>
                  <a:lnTo>
                    <a:pt x="1860" y="894"/>
                  </a:lnTo>
                  <a:lnTo>
                    <a:pt x="1869" y="898"/>
                  </a:lnTo>
                  <a:lnTo>
                    <a:pt x="1881" y="901"/>
                  </a:lnTo>
                  <a:lnTo>
                    <a:pt x="1893" y="905"/>
                  </a:lnTo>
                  <a:lnTo>
                    <a:pt x="1887" y="923"/>
                  </a:lnTo>
                  <a:lnTo>
                    <a:pt x="1883" y="942"/>
                  </a:lnTo>
                  <a:lnTo>
                    <a:pt x="1871" y="960"/>
                  </a:lnTo>
                  <a:lnTo>
                    <a:pt x="1861" y="977"/>
                  </a:lnTo>
                  <a:lnTo>
                    <a:pt x="1846" y="991"/>
                  </a:lnTo>
                  <a:lnTo>
                    <a:pt x="1832" y="1006"/>
                  </a:lnTo>
                  <a:lnTo>
                    <a:pt x="1815" y="1018"/>
                  </a:lnTo>
                  <a:lnTo>
                    <a:pt x="1799" y="1029"/>
                  </a:lnTo>
                  <a:lnTo>
                    <a:pt x="1770" y="1031"/>
                  </a:lnTo>
                  <a:lnTo>
                    <a:pt x="1743" y="1041"/>
                  </a:lnTo>
                  <a:lnTo>
                    <a:pt x="1716" y="1053"/>
                  </a:lnTo>
                  <a:lnTo>
                    <a:pt x="1691" y="1068"/>
                  </a:lnTo>
                  <a:lnTo>
                    <a:pt x="1664" y="1082"/>
                  </a:lnTo>
                  <a:lnTo>
                    <a:pt x="1638" y="1097"/>
                  </a:lnTo>
                  <a:lnTo>
                    <a:pt x="1613" y="1109"/>
                  </a:lnTo>
                  <a:lnTo>
                    <a:pt x="1588" y="1122"/>
                  </a:lnTo>
                  <a:lnTo>
                    <a:pt x="1551" y="1128"/>
                  </a:lnTo>
                  <a:lnTo>
                    <a:pt x="1516" y="1136"/>
                  </a:lnTo>
                  <a:lnTo>
                    <a:pt x="1477" y="1142"/>
                  </a:lnTo>
                  <a:lnTo>
                    <a:pt x="1441" y="1148"/>
                  </a:lnTo>
                  <a:lnTo>
                    <a:pt x="1402" y="1150"/>
                  </a:lnTo>
                  <a:lnTo>
                    <a:pt x="1367" y="1153"/>
                  </a:lnTo>
                  <a:lnTo>
                    <a:pt x="1332" y="1155"/>
                  </a:lnTo>
                  <a:lnTo>
                    <a:pt x="1303" y="1159"/>
                  </a:lnTo>
                  <a:lnTo>
                    <a:pt x="1334" y="1157"/>
                  </a:lnTo>
                  <a:lnTo>
                    <a:pt x="1365" y="1150"/>
                  </a:lnTo>
                  <a:lnTo>
                    <a:pt x="1394" y="1136"/>
                  </a:lnTo>
                  <a:lnTo>
                    <a:pt x="1423" y="1122"/>
                  </a:lnTo>
                  <a:lnTo>
                    <a:pt x="1448" y="1105"/>
                  </a:lnTo>
                  <a:lnTo>
                    <a:pt x="1476" y="1091"/>
                  </a:lnTo>
                  <a:lnTo>
                    <a:pt x="1503" y="1080"/>
                  </a:lnTo>
                  <a:lnTo>
                    <a:pt x="1532" y="1076"/>
                  </a:lnTo>
                  <a:lnTo>
                    <a:pt x="1543" y="1064"/>
                  </a:lnTo>
                  <a:lnTo>
                    <a:pt x="1561" y="1055"/>
                  </a:lnTo>
                  <a:lnTo>
                    <a:pt x="1576" y="1043"/>
                  </a:lnTo>
                  <a:lnTo>
                    <a:pt x="1592" y="1033"/>
                  </a:lnTo>
                  <a:lnTo>
                    <a:pt x="1604" y="1020"/>
                  </a:lnTo>
                  <a:lnTo>
                    <a:pt x="1615" y="1008"/>
                  </a:lnTo>
                  <a:lnTo>
                    <a:pt x="1623" y="994"/>
                  </a:lnTo>
                  <a:lnTo>
                    <a:pt x="1629" y="983"/>
                  </a:lnTo>
                  <a:lnTo>
                    <a:pt x="1642" y="973"/>
                  </a:lnTo>
                  <a:lnTo>
                    <a:pt x="1658" y="975"/>
                  </a:lnTo>
                  <a:lnTo>
                    <a:pt x="1664" y="973"/>
                  </a:lnTo>
                  <a:lnTo>
                    <a:pt x="1671" y="973"/>
                  </a:lnTo>
                  <a:lnTo>
                    <a:pt x="1675" y="969"/>
                  </a:lnTo>
                  <a:lnTo>
                    <a:pt x="1681" y="962"/>
                  </a:lnTo>
                  <a:lnTo>
                    <a:pt x="1673" y="946"/>
                  </a:lnTo>
                  <a:lnTo>
                    <a:pt x="1660" y="936"/>
                  </a:lnTo>
                  <a:lnTo>
                    <a:pt x="1611" y="958"/>
                  </a:lnTo>
                  <a:lnTo>
                    <a:pt x="1569" y="987"/>
                  </a:lnTo>
                  <a:lnTo>
                    <a:pt x="1526" y="1020"/>
                  </a:lnTo>
                  <a:lnTo>
                    <a:pt x="1483" y="1053"/>
                  </a:lnTo>
                  <a:lnTo>
                    <a:pt x="1437" y="1082"/>
                  </a:lnTo>
                  <a:lnTo>
                    <a:pt x="1390" y="1107"/>
                  </a:lnTo>
                  <a:lnTo>
                    <a:pt x="1338" y="1122"/>
                  </a:lnTo>
                  <a:lnTo>
                    <a:pt x="1284" y="1128"/>
                  </a:lnTo>
                  <a:lnTo>
                    <a:pt x="1307" y="1105"/>
                  </a:lnTo>
                  <a:lnTo>
                    <a:pt x="1330" y="1084"/>
                  </a:lnTo>
                  <a:lnTo>
                    <a:pt x="1353" y="1060"/>
                  </a:lnTo>
                  <a:lnTo>
                    <a:pt x="1379" y="1039"/>
                  </a:lnTo>
                  <a:lnTo>
                    <a:pt x="1402" y="1016"/>
                  </a:lnTo>
                  <a:lnTo>
                    <a:pt x="1425" y="993"/>
                  </a:lnTo>
                  <a:lnTo>
                    <a:pt x="1446" y="971"/>
                  </a:lnTo>
                  <a:lnTo>
                    <a:pt x="1470" y="952"/>
                  </a:lnTo>
                  <a:lnTo>
                    <a:pt x="1458" y="938"/>
                  </a:lnTo>
                  <a:lnTo>
                    <a:pt x="1450" y="934"/>
                  </a:lnTo>
                  <a:lnTo>
                    <a:pt x="1441" y="936"/>
                  </a:lnTo>
                  <a:lnTo>
                    <a:pt x="1435" y="942"/>
                  </a:lnTo>
                  <a:lnTo>
                    <a:pt x="1417" y="956"/>
                  </a:lnTo>
                  <a:lnTo>
                    <a:pt x="1402" y="962"/>
                  </a:lnTo>
                  <a:lnTo>
                    <a:pt x="1159" y="1144"/>
                  </a:lnTo>
                  <a:lnTo>
                    <a:pt x="1130" y="1146"/>
                  </a:lnTo>
                  <a:lnTo>
                    <a:pt x="1101" y="1152"/>
                  </a:lnTo>
                  <a:lnTo>
                    <a:pt x="1074" y="1157"/>
                  </a:lnTo>
                  <a:lnTo>
                    <a:pt x="1047" y="1165"/>
                  </a:lnTo>
                  <a:lnTo>
                    <a:pt x="1018" y="1169"/>
                  </a:lnTo>
                  <a:lnTo>
                    <a:pt x="991" y="1171"/>
                  </a:lnTo>
                  <a:lnTo>
                    <a:pt x="964" y="1167"/>
                  </a:lnTo>
                  <a:lnTo>
                    <a:pt x="936" y="1159"/>
                  </a:lnTo>
                  <a:lnTo>
                    <a:pt x="931" y="1169"/>
                  </a:lnTo>
                  <a:lnTo>
                    <a:pt x="919" y="1175"/>
                  </a:lnTo>
                  <a:lnTo>
                    <a:pt x="903" y="1177"/>
                  </a:lnTo>
                  <a:lnTo>
                    <a:pt x="896" y="1179"/>
                  </a:lnTo>
                  <a:lnTo>
                    <a:pt x="857" y="1181"/>
                  </a:lnTo>
                  <a:lnTo>
                    <a:pt x="818" y="1179"/>
                  </a:lnTo>
                  <a:lnTo>
                    <a:pt x="779" y="1173"/>
                  </a:lnTo>
                  <a:lnTo>
                    <a:pt x="742" y="1167"/>
                  </a:lnTo>
                  <a:lnTo>
                    <a:pt x="702" y="1157"/>
                  </a:lnTo>
                  <a:lnTo>
                    <a:pt x="663" y="1152"/>
                  </a:lnTo>
                  <a:lnTo>
                    <a:pt x="622" y="1146"/>
                  </a:lnTo>
                  <a:lnTo>
                    <a:pt x="583" y="1144"/>
                  </a:lnTo>
                  <a:lnTo>
                    <a:pt x="572" y="1122"/>
                  </a:lnTo>
                  <a:lnTo>
                    <a:pt x="556" y="1105"/>
                  </a:lnTo>
                  <a:lnTo>
                    <a:pt x="537" y="1089"/>
                  </a:lnTo>
                  <a:lnTo>
                    <a:pt x="516" y="1078"/>
                  </a:lnTo>
                  <a:lnTo>
                    <a:pt x="490" y="1064"/>
                  </a:lnTo>
                  <a:lnTo>
                    <a:pt x="467" y="1053"/>
                  </a:lnTo>
                  <a:lnTo>
                    <a:pt x="444" y="1039"/>
                  </a:lnTo>
                  <a:lnTo>
                    <a:pt x="424" y="1024"/>
                  </a:lnTo>
                  <a:lnTo>
                    <a:pt x="355" y="993"/>
                  </a:lnTo>
                  <a:lnTo>
                    <a:pt x="304" y="950"/>
                  </a:lnTo>
                  <a:lnTo>
                    <a:pt x="265" y="898"/>
                  </a:lnTo>
                  <a:lnTo>
                    <a:pt x="236" y="839"/>
                  </a:lnTo>
                  <a:lnTo>
                    <a:pt x="207" y="777"/>
                  </a:lnTo>
                  <a:lnTo>
                    <a:pt x="180" y="719"/>
                  </a:lnTo>
                  <a:lnTo>
                    <a:pt x="143" y="663"/>
                  </a:lnTo>
                  <a:lnTo>
                    <a:pt x="99" y="616"/>
                  </a:lnTo>
                  <a:lnTo>
                    <a:pt x="87" y="626"/>
                  </a:lnTo>
                  <a:lnTo>
                    <a:pt x="124" y="680"/>
                  </a:lnTo>
                  <a:lnTo>
                    <a:pt x="155" y="742"/>
                  </a:lnTo>
                  <a:lnTo>
                    <a:pt x="182" y="804"/>
                  </a:lnTo>
                  <a:lnTo>
                    <a:pt x="213" y="868"/>
                  </a:lnTo>
                  <a:lnTo>
                    <a:pt x="244" y="927"/>
                  </a:lnTo>
                  <a:lnTo>
                    <a:pt x="287" y="981"/>
                  </a:lnTo>
                  <a:lnTo>
                    <a:pt x="341" y="1025"/>
                  </a:lnTo>
                  <a:lnTo>
                    <a:pt x="413" y="1060"/>
                  </a:lnTo>
                  <a:lnTo>
                    <a:pt x="374" y="1041"/>
                  </a:lnTo>
                  <a:lnTo>
                    <a:pt x="337" y="1024"/>
                  </a:lnTo>
                  <a:lnTo>
                    <a:pt x="296" y="1002"/>
                  </a:lnTo>
                  <a:lnTo>
                    <a:pt x="261" y="981"/>
                  </a:lnTo>
                  <a:lnTo>
                    <a:pt x="223" y="956"/>
                  </a:lnTo>
                  <a:lnTo>
                    <a:pt x="190" y="932"/>
                  </a:lnTo>
                  <a:lnTo>
                    <a:pt x="157" y="903"/>
                  </a:lnTo>
                  <a:lnTo>
                    <a:pt x="130" y="874"/>
                  </a:lnTo>
                  <a:lnTo>
                    <a:pt x="132" y="857"/>
                  </a:lnTo>
                  <a:lnTo>
                    <a:pt x="130" y="839"/>
                  </a:lnTo>
                  <a:lnTo>
                    <a:pt x="122" y="824"/>
                  </a:lnTo>
                  <a:lnTo>
                    <a:pt x="114" y="808"/>
                  </a:lnTo>
                  <a:lnTo>
                    <a:pt x="104" y="791"/>
                  </a:lnTo>
                  <a:lnTo>
                    <a:pt x="99" y="775"/>
                  </a:lnTo>
                  <a:lnTo>
                    <a:pt x="95" y="758"/>
                  </a:lnTo>
                  <a:lnTo>
                    <a:pt x="99" y="740"/>
                  </a:lnTo>
                  <a:lnTo>
                    <a:pt x="83" y="729"/>
                  </a:lnTo>
                  <a:lnTo>
                    <a:pt x="66" y="721"/>
                  </a:lnTo>
                  <a:lnTo>
                    <a:pt x="46" y="717"/>
                  </a:lnTo>
                  <a:lnTo>
                    <a:pt x="31" y="725"/>
                  </a:lnTo>
                  <a:lnTo>
                    <a:pt x="29" y="752"/>
                  </a:lnTo>
                  <a:lnTo>
                    <a:pt x="35" y="781"/>
                  </a:lnTo>
                  <a:lnTo>
                    <a:pt x="44" y="806"/>
                  </a:lnTo>
                  <a:lnTo>
                    <a:pt x="62" y="834"/>
                  </a:lnTo>
                  <a:lnTo>
                    <a:pt x="77" y="857"/>
                  </a:lnTo>
                  <a:lnTo>
                    <a:pt x="95" y="882"/>
                  </a:lnTo>
                  <a:lnTo>
                    <a:pt x="112" y="907"/>
                  </a:lnTo>
                  <a:lnTo>
                    <a:pt x="130" y="936"/>
                  </a:lnTo>
                  <a:lnTo>
                    <a:pt x="143" y="940"/>
                  </a:lnTo>
                  <a:lnTo>
                    <a:pt x="159" y="950"/>
                  </a:lnTo>
                  <a:lnTo>
                    <a:pt x="174" y="962"/>
                  </a:lnTo>
                  <a:lnTo>
                    <a:pt x="192" y="977"/>
                  </a:lnTo>
                  <a:lnTo>
                    <a:pt x="40" y="915"/>
                  </a:lnTo>
                  <a:lnTo>
                    <a:pt x="23" y="855"/>
                  </a:lnTo>
                  <a:lnTo>
                    <a:pt x="13" y="797"/>
                  </a:lnTo>
                  <a:lnTo>
                    <a:pt x="5" y="735"/>
                  </a:lnTo>
                  <a:lnTo>
                    <a:pt x="2" y="675"/>
                  </a:lnTo>
                  <a:lnTo>
                    <a:pt x="0" y="613"/>
                  </a:lnTo>
                  <a:lnTo>
                    <a:pt x="2" y="552"/>
                  </a:lnTo>
                  <a:lnTo>
                    <a:pt x="5" y="494"/>
                  </a:lnTo>
                  <a:lnTo>
                    <a:pt x="15" y="440"/>
                  </a:lnTo>
                  <a:lnTo>
                    <a:pt x="25" y="192"/>
                  </a:lnTo>
                  <a:lnTo>
                    <a:pt x="11" y="182"/>
                  </a:lnTo>
                  <a:lnTo>
                    <a:pt x="4" y="172"/>
                  </a:lnTo>
                  <a:lnTo>
                    <a:pt x="2" y="157"/>
                  </a:lnTo>
                  <a:lnTo>
                    <a:pt x="7" y="141"/>
                  </a:lnTo>
                  <a:lnTo>
                    <a:pt x="11" y="124"/>
                  </a:lnTo>
                  <a:lnTo>
                    <a:pt x="17" y="106"/>
                  </a:lnTo>
                  <a:lnTo>
                    <a:pt x="21" y="91"/>
                  </a:lnTo>
                  <a:lnTo>
                    <a:pt x="25" y="77"/>
                  </a:lnTo>
                  <a:lnTo>
                    <a:pt x="31" y="130"/>
                  </a:lnTo>
                  <a:lnTo>
                    <a:pt x="40" y="184"/>
                  </a:lnTo>
                  <a:lnTo>
                    <a:pt x="50" y="234"/>
                  </a:lnTo>
                  <a:lnTo>
                    <a:pt x="64" y="285"/>
                  </a:lnTo>
                  <a:lnTo>
                    <a:pt x="75" y="333"/>
                  </a:lnTo>
                  <a:lnTo>
                    <a:pt x="93" y="382"/>
                  </a:lnTo>
                  <a:lnTo>
                    <a:pt x="110" y="430"/>
                  </a:lnTo>
                  <a:lnTo>
                    <a:pt x="133" y="481"/>
                  </a:lnTo>
                  <a:lnTo>
                    <a:pt x="139" y="471"/>
                  </a:lnTo>
                  <a:lnTo>
                    <a:pt x="126" y="421"/>
                  </a:lnTo>
                  <a:lnTo>
                    <a:pt x="114" y="372"/>
                  </a:lnTo>
                  <a:lnTo>
                    <a:pt x="102" y="322"/>
                  </a:lnTo>
                  <a:lnTo>
                    <a:pt x="91" y="273"/>
                  </a:lnTo>
                  <a:lnTo>
                    <a:pt x="79" y="223"/>
                  </a:lnTo>
                  <a:lnTo>
                    <a:pt x="71" y="172"/>
                  </a:lnTo>
                  <a:lnTo>
                    <a:pt x="66" y="122"/>
                  </a:lnTo>
                  <a:lnTo>
                    <a:pt x="62" y="72"/>
                  </a:lnTo>
                  <a:lnTo>
                    <a:pt x="77" y="145"/>
                  </a:lnTo>
                  <a:lnTo>
                    <a:pt x="99" y="217"/>
                  </a:lnTo>
                  <a:lnTo>
                    <a:pt x="124" y="287"/>
                  </a:lnTo>
                  <a:lnTo>
                    <a:pt x="153" y="359"/>
                  </a:lnTo>
                  <a:lnTo>
                    <a:pt x="180" y="428"/>
                  </a:lnTo>
                  <a:lnTo>
                    <a:pt x="211" y="498"/>
                  </a:lnTo>
                  <a:lnTo>
                    <a:pt x="240" y="568"/>
                  </a:lnTo>
                  <a:lnTo>
                    <a:pt x="269" y="642"/>
                  </a:lnTo>
                  <a:lnTo>
                    <a:pt x="279" y="632"/>
                  </a:lnTo>
                  <a:lnTo>
                    <a:pt x="227" y="502"/>
                  </a:lnTo>
                  <a:lnTo>
                    <a:pt x="227" y="500"/>
                  </a:lnTo>
                  <a:lnTo>
                    <a:pt x="230" y="508"/>
                  </a:lnTo>
                  <a:lnTo>
                    <a:pt x="234" y="514"/>
                  </a:lnTo>
                  <a:lnTo>
                    <a:pt x="242" y="521"/>
                  </a:lnTo>
                  <a:lnTo>
                    <a:pt x="223" y="455"/>
                  </a:lnTo>
                  <a:lnTo>
                    <a:pt x="201" y="391"/>
                  </a:lnTo>
                  <a:lnTo>
                    <a:pt x="178" y="328"/>
                  </a:lnTo>
                  <a:lnTo>
                    <a:pt x="155" y="264"/>
                  </a:lnTo>
                  <a:lnTo>
                    <a:pt x="132" y="198"/>
                  </a:lnTo>
                  <a:lnTo>
                    <a:pt x="116" y="132"/>
                  </a:lnTo>
                  <a:lnTo>
                    <a:pt x="104" y="66"/>
                  </a:lnTo>
                  <a:lnTo>
                    <a:pt x="102" y="0"/>
                  </a:lnTo>
                  <a:lnTo>
                    <a:pt x="120" y="29"/>
                  </a:lnTo>
                  <a:lnTo>
                    <a:pt x="137" y="62"/>
                  </a:lnTo>
                  <a:lnTo>
                    <a:pt x="151" y="95"/>
                  </a:lnTo>
                  <a:lnTo>
                    <a:pt x="166" y="130"/>
                  </a:lnTo>
                  <a:lnTo>
                    <a:pt x="182" y="161"/>
                  </a:lnTo>
                  <a:lnTo>
                    <a:pt x="203" y="192"/>
                  </a:lnTo>
                  <a:lnTo>
                    <a:pt x="229" y="217"/>
                  </a:lnTo>
                  <a:lnTo>
                    <a:pt x="263" y="238"/>
                  </a:lnTo>
                  <a:close/>
                </a:path>
              </a:pathLst>
            </a:custGeom>
            <a:solidFill>
              <a:srgbClr val="4CD49C"/>
            </a:solidFill>
            <a:ln w="9525">
              <a:noFill/>
              <a:round/>
              <a:headEnd/>
              <a:tailEnd/>
            </a:ln>
          </p:spPr>
          <p:txBody>
            <a:bodyPr/>
            <a:lstStyle/>
            <a:p>
              <a:endParaRPr lang="en-US" sz="1200"/>
            </a:p>
          </p:txBody>
        </p:sp>
        <p:sp>
          <p:nvSpPr>
            <p:cNvPr id="64" name="Freeform 44">
              <a:extLst>
                <a:ext uri="{FF2B5EF4-FFF2-40B4-BE49-F238E27FC236}">
                  <a16:creationId xmlns:a16="http://schemas.microsoft.com/office/drawing/2014/main" id="{12BE17AA-706C-1D5C-1E26-61302A1E8F7C}"/>
                </a:ext>
              </a:extLst>
            </p:cNvPr>
            <p:cNvSpPr>
              <a:spLocks/>
            </p:cNvSpPr>
            <p:nvPr/>
          </p:nvSpPr>
          <p:spPr bwMode="auto">
            <a:xfrm>
              <a:off x="3219" y="3283"/>
              <a:ext cx="236" cy="144"/>
            </a:xfrm>
            <a:custGeom>
              <a:avLst/>
              <a:gdLst>
                <a:gd name="T0" fmla="*/ 30 w 471"/>
                <a:gd name="T1" fmla="*/ 0 h 289"/>
                <a:gd name="T2" fmla="*/ 28 w 471"/>
                <a:gd name="T3" fmla="*/ 1 h 289"/>
                <a:gd name="T4" fmla="*/ 27 w 471"/>
                <a:gd name="T5" fmla="*/ 2 h 289"/>
                <a:gd name="T6" fmla="*/ 26 w 471"/>
                <a:gd name="T7" fmla="*/ 4 h 289"/>
                <a:gd name="T8" fmla="*/ 26 w 471"/>
                <a:gd name="T9" fmla="*/ 6 h 289"/>
                <a:gd name="T10" fmla="*/ 25 w 471"/>
                <a:gd name="T11" fmla="*/ 8 h 289"/>
                <a:gd name="T12" fmla="*/ 24 w 471"/>
                <a:gd name="T13" fmla="*/ 9 h 289"/>
                <a:gd name="T14" fmla="*/ 23 w 471"/>
                <a:gd name="T15" fmla="*/ 11 h 289"/>
                <a:gd name="T16" fmla="*/ 22 w 471"/>
                <a:gd name="T17" fmla="*/ 13 h 289"/>
                <a:gd name="T18" fmla="*/ 19 w 471"/>
                <a:gd name="T19" fmla="*/ 12 h 289"/>
                <a:gd name="T20" fmla="*/ 17 w 471"/>
                <a:gd name="T21" fmla="*/ 12 h 289"/>
                <a:gd name="T22" fmla="*/ 15 w 471"/>
                <a:gd name="T23" fmla="*/ 13 h 289"/>
                <a:gd name="T24" fmla="*/ 12 w 471"/>
                <a:gd name="T25" fmla="*/ 13 h 289"/>
                <a:gd name="T26" fmla="*/ 10 w 471"/>
                <a:gd name="T27" fmla="*/ 14 h 289"/>
                <a:gd name="T28" fmla="*/ 7 w 471"/>
                <a:gd name="T29" fmla="*/ 16 h 289"/>
                <a:gd name="T30" fmla="*/ 5 w 471"/>
                <a:gd name="T31" fmla="*/ 17 h 289"/>
                <a:gd name="T32" fmla="*/ 3 w 471"/>
                <a:gd name="T33" fmla="*/ 18 h 289"/>
                <a:gd name="T34" fmla="*/ 2 w 471"/>
                <a:gd name="T35" fmla="*/ 16 h 289"/>
                <a:gd name="T36" fmla="*/ 2 w 471"/>
                <a:gd name="T37" fmla="*/ 15 h 289"/>
                <a:gd name="T38" fmla="*/ 2 w 471"/>
                <a:gd name="T39" fmla="*/ 14 h 289"/>
                <a:gd name="T40" fmla="*/ 2 w 471"/>
                <a:gd name="T41" fmla="*/ 13 h 289"/>
                <a:gd name="T42" fmla="*/ 2 w 471"/>
                <a:gd name="T43" fmla="*/ 11 h 289"/>
                <a:gd name="T44" fmla="*/ 1 w 471"/>
                <a:gd name="T45" fmla="*/ 10 h 289"/>
                <a:gd name="T46" fmla="*/ 1 w 471"/>
                <a:gd name="T47" fmla="*/ 9 h 289"/>
                <a:gd name="T48" fmla="*/ 0 w 471"/>
                <a:gd name="T49" fmla="*/ 8 h 289"/>
                <a:gd name="T50" fmla="*/ 3 w 471"/>
                <a:gd name="T51" fmla="*/ 9 h 289"/>
                <a:gd name="T52" fmla="*/ 6 w 471"/>
                <a:gd name="T53" fmla="*/ 9 h 289"/>
                <a:gd name="T54" fmla="*/ 9 w 471"/>
                <a:gd name="T55" fmla="*/ 8 h 289"/>
                <a:gd name="T56" fmla="*/ 12 w 471"/>
                <a:gd name="T57" fmla="*/ 8 h 289"/>
                <a:gd name="T58" fmla="*/ 14 w 471"/>
                <a:gd name="T59" fmla="*/ 6 h 289"/>
                <a:gd name="T60" fmla="*/ 17 w 471"/>
                <a:gd name="T61" fmla="*/ 5 h 289"/>
                <a:gd name="T62" fmla="*/ 20 w 471"/>
                <a:gd name="T63" fmla="*/ 4 h 289"/>
                <a:gd name="T64" fmla="*/ 23 w 471"/>
                <a:gd name="T65" fmla="*/ 3 h 289"/>
                <a:gd name="T66" fmla="*/ 23 w 471"/>
                <a:gd name="T67" fmla="*/ 3 h 289"/>
                <a:gd name="T68" fmla="*/ 24 w 471"/>
                <a:gd name="T69" fmla="*/ 2 h 289"/>
                <a:gd name="T70" fmla="*/ 25 w 471"/>
                <a:gd name="T71" fmla="*/ 1 h 289"/>
                <a:gd name="T72" fmla="*/ 26 w 471"/>
                <a:gd name="T73" fmla="*/ 1 h 289"/>
                <a:gd name="T74" fmla="*/ 27 w 471"/>
                <a:gd name="T75" fmla="*/ 1 h 289"/>
                <a:gd name="T76" fmla="*/ 28 w 471"/>
                <a:gd name="T77" fmla="*/ 0 h 289"/>
                <a:gd name="T78" fmla="*/ 29 w 471"/>
                <a:gd name="T79" fmla="*/ 0 h 289"/>
                <a:gd name="T80" fmla="*/ 30 w 471"/>
                <a:gd name="T81" fmla="*/ 0 h 2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1"/>
                <a:gd name="T124" fmla="*/ 0 h 289"/>
                <a:gd name="T125" fmla="*/ 471 w 471"/>
                <a:gd name="T126" fmla="*/ 289 h 2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1" h="289">
                  <a:moveTo>
                    <a:pt x="471" y="0"/>
                  </a:moveTo>
                  <a:lnTo>
                    <a:pt x="446" y="22"/>
                  </a:lnTo>
                  <a:lnTo>
                    <a:pt x="428" y="47"/>
                  </a:lnTo>
                  <a:lnTo>
                    <a:pt x="413" y="74"/>
                  </a:lnTo>
                  <a:lnTo>
                    <a:pt x="401" y="103"/>
                  </a:lnTo>
                  <a:lnTo>
                    <a:pt x="388" y="130"/>
                  </a:lnTo>
                  <a:lnTo>
                    <a:pt x="374" y="159"/>
                  </a:lnTo>
                  <a:lnTo>
                    <a:pt x="359" y="186"/>
                  </a:lnTo>
                  <a:lnTo>
                    <a:pt x="341" y="212"/>
                  </a:lnTo>
                  <a:lnTo>
                    <a:pt x="302" y="202"/>
                  </a:lnTo>
                  <a:lnTo>
                    <a:pt x="264" y="202"/>
                  </a:lnTo>
                  <a:lnTo>
                    <a:pt x="225" y="210"/>
                  </a:lnTo>
                  <a:lnTo>
                    <a:pt x="188" y="223"/>
                  </a:lnTo>
                  <a:lnTo>
                    <a:pt x="147" y="239"/>
                  </a:lnTo>
                  <a:lnTo>
                    <a:pt x="108" y="256"/>
                  </a:lnTo>
                  <a:lnTo>
                    <a:pt x="70" y="272"/>
                  </a:lnTo>
                  <a:lnTo>
                    <a:pt x="35" y="289"/>
                  </a:lnTo>
                  <a:lnTo>
                    <a:pt x="31" y="270"/>
                  </a:lnTo>
                  <a:lnTo>
                    <a:pt x="29" y="250"/>
                  </a:lnTo>
                  <a:lnTo>
                    <a:pt x="27" y="229"/>
                  </a:lnTo>
                  <a:lnTo>
                    <a:pt x="25" y="210"/>
                  </a:lnTo>
                  <a:lnTo>
                    <a:pt x="19" y="188"/>
                  </a:lnTo>
                  <a:lnTo>
                    <a:pt x="13" y="169"/>
                  </a:lnTo>
                  <a:lnTo>
                    <a:pt x="6" y="149"/>
                  </a:lnTo>
                  <a:lnTo>
                    <a:pt x="0" y="134"/>
                  </a:lnTo>
                  <a:lnTo>
                    <a:pt x="42" y="144"/>
                  </a:lnTo>
                  <a:lnTo>
                    <a:pt x="87" y="146"/>
                  </a:lnTo>
                  <a:lnTo>
                    <a:pt x="132" y="140"/>
                  </a:lnTo>
                  <a:lnTo>
                    <a:pt x="178" y="128"/>
                  </a:lnTo>
                  <a:lnTo>
                    <a:pt x="223" y="111"/>
                  </a:lnTo>
                  <a:lnTo>
                    <a:pt x="267" y="93"/>
                  </a:lnTo>
                  <a:lnTo>
                    <a:pt x="312" y="76"/>
                  </a:lnTo>
                  <a:lnTo>
                    <a:pt x="357" y="62"/>
                  </a:lnTo>
                  <a:lnTo>
                    <a:pt x="368" y="49"/>
                  </a:lnTo>
                  <a:lnTo>
                    <a:pt x="382" y="39"/>
                  </a:lnTo>
                  <a:lnTo>
                    <a:pt x="395" y="31"/>
                  </a:lnTo>
                  <a:lnTo>
                    <a:pt x="411" y="25"/>
                  </a:lnTo>
                  <a:lnTo>
                    <a:pt x="425" y="20"/>
                  </a:lnTo>
                  <a:lnTo>
                    <a:pt x="440" y="14"/>
                  </a:lnTo>
                  <a:lnTo>
                    <a:pt x="456" y="6"/>
                  </a:lnTo>
                  <a:lnTo>
                    <a:pt x="471" y="0"/>
                  </a:lnTo>
                  <a:close/>
                </a:path>
              </a:pathLst>
            </a:custGeom>
            <a:solidFill>
              <a:srgbClr val="6666CC"/>
            </a:solidFill>
            <a:ln w="9525">
              <a:noFill/>
              <a:round/>
              <a:headEnd/>
              <a:tailEnd/>
            </a:ln>
          </p:spPr>
          <p:txBody>
            <a:bodyPr/>
            <a:lstStyle/>
            <a:p>
              <a:endParaRPr lang="en-US" sz="1200"/>
            </a:p>
          </p:txBody>
        </p:sp>
        <p:sp>
          <p:nvSpPr>
            <p:cNvPr id="65" name="Freeform 45">
              <a:extLst>
                <a:ext uri="{FF2B5EF4-FFF2-40B4-BE49-F238E27FC236}">
                  <a16:creationId xmlns:a16="http://schemas.microsoft.com/office/drawing/2014/main" id="{CF9B1C35-02B0-82FB-5A38-153FAC6182BE}"/>
                </a:ext>
              </a:extLst>
            </p:cNvPr>
            <p:cNvSpPr>
              <a:spLocks/>
            </p:cNvSpPr>
            <p:nvPr/>
          </p:nvSpPr>
          <p:spPr bwMode="auto">
            <a:xfrm>
              <a:off x="2342" y="3399"/>
              <a:ext cx="797" cy="146"/>
            </a:xfrm>
            <a:custGeom>
              <a:avLst/>
              <a:gdLst>
                <a:gd name="T0" fmla="*/ 92 w 1594"/>
                <a:gd name="T1" fmla="*/ 10 h 293"/>
                <a:gd name="T2" fmla="*/ 76 w 1594"/>
                <a:gd name="T3" fmla="*/ 15 h 293"/>
                <a:gd name="T4" fmla="*/ 58 w 1594"/>
                <a:gd name="T5" fmla="*/ 17 h 293"/>
                <a:gd name="T6" fmla="*/ 42 w 1594"/>
                <a:gd name="T7" fmla="*/ 18 h 293"/>
                <a:gd name="T8" fmla="*/ 32 w 1594"/>
                <a:gd name="T9" fmla="*/ 17 h 293"/>
                <a:gd name="T10" fmla="*/ 29 w 1594"/>
                <a:gd name="T11" fmla="*/ 16 h 293"/>
                <a:gd name="T12" fmla="*/ 27 w 1594"/>
                <a:gd name="T13" fmla="*/ 16 h 293"/>
                <a:gd name="T14" fmla="*/ 24 w 1594"/>
                <a:gd name="T15" fmla="*/ 15 h 293"/>
                <a:gd name="T16" fmla="*/ 21 w 1594"/>
                <a:gd name="T17" fmla="*/ 14 h 293"/>
                <a:gd name="T18" fmla="*/ 19 w 1594"/>
                <a:gd name="T19" fmla="*/ 13 h 293"/>
                <a:gd name="T20" fmla="*/ 15 w 1594"/>
                <a:gd name="T21" fmla="*/ 12 h 293"/>
                <a:gd name="T22" fmla="*/ 12 w 1594"/>
                <a:gd name="T23" fmla="*/ 12 h 293"/>
                <a:gd name="T24" fmla="*/ 9 w 1594"/>
                <a:gd name="T25" fmla="*/ 11 h 293"/>
                <a:gd name="T26" fmla="*/ 6 w 1594"/>
                <a:gd name="T27" fmla="*/ 9 h 293"/>
                <a:gd name="T28" fmla="*/ 3 w 1594"/>
                <a:gd name="T29" fmla="*/ 7 h 293"/>
                <a:gd name="T30" fmla="*/ 2 w 1594"/>
                <a:gd name="T31" fmla="*/ 6 h 293"/>
                <a:gd name="T32" fmla="*/ 0 w 1594"/>
                <a:gd name="T33" fmla="*/ 4 h 293"/>
                <a:gd name="T34" fmla="*/ 3 w 1594"/>
                <a:gd name="T35" fmla="*/ 5 h 293"/>
                <a:gd name="T36" fmla="*/ 6 w 1594"/>
                <a:gd name="T37" fmla="*/ 7 h 293"/>
                <a:gd name="T38" fmla="*/ 11 w 1594"/>
                <a:gd name="T39" fmla="*/ 9 h 293"/>
                <a:gd name="T40" fmla="*/ 13 w 1594"/>
                <a:gd name="T41" fmla="*/ 11 h 293"/>
                <a:gd name="T42" fmla="*/ 23 w 1594"/>
                <a:gd name="T43" fmla="*/ 13 h 293"/>
                <a:gd name="T44" fmla="*/ 31 w 1594"/>
                <a:gd name="T45" fmla="*/ 13 h 293"/>
                <a:gd name="T46" fmla="*/ 42 w 1594"/>
                <a:gd name="T47" fmla="*/ 13 h 293"/>
                <a:gd name="T48" fmla="*/ 50 w 1594"/>
                <a:gd name="T49" fmla="*/ 12 h 293"/>
                <a:gd name="T50" fmla="*/ 50 w 1594"/>
                <a:gd name="T51" fmla="*/ 14 h 293"/>
                <a:gd name="T52" fmla="*/ 50 w 1594"/>
                <a:gd name="T53" fmla="*/ 15 h 293"/>
                <a:gd name="T54" fmla="*/ 50 w 1594"/>
                <a:gd name="T55" fmla="*/ 15 h 293"/>
                <a:gd name="T56" fmla="*/ 52 w 1594"/>
                <a:gd name="T57" fmla="*/ 14 h 293"/>
                <a:gd name="T58" fmla="*/ 56 w 1594"/>
                <a:gd name="T59" fmla="*/ 12 h 293"/>
                <a:gd name="T60" fmla="*/ 67 w 1594"/>
                <a:gd name="T61" fmla="*/ 12 h 293"/>
                <a:gd name="T62" fmla="*/ 77 w 1594"/>
                <a:gd name="T63" fmla="*/ 11 h 293"/>
                <a:gd name="T64" fmla="*/ 86 w 1594"/>
                <a:gd name="T65" fmla="*/ 8 h 293"/>
                <a:gd name="T66" fmla="*/ 92 w 1594"/>
                <a:gd name="T67" fmla="*/ 5 h 293"/>
                <a:gd name="T68" fmla="*/ 95 w 1594"/>
                <a:gd name="T69" fmla="*/ 4 h 293"/>
                <a:gd name="T70" fmla="*/ 97 w 1594"/>
                <a:gd name="T71" fmla="*/ 3 h 293"/>
                <a:gd name="T72" fmla="*/ 99 w 1594"/>
                <a:gd name="T73" fmla="*/ 1 h 293"/>
                <a:gd name="T74" fmla="*/ 100 w 1594"/>
                <a:gd name="T75" fmla="*/ 0 h 293"/>
                <a:gd name="T76" fmla="*/ 100 w 1594"/>
                <a:gd name="T77" fmla="*/ 2 h 293"/>
                <a:gd name="T78" fmla="*/ 100 w 1594"/>
                <a:gd name="T79" fmla="*/ 4 h 293"/>
                <a:gd name="T80" fmla="*/ 100 w 1594"/>
                <a:gd name="T81" fmla="*/ 6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4"/>
                <a:gd name="T124" fmla="*/ 0 h 293"/>
                <a:gd name="T125" fmla="*/ 1594 w 1594"/>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4" h="293">
                  <a:moveTo>
                    <a:pt x="1584" y="118"/>
                  </a:moveTo>
                  <a:lnTo>
                    <a:pt x="1460" y="167"/>
                  </a:lnTo>
                  <a:lnTo>
                    <a:pt x="1336" y="209"/>
                  </a:lnTo>
                  <a:lnTo>
                    <a:pt x="1206" y="242"/>
                  </a:lnTo>
                  <a:lnTo>
                    <a:pt x="1076" y="267"/>
                  </a:lnTo>
                  <a:lnTo>
                    <a:pt x="942" y="283"/>
                  </a:lnTo>
                  <a:lnTo>
                    <a:pt x="808" y="293"/>
                  </a:lnTo>
                  <a:lnTo>
                    <a:pt x="671" y="293"/>
                  </a:lnTo>
                  <a:lnTo>
                    <a:pt x="533" y="289"/>
                  </a:lnTo>
                  <a:lnTo>
                    <a:pt x="512" y="283"/>
                  </a:lnTo>
                  <a:lnTo>
                    <a:pt x="494" y="279"/>
                  </a:lnTo>
                  <a:lnTo>
                    <a:pt x="477" y="269"/>
                  </a:lnTo>
                  <a:lnTo>
                    <a:pt x="461" y="258"/>
                  </a:lnTo>
                  <a:lnTo>
                    <a:pt x="434" y="256"/>
                  </a:lnTo>
                  <a:lnTo>
                    <a:pt x="409" y="256"/>
                  </a:lnTo>
                  <a:lnTo>
                    <a:pt x="384" y="250"/>
                  </a:lnTo>
                  <a:lnTo>
                    <a:pt x="360" y="246"/>
                  </a:lnTo>
                  <a:lnTo>
                    <a:pt x="335" y="236"/>
                  </a:lnTo>
                  <a:lnTo>
                    <a:pt x="312" y="229"/>
                  </a:lnTo>
                  <a:lnTo>
                    <a:pt x="289" y="217"/>
                  </a:lnTo>
                  <a:lnTo>
                    <a:pt x="269" y="207"/>
                  </a:lnTo>
                  <a:lnTo>
                    <a:pt x="240" y="203"/>
                  </a:lnTo>
                  <a:lnTo>
                    <a:pt x="213" y="201"/>
                  </a:lnTo>
                  <a:lnTo>
                    <a:pt x="186" y="196"/>
                  </a:lnTo>
                  <a:lnTo>
                    <a:pt x="159" y="190"/>
                  </a:lnTo>
                  <a:lnTo>
                    <a:pt x="132" y="180"/>
                  </a:lnTo>
                  <a:lnTo>
                    <a:pt x="108" y="169"/>
                  </a:lnTo>
                  <a:lnTo>
                    <a:pt x="85" y="151"/>
                  </a:lnTo>
                  <a:lnTo>
                    <a:pt x="68" y="130"/>
                  </a:lnTo>
                  <a:lnTo>
                    <a:pt x="48" y="124"/>
                  </a:lnTo>
                  <a:lnTo>
                    <a:pt x="35" y="116"/>
                  </a:lnTo>
                  <a:lnTo>
                    <a:pt x="19" y="110"/>
                  </a:lnTo>
                  <a:lnTo>
                    <a:pt x="5" y="118"/>
                  </a:lnTo>
                  <a:lnTo>
                    <a:pt x="0" y="77"/>
                  </a:lnTo>
                  <a:lnTo>
                    <a:pt x="23" y="85"/>
                  </a:lnTo>
                  <a:lnTo>
                    <a:pt x="52" y="95"/>
                  </a:lnTo>
                  <a:lnTo>
                    <a:pt x="79" y="106"/>
                  </a:lnTo>
                  <a:lnTo>
                    <a:pt x="108" y="118"/>
                  </a:lnTo>
                  <a:lnTo>
                    <a:pt x="135" y="130"/>
                  </a:lnTo>
                  <a:lnTo>
                    <a:pt x="163" y="145"/>
                  </a:lnTo>
                  <a:lnTo>
                    <a:pt x="188" y="161"/>
                  </a:lnTo>
                  <a:lnTo>
                    <a:pt x="213" y="180"/>
                  </a:lnTo>
                  <a:lnTo>
                    <a:pt x="283" y="198"/>
                  </a:lnTo>
                  <a:lnTo>
                    <a:pt x="357" y="211"/>
                  </a:lnTo>
                  <a:lnTo>
                    <a:pt x="432" y="217"/>
                  </a:lnTo>
                  <a:lnTo>
                    <a:pt x="510" y="223"/>
                  </a:lnTo>
                  <a:lnTo>
                    <a:pt x="585" y="221"/>
                  </a:lnTo>
                  <a:lnTo>
                    <a:pt x="661" y="219"/>
                  </a:lnTo>
                  <a:lnTo>
                    <a:pt x="735" y="213"/>
                  </a:lnTo>
                  <a:lnTo>
                    <a:pt x="808" y="207"/>
                  </a:lnTo>
                  <a:lnTo>
                    <a:pt x="801" y="215"/>
                  </a:lnTo>
                  <a:lnTo>
                    <a:pt x="793" y="231"/>
                  </a:lnTo>
                  <a:lnTo>
                    <a:pt x="791" y="236"/>
                  </a:lnTo>
                  <a:lnTo>
                    <a:pt x="793" y="244"/>
                  </a:lnTo>
                  <a:lnTo>
                    <a:pt x="797" y="248"/>
                  </a:lnTo>
                  <a:lnTo>
                    <a:pt x="808" y="254"/>
                  </a:lnTo>
                  <a:lnTo>
                    <a:pt x="822" y="248"/>
                  </a:lnTo>
                  <a:lnTo>
                    <a:pt x="839" y="238"/>
                  </a:lnTo>
                  <a:lnTo>
                    <a:pt x="824" y="207"/>
                  </a:lnTo>
                  <a:lnTo>
                    <a:pt x="905" y="207"/>
                  </a:lnTo>
                  <a:lnTo>
                    <a:pt x="987" y="209"/>
                  </a:lnTo>
                  <a:lnTo>
                    <a:pt x="1066" y="205"/>
                  </a:lnTo>
                  <a:lnTo>
                    <a:pt x="1148" y="200"/>
                  </a:lnTo>
                  <a:lnTo>
                    <a:pt x="1225" y="184"/>
                  </a:lnTo>
                  <a:lnTo>
                    <a:pt x="1301" y="163"/>
                  </a:lnTo>
                  <a:lnTo>
                    <a:pt x="1375" y="130"/>
                  </a:lnTo>
                  <a:lnTo>
                    <a:pt x="1445" y="87"/>
                  </a:lnTo>
                  <a:lnTo>
                    <a:pt x="1464" y="81"/>
                  </a:lnTo>
                  <a:lnTo>
                    <a:pt x="1487" y="77"/>
                  </a:lnTo>
                  <a:lnTo>
                    <a:pt x="1509" y="70"/>
                  </a:lnTo>
                  <a:lnTo>
                    <a:pt x="1530" y="64"/>
                  </a:lnTo>
                  <a:lnTo>
                    <a:pt x="1547" y="52"/>
                  </a:lnTo>
                  <a:lnTo>
                    <a:pt x="1567" y="39"/>
                  </a:lnTo>
                  <a:lnTo>
                    <a:pt x="1580" y="21"/>
                  </a:lnTo>
                  <a:lnTo>
                    <a:pt x="1594" y="0"/>
                  </a:lnTo>
                  <a:lnTo>
                    <a:pt x="1590" y="11"/>
                  </a:lnTo>
                  <a:lnTo>
                    <a:pt x="1590" y="27"/>
                  </a:lnTo>
                  <a:lnTo>
                    <a:pt x="1590" y="42"/>
                  </a:lnTo>
                  <a:lnTo>
                    <a:pt x="1592" y="60"/>
                  </a:lnTo>
                  <a:lnTo>
                    <a:pt x="1592" y="75"/>
                  </a:lnTo>
                  <a:lnTo>
                    <a:pt x="1592" y="91"/>
                  </a:lnTo>
                  <a:lnTo>
                    <a:pt x="1588" y="105"/>
                  </a:lnTo>
                  <a:lnTo>
                    <a:pt x="1584" y="118"/>
                  </a:lnTo>
                  <a:close/>
                </a:path>
              </a:pathLst>
            </a:custGeom>
            <a:solidFill>
              <a:srgbClr val="6666CC"/>
            </a:solidFill>
            <a:ln w="9525">
              <a:noFill/>
              <a:round/>
              <a:headEnd/>
              <a:tailEnd/>
            </a:ln>
          </p:spPr>
          <p:txBody>
            <a:bodyPr/>
            <a:lstStyle/>
            <a:p>
              <a:endParaRPr lang="en-US" sz="1200"/>
            </a:p>
          </p:txBody>
        </p:sp>
        <p:sp>
          <p:nvSpPr>
            <p:cNvPr id="66" name="Freeform 46">
              <a:extLst>
                <a:ext uri="{FF2B5EF4-FFF2-40B4-BE49-F238E27FC236}">
                  <a16:creationId xmlns:a16="http://schemas.microsoft.com/office/drawing/2014/main" id="{E9AF6DD9-ABB5-0966-6356-C1CA268AB9FD}"/>
                </a:ext>
              </a:extLst>
            </p:cNvPr>
            <p:cNvSpPr>
              <a:spLocks/>
            </p:cNvSpPr>
            <p:nvPr/>
          </p:nvSpPr>
          <p:spPr bwMode="auto">
            <a:xfrm>
              <a:off x="2523" y="3540"/>
              <a:ext cx="158" cy="216"/>
            </a:xfrm>
            <a:custGeom>
              <a:avLst/>
              <a:gdLst>
                <a:gd name="T0" fmla="*/ 7 w 316"/>
                <a:gd name="T1" fmla="*/ 7 h 430"/>
                <a:gd name="T2" fmla="*/ 20 w 316"/>
                <a:gd name="T3" fmla="*/ 28 h 430"/>
                <a:gd name="T4" fmla="*/ 17 w 316"/>
                <a:gd name="T5" fmla="*/ 24 h 430"/>
                <a:gd name="T6" fmla="*/ 13 w 316"/>
                <a:gd name="T7" fmla="*/ 21 h 430"/>
                <a:gd name="T8" fmla="*/ 10 w 316"/>
                <a:gd name="T9" fmla="*/ 18 h 430"/>
                <a:gd name="T10" fmla="*/ 7 w 316"/>
                <a:gd name="T11" fmla="*/ 15 h 430"/>
                <a:gd name="T12" fmla="*/ 5 w 316"/>
                <a:gd name="T13" fmla="*/ 12 h 430"/>
                <a:gd name="T14" fmla="*/ 2 w 316"/>
                <a:gd name="T15" fmla="*/ 8 h 430"/>
                <a:gd name="T16" fmla="*/ 1 w 316"/>
                <a:gd name="T17" fmla="*/ 5 h 430"/>
                <a:gd name="T18" fmla="*/ 0 w 316"/>
                <a:gd name="T19" fmla="*/ 1 h 430"/>
                <a:gd name="T20" fmla="*/ 1 w 316"/>
                <a:gd name="T21" fmla="*/ 0 h 430"/>
                <a:gd name="T22" fmla="*/ 2 w 316"/>
                <a:gd name="T23" fmla="*/ 1 h 430"/>
                <a:gd name="T24" fmla="*/ 3 w 316"/>
                <a:gd name="T25" fmla="*/ 2 h 430"/>
                <a:gd name="T26" fmla="*/ 3 w 316"/>
                <a:gd name="T27" fmla="*/ 3 h 430"/>
                <a:gd name="T28" fmla="*/ 5 w 316"/>
                <a:gd name="T29" fmla="*/ 4 h 430"/>
                <a:gd name="T30" fmla="*/ 5 w 316"/>
                <a:gd name="T31" fmla="*/ 5 h 430"/>
                <a:gd name="T32" fmla="*/ 5 w 316"/>
                <a:gd name="T33" fmla="*/ 6 h 430"/>
                <a:gd name="T34" fmla="*/ 7 w 316"/>
                <a:gd name="T35" fmla="*/ 7 h 4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6"/>
                <a:gd name="T55" fmla="*/ 0 h 430"/>
                <a:gd name="T56" fmla="*/ 316 w 316"/>
                <a:gd name="T57" fmla="*/ 430 h 4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6" h="430">
                  <a:moveTo>
                    <a:pt x="115" y="105"/>
                  </a:moveTo>
                  <a:lnTo>
                    <a:pt x="316" y="430"/>
                  </a:lnTo>
                  <a:lnTo>
                    <a:pt x="272" y="374"/>
                  </a:lnTo>
                  <a:lnTo>
                    <a:pt x="223" y="324"/>
                  </a:lnTo>
                  <a:lnTo>
                    <a:pt x="173" y="275"/>
                  </a:lnTo>
                  <a:lnTo>
                    <a:pt x="124" y="229"/>
                  </a:lnTo>
                  <a:lnTo>
                    <a:pt x="78" y="178"/>
                  </a:lnTo>
                  <a:lnTo>
                    <a:pt x="41" y="126"/>
                  </a:lnTo>
                  <a:lnTo>
                    <a:pt x="12" y="66"/>
                  </a:lnTo>
                  <a:lnTo>
                    <a:pt x="0" y="2"/>
                  </a:lnTo>
                  <a:lnTo>
                    <a:pt x="24" y="0"/>
                  </a:lnTo>
                  <a:lnTo>
                    <a:pt x="41" y="8"/>
                  </a:lnTo>
                  <a:lnTo>
                    <a:pt x="53" y="21"/>
                  </a:lnTo>
                  <a:lnTo>
                    <a:pt x="62" y="41"/>
                  </a:lnTo>
                  <a:lnTo>
                    <a:pt x="70" y="58"/>
                  </a:lnTo>
                  <a:lnTo>
                    <a:pt x="80" y="77"/>
                  </a:lnTo>
                  <a:lnTo>
                    <a:pt x="93" y="93"/>
                  </a:lnTo>
                  <a:lnTo>
                    <a:pt x="115" y="105"/>
                  </a:lnTo>
                  <a:close/>
                </a:path>
              </a:pathLst>
            </a:custGeom>
            <a:solidFill>
              <a:srgbClr val="D9A166"/>
            </a:solidFill>
            <a:ln w="9525">
              <a:noFill/>
              <a:round/>
              <a:headEnd/>
              <a:tailEnd/>
            </a:ln>
          </p:spPr>
          <p:txBody>
            <a:bodyPr/>
            <a:lstStyle/>
            <a:p>
              <a:endParaRPr lang="en-US" sz="1200"/>
            </a:p>
          </p:txBody>
        </p:sp>
        <p:sp>
          <p:nvSpPr>
            <p:cNvPr id="67" name="Freeform 47">
              <a:extLst>
                <a:ext uri="{FF2B5EF4-FFF2-40B4-BE49-F238E27FC236}">
                  <a16:creationId xmlns:a16="http://schemas.microsoft.com/office/drawing/2014/main" id="{6FC35376-53D1-ED3F-D1FA-00460B97A551}"/>
                </a:ext>
              </a:extLst>
            </p:cNvPr>
            <p:cNvSpPr>
              <a:spLocks/>
            </p:cNvSpPr>
            <p:nvPr/>
          </p:nvSpPr>
          <p:spPr bwMode="auto">
            <a:xfrm>
              <a:off x="2653" y="3570"/>
              <a:ext cx="90" cy="212"/>
            </a:xfrm>
            <a:custGeom>
              <a:avLst/>
              <a:gdLst>
                <a:gd name="T0" fmla="*/ 4 w 181"/>
                <a:gd name="T1" fmla="*/ 0 h 425"/>
                <a:gd name="T2" fmla="*/ 4 w 181"/>
                <a:gd name="T3" fmla="*/ 3 h 425"/>
                <a:gd name="T4" fmla="*/ 4 w 181"/>
                <a:gd name="T5" fmla="*/ 7 h 425"/>
                <a:gd name="T6" fmla="*/ 5 w 181"/>
                <a:gd name="T7" fmla="*/ 10 h 425"/>
                <a:gd name="T8" fmla="*/ 6 w 181"/>
                <a:gd name="T9" fmla="*/ 13 h 425"/>
                <a:gd name="T10" fmla="*/ 7 w 181"/>
                <a:gd name="T11" fmla="*/ 16 h 425"/>
                <a:gd name="T12" fmla="*/ 9 w 181"/>
                <a:gd name="T13" fmla="*/ 20 h 425"/>
                <a:gd name="T14" fmla="*/ 10 w 181"/>
                <a:gd name="T15" fmla="*/ 23 h 425"/>
                <a:gd name="T16" fmla="*/ 11 w 181"/>
                <a:gd name="T17" fmla="*/ 26 h 425"/>
                <a:gd name="T18" fmla="*/ 9 w 181"/>
                <a:gd name="T19" fmla="*/ 24 h 425"/>
                <a:gd name="T20" fmla="*/ 8 w 181"/>
                <a:gd name="T21" fmla="*/ 21 h 425"/>
                <a:gd name="T22" fmla="*/ 7 w 181"/>
                <a:gd name="T23" fmla="*/ 19 h 425"/>
                <a:gd name="T24" fmla="*/ 5 w 181"/>
                <a:gd name="T25" fmla="*/ 17 h 425"/>
                <a:gd name="T26" fmla="*/ 4 w 181"/>
                <a:gd name="T27" fmla="*/ 14 h 425"/>
                <a:gd name="T28" fmla="*/ 3 w 181"/>
                <a:gd name="T29" fmla="*/ 12 h 425"/>
                <a:gd name="T30" fmla="*/ 2 w 181"/>
                <a:gd name="T31" fmla="*/ 9 h 425"/>
                <a:gd name="T32" fmla="*/ 1 w 181"/>
                <a:gd name="T33" fmla="*/ 7 h 425"/>
                <a:gd name="T34" fmla="*/ 0 w 181"/>
                <a:gd name="T35" fmla="*/ 0 h 425"/>
                <a:gd name="T36" fmla="*/ 4 w 181"/>
                <a:gd name="T37" fmla="*/ 0 h 4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1"/>
                <a:gd name="T58" fmla="*/ 0 h 425"/>
                <a:gd name="T59" fmla="*/ 181 w 181"/>
                <a:gd name="T60" fmla="*/ 425 h 4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1" h="425">
                  <a:moveTo>
                    <a:pt x="72" y="0"/>
                  </a:moveTo>
                  <a:lnTo>
                    <a:pt x="70" y="56"/>
                  </a:lnTo>
                  <a:lnTo>
                    <a:pt x="78" y="113"/>
                  </a:lnTo>
                  <a:lnTo>
                    <a:pt x="89" y="165"/>
                  </a:lnTo>
                  <a:lnTo>
                    <a:pt x="109" y="219"/>
                  </a:lnTo>
                  <a:lnTo>
                    <a:pt x="126" y="270"/>
                  </a:lnTo>
                  <a:lnTo>
                    <a:pt x="148" y="322"/>
                  </a:lnTo>
                  <a:lnTo>
                    <a:pt x="165" y="372"/>
                  </a:lnTo>
                  <a:lnTo>
                    <a:pt x="181" y="425"/>
                  </a:lnTo>
                  <a:lnTo>
                    <a:pt x="157" y="386"/>
                  </a:lnTo>
                  <a:lnTo>
                    <a:pt x="134" y="349"/>
                  </a:lnTo>
                  <a:lnTo>
                    <a:pt x="113" y="310"/>
                  </a:lnTo>
                  <a:lnTo>
                    <a:pt x="93" y="273"/>
                  </a:lnTo>
                  <a:lnTo>
                    <a:pt x="74" y="235"/>
                  </a:lnTo>
                  <a:lnTo>
                    <a:pt x="56" y="196"/>
                  </a:lnTo>
                  <a:lnTo>
                    <a:pt x="39" y="157"/>
                  </a:lnTo>
                  <a:lnTo>
                    <a:pt x="25" y="118"/>
                  </a:lnTo>
                  <a:lnTo>
                    <a:pt x="0" y="0"/>
                  </a:lnTo>
                  <a:lnTo>
                    <a:pt x="72" y="0"/>
                  </a:lnTo>
                  <a:close/>
                </a:path>
              </a:pathLst>
            </a:custGeom>
            <a:solidFill>
              <a:srgbClr val="D9A166"/>
            </a:solidFill>
            <a:ln w="9525">
              <a:noFill/>
              <a:round/>
              <a:headEnd/>
              <a:tailEnd/>
            </a:ln>
          </p:spPr>
          <p:txBody>
            <a:bodyPr/>
            <a:lstStyle/>
            <a:p>
              <a:endParaRPr lang="en-US" sz="1200"/>
            </a:p>
          </p:txBody>
        </p:sp>
        <p:sp>
          <p:nvSpPr>
            <p:cNvPr id="68" name="Freeform 48">
              <a:extLst>
                <a:ext uri="{FF2B5EF4-FFF2-40B4-BE49-F238E27FC236}">
                  <a16:creationId xmlns:a16="http://schemas.microsoft.com/office/drawing/2014/main" id="{3A33BCDC-804E-0696-4E7C-EFD810BAA6FB}"/>
                </a:ext>
              </a:extLst>
            </p:cNvPr>
            <p:cNvSpPr>
              <a:spLocks/>
            </p:cNvSpPr>
            <p:nvPr/>
          </p:nvSpPr>
          <p:spPr bwMode="auto">
            <a:xfrm>
              <a:off x="2518" y="3619"/>
              <a:ext cx="153" cy="180"/>
            </a:xfrm>
            <a:custGeom>
              <a:avLst/>
              <a:gdLst>
                <a:gd name="T0" fmla="*/ 20 w 304"/>
                <a:gd name="T1" fmla="*/ 22 h 361"/>
                <a:gd name="T2" fmla="*/ 18 w 304"/>
                <a:gd name="T3" fmla="*/ 21 h 361"/>
                <a:gd name="T4" fmla="*/ 16 w 304"/>
                <a:gd name="T5" fmla="*/ 21 h 361"/>
                <a:gd name="T6" fmla="*/ 14 w 304"/>
                <a:gd name="T7" fmla="*/ 20 h 361"/>
                <a:gd name="T8" fmla="*/ 13 w 304"/>
                <a:gd name="T9" fmla="*/ 20 h 361"/>
                <a:gd name="T10" fmla="*/ 11 w 304"/>
                <a:gd name="T11" fmla="*/ 19 h 361"/>
                <a:gd name="T12" fmla="*/ 10 w 304"/>
                <a:gd name="T13" fmla="*/ 17 h 361"/>
                <a:gd name="T14" fmla="*/ 9 w 304"/>
                <a:gd name="T15" fmla="*/ 16 h 361"/>
                <a:gd name="T16" fmla="*/ 8 w 304"/>
                <a:gd name="T17" fmla="*/ 14 h 361"/>
                <a:gd name="T18" fmla="*/ 7 w 304"/>
                <a:gd name="T19" fmla="*/ 13 h 361"/>
                <a:gd name="T20" fmla="*/ 5 w 304"/>
                <a:gd name="T21" fmla="*/ 11 h 361"/>
                <a:gd name="T22" fmla="*/ 4 w 304"/>
                <a:gd name="T23" fmla="*/ 9 h 361"/>
                <a:gd name="T24" fmla="*/ 3 w 304"/>
                <a:gd name="T25" fmla="*/ 7 h 361"/>
                <a:gd name="T26" fmla="*/ 2 w 304"/>
                <a:gd name="T27" fmla="*/ 5 h 361"/>
                <a:gd name="T28" fmla="*/ 1 w 304"/>
                <a:gd name="T29" fmla="*/ 4 h 361"/>
                <a:gd name="T30" fmla="*/ 0 w 304"/>
                <a:gd name="T31" fmla="*/ 1 h 361"/>
                <a:gd name="T32" fmla="*/ 0 w 304"/>
                <a:gd name="T33" fmla="*/ 0 h 361"/>
                <a:gd name="T34" fmla="*/ 3 w 304"/>
                <a:gd name="T35" fmla="*/ 2 h 361"/>
                <a:gd name="T36" fmla="*/ 5 w 304"/>
                <a:gd name="T37" fmla="*/ 5 h 361"/>
                <a:gd name="T38" fmla="*/ 8 w 304"/>
                <a:gd name="T39" fmla="*/ 8 h 361"/>
                <a:gd name="T40" fmla="*/ 10 w 304"/>
                <a:gd name="T41" fmla="*/ 11 h 361"/>
                <a:gd name="T42" fmla="*/ 13 w 304"/>
                <a:gd name="T43" fmla="*/ 13 h 361"/>
                <a:gd name="T44" fmla="*/ 15 w 304"/>
                <a:gd name="T45" fmla="*/ 16 h 361"/>
                <a:gd name="T46" fmla="*/ 17 w 304"/>
                <a:gd name="T47" fmla="*/ 19 h 361"/>
                <a:gd name="T48" fmla="*/ 20 w 304"/>
                <a:gd name="T49" fmla="*/ 22 h 3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
                <a:gd name="T76" fmla="*/ 0 h 361"/>
                <a:gd name="T77" fmla="*/ 304 w 304"/>
                <a:gd name="T78" fmla="*/ 361 h 3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 h="361">
                  <a:moveTo>
                    <a:pt x="304" y="361"/>
                  </a:moveTo>
                  <a:lnTo>
                    <a:pt x="275" y="351"/>
                  </a:lnTo>
                  <a:lnTo>
                    <a:pt x="246" y="343"/>
                  </a:lnTo>
                  <a:lnTo>
                    <a:pt x="219" y="331"/>
                  </a:lnTo>
                  <a:lnTo>
                    <a:pt x="194" y="322"/>
                  </a:lnTo>
                  <a:lnTo>
                    <a:pt x="168" y="304"/>
                  </a:lnTo>
                  <a:lnTo>
                    <a:pt x="149" y="287"/>
                  </a:lnTo>
                  <a:lnTo>
                    <a:pt x="133" y="264"/>
                  </a:lnTo>
                  <a:lnTo>
                    <a:pt x="124" y="236"/>
                  </a:lnTo>
                  <a:lnTo>
                    <a:pt x="97" y="211"/>
                  </a:lnTo>
                  <a:lnTo>
                    <a:pt x="73" y="184"/>
                  </a:lnTo>
                  <a:lnTo>
                    <a:pt x="52" y="155"/>
                  </a:lnTo>
                  <a:lnTo>
                    <a:pt x="35" y="126"/>
                  </a:lnTo>
                  <a:lnTo>
                    <a:pt x="19" y="95"/>
                  </a:lnTo>
                  <a:lnTo>
                    <a:pt x="7" y="64"/>
                  </a:lnTo>
                  <a:lnTo>
                    <a:pt x="0" y="31"/>
                  </a:lnTo>
                  <a:lnTo>
                    <a:pt x="0" y="0"/>
                  </a:lnTo>
                  <a:lnTo>
                    <a:pt x="38" y="39"/>
                  </a:lnTo>
                  <a:lnTo>
                    <a:pt x="77" y="81"/>
                  </a:lnTo>
                  <a:lnTo>
                    <a:pt x="116" y="128"/>
                  </a:lnTo>
                  <a:lnTo>
                    <a:pt x="155" y="176"/>
                  </a:lnTo>
                  <a:lnTo>
                    <a:pt x="192" y="223"/>
                  </a:lnTo>
                  <a:lnTo>
                    <a:pt x="228" y="269"/>
                  </a:lnTo>
                  <a:lnTo>
                    <a:pt x="265" y="314"/>
                  </a:lnTo>
                  <a:lnTo>
                    <a:pt x="304" y="361"/>
                  </a:lnTo>
                  <a:close/>
                </a:path>
              </a:pathLst>
            </a:custGeom>
            <a:solidFill>
              <a:srgbClr val="D9A166"/>
            </a:solidFill>
            <a:ln w="9525">
              <a:noFill/>
              <a:round/>
              <a:headEnd/>
              <a:tailEnd/>
            </a:ln>
          </p:spPr>
          <p:txBody>
            <a:bodyPr/>
            <a:lstStyle/>
            <a:p>
              <a:endParaRPr lang="en-US" sz="1200"/>
            </a:p>
          </p:txBody>
        </p:sp>
        <p:sp>
          <p:nvSpPr>
            <p:cNvPr id="69" name="Freeform 49">
              <a:extLst>
                <a:ext uri="{FF2B5EF4-FFF2-40B4-BE49-F238E27FC236}">
                  <a16:creationId xmlns:a16="http://schemas.microsoft.com/office/drawing/2014/main" id="{6F2ECF59-7EC4-D191-C541-F87A8E5F34D0}"/>
                </a:ext>
              </a:extLst>
            </p:cNvPr>
            <p:cNvSpPr>
              <a:spLocks/>
            </p:cNvSpPr>
            <p:nvPr/>
          </p:nvSpPr>
          <p:spPr bwMode="auto">
            <a:xfrm>
              <a:off x="2642" y="3748"/>
              <a:ext cx="67" cy="65"/>
            </a:xfrm>
            <a:custGeom>
              <a:avLst/>
              <a:gdLst>
                <a:gd name="T0" fmla="*/ 8 w 134"/>
                <a:gd name="T1" fmla="*/ 8 h 130"/>
                <a:gd name="T2" fmla="*/ 6 w 134"/>
                <a:gd name="T3" fmla="*/ 7 h 130"/>
                <a:gd name="T4" fmla="*/ 5 w 134"/>
                <a:gd name="T5" fmla="*/ 6 h 130"/>
                <a:gd name="T6" fmla="*/ 4 w 134"/>
                <a:gd name="T7" fmla="*/ 5 h 130"/>
                <a:gd name="T8" fmla="*/ 3 w 134"/>
                <a:gd name="T9" fmla="*/ 4 h 130"/>
                <a:gd name="T10" fmla="*/ 2 w 134"/>
                <a:gd name="T11" fmla="*/ 3 h 130"/>
                <a:gd name="T12" fmla="*/ 1 w 134"/>
                <a:gd name="T13" fmla="*/ 2 h 130"/>
                <a:gd name="T14" fmla="*/ 1 w 134"/>
                <a:gd name="T15" fmla="*/ 1 h 130"/>
                <a:gd name="T16" fmla="*/ 0 w 134"/>
                <a:gd name="T17" fmla="*/ 0 h 130"/>
                <a:gd name="T18" fmla="*/ 8 w 134"/>
                <a:gd name="T19" fmla="*/ 8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30"/>
                <a:gd name="T32" fmla="*/ 134 w 134"/>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30">
                  <a:moveTo>
                    <a:pt x="134" y="130"/>
                  </a:moveTo>
                  <a:lnTo>
                    <a:pt x="108" y="120"/>
                  </a:lnTo>
                  <a:lnTo>
                    <a:pt x="89" y="106"/>
                  </a:lnTo>
                  <a:lnTo>
                    <a:pt x="72" y="89"/>
                  </a:lnTo>
                  <a:lnTo>
                    <a:pt x="58" y="73"/>
                  </a:lnTo>
                  <a:lnTo>
                    <a:pt x="44" y="52"/>
                  </a:lnTo>
                  <a:lnTo>
                    <a:pt x="31" y="33"/>
                  </a:lnTo>
                  <a:lnTo>
                    <a:pt x="15" y="15"/>
                  </a:lnTo>
                  <a:lnTo>
                    <a:pt x="0" y="0"/>
                  </a:lnTo>
                  <a:lnTo>
                    <a:pt x="134" y="130"/>
                  </a:lnTo>
                  <a:close/>
                </a:path>
              </a:pathLst>
            </a:custGeom>
            <a:solidFill>
              <a:srgbClr val="D9A166"/>
            </a:solidFill>
            <a:ln w="9525">
              <a:noFill/>
              <a:round/>
              <a:headEnd/>
              <a:tailEnd/>
            </a:ln>
          </p:spPr>
          <p:txBody>
            <a:bodyPr/>
            <a:lstStyle/>
            <a:p>
              <a:endParaRPr lang="en-US" sz="1200"/>
            </a:p>
          </p:txBody>
        </p:sp>
        <p:sp>
          <p:nvSpPr>
            <p:cNvPr id="70" name="Freeform 50">
              <a:extLst>
                <a:ext uri="{FF2B5EF4-FFF2-40B4-BE49-F238E27FC236}">
                  <a16:creationId xmlns:a16="http://schemas.microsoft.com/office/drawing/2014/main" id="{114C83E3-A8B5-AD16-9DED-28BB4B50A36D}"/>
                </a:ext>
              </a:extLst>
            </p:cNvPr>
            <p:cNvSpPr>
              <a:spLocks/>
            </p:cNvSpPr>
            <p:nvPr/>
          </p:nvSpPr>
          <p:spPr bwMode="auto">
            <a:xfrm>
              <a:off x="2129" y="2215"/>
              <a:ext cx="915" cy="812"/>
            </a:xfrm>
            <a:custGeom>
              <a:avLst/>
              <a:gdLst>
                <a:gd name="T0" fmla="*/ 33 w 1829"/>
                <a:gd name="T1" fmla="*/ 27 h 1622"/>
                <a:gd name="T2" fmla="*/ 28 w 1829"/>
                <a:gd name="T3" fmla="*/ 34 h 1622"/>
                <a:gd name="T4" fmla="*/ 24 w 1829"/>
                <a:gd name="T5" fmla="*/ 30 h 1622"/>
                <a:gd name="T6" fmla="*/ 20 w 1829"/>
                <a:gd name="T7" fmla="*/ 24 h 1622"/>
                <a:gd name="T8" fmla="*/ 16 w 1829"/>
                <a:gd name="T9" fmla="*/ 19 h 1622"/>
                <a:gd name="T10" fmla="*/ 15 w 1829"/>
                <a:gd name="T11" fmla="*/ 15 h 1622"/>
                <a:gd name="T12" fmla="*/ 13 w 1829"/>
                <a:gd name="T13" fmla="*/ 9 h 1622"/>
                <a:gd name="T14" fmla="*/ 11 w 1829"/>
                <a:gd name="T15" fmla="*/ 3 h 1622"/>
                <a:gd name="T16" fmla="*/ 8 w 1829"/>
                <a:gd name="T17" fmla="*/ 0 h 1622"/>
                <a:gd name="T18" fmla="*/ 4 w 1829"/>
                <a:gd name="T19" fmla="*/ 3 h 1622"/>
                <a:gd name="T20" fmla="*/ 2 w 1829"/>
                <a:gd name="T21" fmla="*/ 5 h 1622"/>
                <a:gd name="T22" fmla="*/ 0 w 1829"/>
                <a:gd name="T23" fmla="*/ 9 h 1622"/>
                <a:gd name="T24" fmla="*/ 1 w 1829"/>
                <a:gd name="T25" fmla="*/ 16 h 1622"/>
                <a:gd name="T26" fmla="*/ 4 w 1829"/>
                <a:gd name="T27" fmla="*/ 26 h 1622"/>
                <a:gd name="T28" fmla="*/ 8 w 1829"/>
                <a:gd name="T29" fmla="*/ 36 h 1622"/>
                <a:gd name="T30" fmla="*/ 12 w 1829"/>
                <a:gd name="T31" fmla="*/ 44 h 1622"/>
                <a:gd name="T32" fmla="*/ 16 w 1829"/>
                <a:gd name="T33" fmla="*/ 50 h 1622"/>
                <a:gd name="T34" fmla="*/ 20 w 1829"/>
                <a:gd name="T35" fmla="*/ 55 h 1622"/>
                <a:gd name="T36" fmla="*/ 27 w 1829"/>
                <a:gd name="T37" fmla="*/ 64 h 1622"/>
                <a:gd name="T38" fmla="*/ 35 w 1829"/>
                <a:gd name="T39" fmla="*/ 74 h 1622"/>
                <a:gd name="T40" fmla="*/ 41 w 1829"/>
                <a:gd name="T41" fmla="*/ 80 h 1622"/>
                <a:gd name="T42" fmla="*/ 46 w 1829"/>
                <a:gd name="T43" fmla="*/ 102 h 1622"/>
                <a:gd name="T44" fmla="*/ 50 w 1829"/>
                <a:gd name="T45" fmla="*/ 101 h 1622"/>
                <a:gd name="T46" fmla="*/ 60 w 1829"/>
                <a:gd name="T47" fmla="*/ 98 h 1622"/>
                <a:gd name="T48" fmla="*/ 72 w 1829"/>
                <a:gd name="T49" fmla="*/ 94 h 1622"/>
                <a:gd name="T50" fmla="*/ 81 w 1829"/>
                <a:gd name="T51" fmla="*/ 91 h 1622"/>
                <a:gd name="T52" fmla="*/ 88 w 1829"/>
                <a:gd name="T53" fmla="*/ 85 h 1622"/>
                <a:gd name="T54" fmla="*/ 98 w 1829"/>
                <a:gd name="T55" fmla="*/ 77 h 1622"/>
                <a:gd name="T56" fmla="*/ 107 w 1829"/>
                <a:gd name="T57" fmla="*/ 69 h 1622"/>
                <a:gd name="T58" fmla="*/ 110 w 1829"/>
                <a:gd name="T59" fmla="*/ 66 h 1622"/>
                <a:gd name="T60" fmla="*/ 112 w 1829"/>
                <a:gd name="T61" fmla="*/ 64 h 1622"/>
                <a:gd name="T62" fmla="*/ 114 w 1829"/>
                <a:gd name="T63" fmla="*/ 60 h 1622"/>
                <a:gd name="T64" fmla="*/ 115 w 1829"/>
                <a:gd name="T65" fmla="*/ 57 h 1622"/>
                <a:gd name="T66" fmla="*/ 110 w 1829"/>
                <a:gd name="T67" fmla="*/ 56 h 1622"/>
                <a:gd name="T68" fmla="*/ 103 w 1829"/>
                <a:gd name="T69" fmla="*/ 57 h 1622"/>
                <a:gd name="T70" fmla="*/ 96 w 1829"/>
                <a:gd name="T71" fmla="*/ 60 h 1622"/>
                <a:gd name="T72" fmla="*/ 90 w 1829"/>
                <a:gd name="T73" fmla="*/ 64 h 1622"/>
                <a:gd name="T74" fmla="*/ 84 w 1829"/>
                <a:gd name="T75" fmla="*/ 66 h 1622"/>
                <a:gd name="T76" fmla="*/ 76 w 1829"/>
                <a:gd name="T77" fmla="*/ 70 h 1622"/>
                <a:gd name="T78" fmla="*/ 69 w 1829"/>
                <a:gd name="T79" fmla="*/ 75 h 1622"/>
                <a:gd name="T80" fmla="*/ 63 w 1829"/>
                <a:gd name="T81" fmla="*/ 79 h 1622"/>
                <a:gd name="T82" fmla="*/ 61 w 1829"/>
                <a:gd name="T83" fmla="*/ 82 h 1622"/>
                <a:gd name="T84" fmla="*/ 53 w 1829"/>
                <a:gd name="T85" fmla="*/ 77 h 1622"/>
                <a:gd name="T86" fmla="*/ 44 w 1829"/>
                <a:gd name="T87" fmla="*/ 76 h 1622"/>
                <a:gd name="T88" fmla="*/ 34 w 1829"/>
                <a:gd name="T89" fmla="*/ 66 h 16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29"/>
                <a:gd name="T136" fmla="*/ 0 h 1622"/>
                <a:gd name="T137" fmla="*/ 1829 w 1829"/>
                <a:gd name="T138" fmla="*/ 1622 h 16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29" h="1622">
                  <a:moveTo>
                    <a:pt x="716" y="847"/>
                  </a:moveTo>
                  <a:lnTo>
                    <a:pt x="518" y="422"/>
                  </a:lnTo>
                  <a:lnTo>
                    <a:pt x="446" y="546"/>
                  </a:lnTo>
                  <a:lnTo>
                    <a:pt x="436" y="537"/>
                  </a:lnTo>
                  <a:lnTo>
                    <a:pt x="413" y="511"/>
                  </a:lnTo>
                  <a:lnTo>
                    <a:pt x="382" y="473"/>
                  </a:lnTo>
                  <a:lnTo>
                    <a:pt x="345" y="430"/>
                  </a:lnTo>
                  <a:lnTo>
                    <a:pt x="306" y="381"/>
                  </a:lnTo>
                  <a:lnTo>
                    <a:pt x="273" y="337"/>
                  </a:lnTo>
                  <a:lnTo>
                    <a:pt x="248" y="296"/>
                  </a:lnTo>
                  <a:lnTo>
                    <a:pt x="238" y="267"/>
                  </a:lnTo>
                  <a:lnTo>
                    <a:pt x="231" y="234"/>
                  </a:lnTo>
                  <a:lnTo>
                    <a:pt x="221" y="190"/>
                  </a:lnTo>
                  <a:lnTo>
                    <a:pt x="207" y="139"/>
                  </a:lnTo>
                  <a:lnTo>
                    <a:pt x="192" y="89"/>
                  </a:lnTo>
                  <a:lnTo>
                    <a:pt x="171" y="44"/>
                  </a:lnTo>
                  <a:lnTo>
                    <a:pt x="149" y="13"/>
                  </a:lnTo>
                  <a:lnTo>
                    <a:pt x="122" y="0"/>
                  </a:lnTo>
                  <a:lnTo>
                    <a:pt x="95" y="13"/>
                  </a:lnTo>
                  <a:lnTo>
                    <a:pt x="62" y="34"/>
                  </a:lnTo>
                  <a:lnTo>
                    <a:pt x="39" y="56"/>
                  </a:lnTo>
                  <a:lnTo>
                    <a:pt x="17" y="77"/>
                  </a:lnTo>
                  <a:lnTo>
                    <a:pt x="6" y="106"/>
                  </a:lnTo>
                  <a:lnTo>
                    <a:pt x="0" y="139"/>
                  </a:lnTo>
                  <a:lnTo>
                    <a:pt x="2" y="186"/>
                  </a:lnTo>
                  <a:lnTo>
                    <a:pt x="14" y="246"/>
                  </a:lnTo>
                  <a:lnTo>
                    <a:pt x="33" y="329"/>
                  </a:lnTo>
                  <a:lnTo>
                    <a:pt x="56" y="414"/>
                  </a:lnTo>
                  <a:lnTo>
                    <a:pt x="87" y="498"/>
                  </a:lnTo>
                  <a:lnTo>
                    <a:pt x="118" y="573"/>
                  </a:lnTo>
                  <a:lnTo>
                    <a:pt x="153" y="643"/>
                  </a:lnTo>
                  <a:lnTo>
                    <a:pt x="186" y="703"/>
                  </a:lnTo>
                  <a:lnTo>
                    <a:pt x="219" y="758"/>
                  </a:lnTo>
                  <a:lnTo>
                    <a:pt x="248" y="800"/>
                  </a:lnTo>
                  <a:lnTo>
                    <a:pt x="275" y="835"/>
                  </a:lnTo>
                  <a:lnTo>
                    <a:pt x="308" y="874"/>
                  </a:lnTo>
                  <a:lnTo>
                    <a:pt x="361" y="938"/>
                  </a:lnTo>
                  <a:lnTo>
                    <a:pt x="425" y="1012"/>
                  </a:lnTo>
                  <a:lnTo>
                    <a:pt x="493" y="1093"/>
                  </a:lnTo>
                  <a:lnTo>
                    <a:pt x="557" y="1169"/>
                  </a:lnTo>
                  <a:lnTo>
                    <a:pt x="611" y="1235"/>
                  </a:lnTo>
                  <a:lnTo>
                    <a:pt x="648" y="1279"/>
                  </a:lnTo>
                  <a:lnTo>
                    <a:pt x="663" y="1297"/>
                  </a:lnTo>
                  <a:lnTo>
                    <a:pt x="725" y="1622"/>
                  </a:lnTo>
                  <a:lnTo>
                    <a:pt x="743" y="1617"/>
                  </a:lnTo>
                  <a:lnTo>
                    <a:pt x="795" y="1601"/>
                  </a:lnTo>
                  <a:lnTo>
                    <a:pt x="869" y="1580"/>
                  </a:lnTo>
                  <a:lnTo>
                    <a:pt x="958" y="1554"/>
                  </a:lnTo>
                  <a:lnTo>
                    <a:pt x="1051" y="1523"/>
                  </a:lnTo>
                  <a:lnTo>
                    <a:pt x="1144" y="1494"/>
                  </a:lnTo>
                  <a:lnTo>
                    <a:pt x="1224" y="1463"/>
                  </a:lnTo>
                  <a:lnTo>
                    <a:pt x="1284" y="1440"/>
                  </a:lnTo>
                  <a:lnTo>
                    <a:pt x="1336" y="1403"/>
                  </a:lnTo>
                  <a:lnTo>
                    <a:pt x="1406" y="1351"/>
                  </a:lnTo>
                  <a:lnTo>
                    <a:pt x="1484" y="1285"/>
                  </a:lnTo>
                  <a:lnTo>
                    <a:pt x="1563" y="1217"/>
                  </a:lnTo>
                  <a:lnTo>
                    <a:pt x="1635" y="1149"/>
                  </a:lnTo>
                  <a:lnTo>
                    <a:pt x="1697" y="1095"/>
                  </a:lnTo>
                  <a:lnTo>
                    <a:pt x="1738" y="1056"/>
                  </a:lnTo>
                  <a:lnTo>
                    <a:pt x="1755" y="1043"/>
                  </a:lnTo>
                  <a:lnTo>
                    <a:pt x="1761" y="1035"/>
                  </a:lnTo>
                  <a:lnTo>
                    <a:pt x="1778" y="1015"/>
                  </a:lnTo>
                  <a:lnTo>
                    <a:pt x="1798" y="988"/>
                  </a:lnTo>
                  <a:lnTo>
                    <a:pt x="1819" y="957"/>
                  </a:lnTo>
                  <a:lnTo>
                    <a:pt x="1829" y="926"/>
                  </a:lnTo>
                  <a:lnTo>
                    <a:pt x="1827" y="901"/>
                  </a:lnTo>
                  <a:lnTo>
                    <a:pt x="1804" y="884"/>
                  </a:lnTo>
                  <a:lnTo>
                    <a:pt x="1755" y="882"/>
                  </a:lnTo>
                  <a:lnTo>
                    <a:pt x="1691" y="891"/>
                  </a:lnTo>
                  <a:lnTo>
                    <a:pt x="1635" y="909"/>
                  </a:lnTo>
                  <a:lnTo>
                    <a:pt x="1579" y="930"/>
                  </a:lnTo>
                  <a:lnTo>
                    <a:pt x="1528" y="959"/>
                  </a:lnTo>
                  <a:lnTo>
                    <a:pt x="1476" y="984"/>
                  </a:lnTo>
                  <a:lnTo>
                    <a:pt x="1429" y="1012"/>
                  </a:lnTo>
                  <a:lnTo>
                    <a:pt x="1379" y="1035"/>
                  </a:lnTo>
                  <a:lnTo>
                    <a:pt x="1330" y="1052"/>
                  </a:lnTo>
                  <a:lnTo>
                    <a:pt x="1274" y="1072"/>
                  </a:lnTo>
                  <a:lnTo>
                    <a:pt x="1216" y="1105"/>
                  </a:lnTo>
                  <a:lnTo>
                    <a:pt x="1154" y="1143"/>
                  </a:lnTo>
                  <a:lnTo>
                    <a:pt x="1098" y="1188"/>
                  </a:lnTo>
                  <a:lnTo>
                    <a:pt x="1045" y="1227"/>
                  </a:lnTo>
                  <a:lnTo>
                    <a:pt x="1005" y="1262"/>
                  </a:lnTo>
                  <a:lnTo>
                    <a:pt x="977" y="1287"/>
                  </a:lnTo>
                  <a:lnTo>
                    <a:pt x="968" y="1297"/>
                  </a:lnTo>
                  <a:lnTo>
                    <a:pt x="772" y="1529"/>
                  </a:lnTo>
                  <a:lnTo>
                    <a:pt x="834" y="1223"/>
                  </a:lnTo>
                  <a:lnTo>
                    <a:pt x="747" y="1332"/>
                  </a:lnTo>
                  <a:lnTo>
                    <a:pt x="700" y="1213"/>
                  </a:lnTo>
                  <a:lnTo>
                    <a:pt x="747" y="1114"/>
                  </a:lnTo>
                  <a:lnTo>
                    <a:pt x="529" y="1052"/>
                  </a:lnTo>
                  <a:lnTo>
                    <a:pt x="716" y="847"/>
                  </a:lnTo>
                  <a:close/>
                </a:path>
              </a:pathLst>
            </a:custGeom>
            <a:solidFill>
              <a:srgbClr val="66FFCC"/>
            </a:solidFill>
            <a:ln w="9525">
              <a:noFill/>
              <a:round/>
              <a:headEnd/>
              <a:tailEnd/>
            </a:ln>
          </p:spPr>
          <p:txBody>
            <a:bodyPr/>
            <a:lstStyle/>
            <a:p>
              <a:endParaRPr lang="en-US" sz="1200"/>
            </a:p>
          </p:txBody>
        </p:sp>
        <p:sp>
          <p:nvSpPr>
            <p:cNvPr id="71" name="Freeform 51">
              <a:extLst>
                <a:ext uri="{FF2B5EF4-FFF2-40B4-BE49-F238E27FC236}">
                  <a16:creationId xmlns:a16="http://schemas.microsoft.com/office/drawing/2014/main" id="{EA9505DE-5A99-03A8-87CC-D4115134A3E5}"/>
                </a:ext>
              </a:extLst>
            </p:cNvPr>
            <p:cNvSpPr>
              <a:spLocks/>
            </p:cNvSpPr>
            <p:nvPr/>
          </p:nvSpPr>
          <p:spPr bwMode="auto">
            <a:xfrm>
              <a:off x="2376" y="3137"/>
              <a:ext cx="388" cy="177"/>
            </a:xfrm>
            <a:custGeom>
              <a:avLst/>
              <a:gdLst>
                <a:gd name="T0" fmla="*/ 0 w 775"/>
                <a:gd name="T1" fmla="*/ 11 h 353"/>
                <a:gd name="T2" fmla="*/ 4 w 775"/>
                <a:gd name="T3" fmla="*/ 23 h 353"/>
                <a:gd name="T4" fmla="*/ 26 w 775"/>
                <a:gd name="T5" fmla="*/ 16 h 353"/>
                <a:gd name="T6" fmla="*/ 49 w 775"/>
                <a:gd name="T7" fmla="*/ 8 h 353"/>
                <a:gd name="T8" fmla="*/ 47 w 775"/>
                <a:gd name="T9" fmla="*/ 0 h 353"/>
                <a:gd name="T10" fmla="*/ 28 w 775"/>
                <a:gd name="T11" fmla="*/ 7 h 353"/>
                <a:gd name="T12" fmla="*/ 0 w 775"/>
                <a:gd name="T13" fmla="*/ 11 h 353"/>
                <a:gd name="T14" fmla="*/ 0 60000 65536"/>
                <a:gd name="T15" fmla="*/ 0 60000 65536"/>
                <a:gd name="T16" fmla="*/ 0 60000 65536"/>
                <a:gd name="T17" fmla="*/ 0 60000 65536"/>
                <a:gd name="T18" fmla="*/ 0 60000 65536"/>
                <a:gd name="T19" fmla="*/ 0 60000 65536"/>
                <a:gd name="T20" fmla="*/ 0 60000 65536"/>
                <a:gd name="T21" fmla="*/ 0 w 775"/>
                <a:gd name="T22" fmla="*/ 0 h 353"/>
                <a:gd name="T23" fmla="*/ 775 w 775"/>
                <a:gd name="T24" fmla="*/ 353 h 3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5" h="353">
                  <a:moveTo>
                    <a:pt x="0" y="173"/>
                  </a:moveTo>
                  <a:lnTo>
                    <a:pt x="52" y="353"/>
                  </a:lnTo>
                  <a:lnTo>
                    <a:pt x="403" y="245"/>
                  </a:lnTo>
                  <a:lnTo>
                    <a:pt x="775" y="121"/>
                  </a:lnTo>
                  <a:lnTo>
                    <a:pt x="740" y="0"/>
                  </a:lnTo>
                  <a:lnTo>
                    <a:pt x="440" y="109"/>
                  </a:lnTo>
                  <a:lnTo>
                    <a:pt x="0" y="173"/>
                  </a:lnTo>
                  <a:close/>
                </a:path>
              </a:pathLst>
            </a:custGeom>
            <a:solidFill>
              <a:srgbClr val="66FFCC"/>
            </a:solidFill>
            <a:ln w="9525">
              <a:noFill/>
              <a:round/>
              <a:headEnd/>
              <a:tailEnd/>
            </a:ln>
          </p:spPr>
          <p:txBody>
            <a:bodyPr/>
            <a:lstStyle/>
            <a:p>
              <a:endParaRPr lang="en-US" sz="1200"/>
            </a:p>
          </p:txBody>
        </p:sp>
        <p:sp>
          <p:nvSpPr>
            <p:cNvPr id="72" name="Freeform 52">
              <a:extLst>
                <a:ext uri="{FF2B5EF4-FFF2-40B4-BE49-F238E27FC236}">
                  <a16:creationId xmlns:a16="http://schemas.microsoft.com/office/drawing/2014/main" id="{EED66009-BF4C-41F8-F8EF-B75F6E4E9F46}"/>
                </a:ext>
              </a:extLst>
            </p:cNvPr>
            <p:cNvSpPr>
              <a:spLocks/>
            </p:cNvSpPr>
            <p:nvPr/>
          </p:nvSpPr>
          <p:spPr bwMode="auto">
            <a:xfrm>
              <a:off x="3504" y="2434"/>
              <a:ext cx="572" cy="313"/>
            </a:xfrm>
            <a:custGeom>
              <a:avLst/>
              <a:gdLst>
                <a:gd name="T0" fmla="*/ 0 w 1144"/>
                <a:gd name="T1" fmla="*/ 20 h 626"/>
                <a:gd name="T2" fmla="*/ 23 w 1144"/>
                <a:gd name="T3" fmla="*/ 39 h 626"/>
                <a:gd name="T4" fmla="*/ 23 w 1144"/>
                <a:gd name="T5" fmla="*/ 39 h 626"/>
                <a:gd name="T6" fmla="*/ 25 w 1144"/>
                <a:gd name="T7" fmla="*/ 38 h 626"/>
                <a:gd name="T8" fmla="*/ 27 w 1144"/>
                <a:gd name="T9" fmla="*/ 36 h 626"/>
                <a:gd name="T10" fmla="*/ 31 w 1144"/>
                <a:gd name="T11" fmla="*/ 34 h 626"/>
                <a:gd name="T12" fmla="*/ 36 w 1144"/>
                <a:gd name="T13" fmla="*/ 30 h 626"/>
                <a:gd name="T14" fmla="*/ 39 w 1144"/>
                <a:gd name="T15" fmla="*/ 28 h 626"/>
                <a:gd name="T16" fmla="*/ 43 w 1144"/>
                <a:gd name="T17" fmla="*/ 25 h 626"/>
                <a:gd name="T18" fmla="*/ 48 w 1144"/>
                <a:gd name="T19" fmla="*/ 22 h 626"/>
                <a:gd name="T20" fmla="*/ 53 w 1144"/>
                <a:gd name="T21" fmla="*/ 20 h 626"/>
                <a:gd name="T22" fmla="*/ 57 w 1144"/>
                <a:gd name="T23" fmla="*/ 18 h 626"/>
                <a:gd name="T24" fmla="*/ 61 w 1144"/>
                <a:gd name="T25" fmla="*/ 15 h 626"/>
                <a:gd name="T26" fmla="*/ 65 w 1144"/>
                <a:gd name="T27" fmla="*/ 13 h 626"/>
                <a:gd name="T28" fmla="*/ 68 w 1144"/>
                <a:gd name="T29" fmla="*/ 11 h 626"/>
                <a:gd name="T30" fmla="*/ 70 w 1144"/>
                <a:gd name="T31" fmla="*/ 10 h 626"/>
                <a:gd name="T32" fmla="*/ 71 w 1144"/>
                <a:gd name="T33" fmla="*/ 10 h 626"/>
                <a:gd name="T34" fmla="*/ 72 w 1144"/>
                <a:gd name="T35" fmla="*/ 10 h 626"/>
                <a:gd name="T36" fmla="*/ 65 w 1144"/>
                <a:gd name="T37" fmla="*/ 0 h 626"/>
                <a:gd name="T38" fmla="*/ 65 w 1144"/>
                <a:gd name="T39" fmla="*/ 1 h 626"/>
                <a:gd name="T40" fmla="*/ 62 w 1144"/>
                <a:gd name="T41" fmla="*/ 2 h 626"/>
                <a:gd name="T42" fmla="*/ 60 w 1144"/>
                <a:gd name="T43" fmla="*/ 5 h 626"/>
                <a:gd name="T44" fmla="*/ 57 w 1144"/>
                <a:gd name="T45" fmla="*/ 6 h 626"/>
                <a:gd name="T46" fmla="*/ 53 w 1144"/>
                <a:gd name="T47" fmla="*/ 10 h 626"/>
                <a:gd name="T48" fmla="*/ 49 w 1144"/>
                <a:gd name="T49" fmla="*/ 11 h 626"/>
                <a:gd name="T50" fmla="*/ 44 w 1144"/>
                <a:gd name="T51" fmla="*/ 13 h 626"/>
                <a:gd name="T52" fmla="*/ 40 w 1144"/>
                <a:gd name="T53" fmla="*/ 14 h 626"/>
                <a:gd name="T54" fmla="*/ 36 w 1144"/>
                <a:gd name="T55" fmla="*/ 14 h 626"/>
                <a:gd name="T56" fmla="*/ 31 w 1144"/>
                <a:gd name="T57" fmla="*/ 13 h 626"/>
                <a:gd name="T58" fmla="*/ 26 w 1144"/>
                <a:gd name="T59" fmla="*/ 13 h 626"/>
                <a:gd name="T60" fmla="*/ 22 w 1144"/>
                <a:gd name="T61" fmla="*/ 12 h 626"/>
                <a:gd name="T62" fmla="*/ 19 w 1144"/>
                <a:gd name="T63" fmla="*/ 11 h 626"/>
                <a:gd name="T64" fmla="*/ 17 w 1144"/>
                <a:gd name="T65" fmla="*/ 11 h 626"/>
                <a:gd name="T66" fmla="*/ 15 w 1144"/>
                <a:gd name="T67" fmla="*/ 10 h 626"/>
                <a:gd name="T68" fmla="*/ 14 w 1144"/>
                <a:gd name="T69" fmla="*/ 10 h 626"/>
                <a:gd name="T70" fmla="*/ 0 w 1144"/>
                <a:gd name="T71" fmla="*/ 20 h 6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4"/>
                <a:gd name="T109" fmla="*/ 0 h 626"/>
                <a:gd name="T110" fmla="*/ 1144 w 1144"/>
                <a:gd name="T111" fmla="*/ 626 h 6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4" h="626">
                  <a:moveTo>
                    <a:pt x="0" y="325"/>
                  </a:moveTo>
                  <a:lnTo>
                    <a:pt x="369" y="626"/>
                  </a:lnTo>
                  <a:lnTo>
                    <a:pt x="378" y="618"/>
                  </a:lnTo>
                  <a:lnTo>
                    <a:pt x="405" y="599"/>
                  </a:lnTo>
                  <a:lnTo>
                    <a:pt x="446" y="570"/>
                  </a:lnTo>
                  <a:lnTo>
                    <a:pt x="500" y="535"/>
                  </a:lnTo>
                  <a:lnTo>
                    <a:pt x="562" y="492"/>
                  </a:lnTo>
                  <a:lnTo>
                    <a:pt x="630" y="448"/>
                  </a:lnTo>
                  <a:lnTo>
                    <a:pt x="702" y="403"/>
                  </a:lnTo>
                  <a:lnTo>
                    <a:pt x="776" y="362"/>
                  </a:lnTo>
                  <a:lnTo>
                    <a:pt x="848" y="322"/>
                  </a:lnTo>
                  <a:lnTo>
                    <a:pt x="915" y="283"/>
                  </a:lnTo>
                  <a:lnTo>
                    <a:pt x="977" y="246"/>
                  </a:lnTo>
                  <a:lnTo>
                    <a:pt x="1034" y="217"/>
                  </a:lnTo>
                  <a:lnTo>
                    <a:pt x="1078" y="190"/>
                  </a:lnTo>
                  <a:lnTo>
                    <a:pt x="1113" y="170"/>
                  </a:lnTo>
                  <a:lnTo>
                    <a:pt x="1135" y="159"/>
                  </a:lnTo>
                  <a:lnTo>
                    <a:pt x="1144" y="155"/>
                  </a:lnTo>
                  <a:lnTo>
                    <a:pt x="1036" y="0"/>
                  </a:lnTo>
                  <a:lnTo>
                    <a:pt x="1026" y="7"/>
                  </a:lnTo>
                  <a:lnTo>
                    <a:pt x="1001" y="33"/>
                  </a:lnTo>
                  <a:lnTo>
                    <a:pt x="962" y="68"/>
                  </a:lnTo>
                  <a:lnTo>
                    <a:pt x="912" y="108"/>
                  </a:lnTo>
                  <a:lnTo>
                    <a:pt x="851" y="149"/>
                  </a:lnTo>
                  <a:lnTo>
                    <a:pt x="787" y="186"/>
                  </a:lnTo>
                  <a:lnTo>
                    <a:pt x="718" y="211"/>
                  </a:lnTo>
                  <a:lnTo>
                    <a:pt x="648" y="227"/>
                  </a:lnTo>
                  <a:lnTo>
                    <a:pt x="572" y="227"/>
                  </a:lnTo>
                  <a:lnTo>
                    <a:pt x="498" y="223"/>
                  </a:lnTo>
                  <a:lnTo>
                    <a:pt x="427" y="211"/>
                  </a:lnTo>
                  <a:lnTo>
                    <a:pt x="365" y="201"/>
                  </a:lnTo>
                  <a:lnTo>
                    <a:pt x="310" y="186"/>
                  </a:lnTo>
                  <a:lnTo>
                    <a:pt x="270" y="176"/>
                  </a:lnTo>
                  <a:lnTo>
                    <a:pt x="242" y="166"/>
                  </a:lnTo>
                  <a:lnTo>
                    <a:pt x="233" y="165"/>
                  </a:lnTo>
                  <a:lnTo>
                    <a:pt x="0" y="325"/>
                  </a:lnTo>
                  <a:close/>
                </a:path>
              </a:pathLst>
            </a:custGeom>
            <a:solidFill>
              <a:srgbClr val="FFFFF2"/>
            </a:solidFill>
            <a:ln w="9525">
              <a:noFill/>
              <a:round/>
              <a:headEnd/>
              <a:tailEnd/>
            </a:ln>
          </p:spPr>
          <p:txBody>
            <a:bodyPr/>
            <a:lstStyle/>
            <a:p>
              <a:endParaRPr lang="en-US" sz="1200"/>
            </a:p>
          </p:txBody>
        </p:sp>
        <p:sp>
          <p:nvSpPr>
            <p:cNvPr id="73" name="Freeform 53">
              <a:extLst>
                <a:ext uri="{FF2B5EF4-FFF2-40B4-BE49-F238E27FC236}">
                  <a16:creationId xmlns:a16="http://schemas.microsoft.com/office/drawing/2014/main" id="{0A734A22-AE27-ADFE-62F7-5B4FDD7D9DED}"/>
                </a:ext>
              </a:extLst>
            </p:cNvPr>
            <p:cNvSpPr>
              <a:spLocks/>
            </p:cNvSpPr>
            <p:nvPr/>
          </p:nvSpPr>
          <p:spPr bwMode="auto">
            <a:xfrm>
              <a:off x="3037" y="1893"/>
              <a:ext cx="218" cy="213"/>
            </a:xfrm>
            <a:custGeom>
              <a:avLst/>
              <a:gdLst>
                <a:gd name="T0" fmla="*/ 1 w 437"/>
                <a:gd name="T1" fmla="*/ 6 h 424"/>
                <a:gd name="T2" fmla="*/ 2 w 437"/>
                <a:gd name="T3" fmla="*/ 8 h 424"/>
                <a:gd name="T4" fmla="*/ 4 w 437"/>
                <a:gd name="T5" fmla="*/ 11 h 424"/>
                <a:gd name="T6" fmla="*/ 5 w 437"/>
                <a:gd name="T7" fmla="*/ 14 h 424"/>
                <a:gd name="T8" fmla="*/ 7 w 437"/>
                <a:gd name="T9" fmla="*/ 18 h 424"/>
                <a:gd name="T10" fmla="*/ 8 w 437"/>
                <a:gd name="T11" fmla="*/ 21 h 424"/>
                <a:gd name="T12" fmla="*/ 9 w 437"/>
                <a:gd name="T13" fmla="*/ 24 h 424"/>
                <a:gd name="T14" fmla="*/ 10 w 437"/>
                <a:gd name="T15" fmla="*/ 26 h 424"/>
                <a:gd name="T16" fmla="*/ 10 w 437"/>
                <a:gd name="T17" fmla="*/ 27 h 424"/>
                <a:gd name="T18" fmla="*/ 11 w 437"/>
                <a:gd name="T19" fmla="*/ 26 h 424"/>
                <a:gd name="T20" fmla="*/ 12 w 437"/>
                <a:gd name="T21" fmla="*/ 26 h 424"/>
                <a:gd name="T22" fmla="*/ 13 w 437"/>
                <a:gd name="T23" fmla="*/ 25 h 424"/>
                <a:gd name="T24" fmla="*/ 13 w 437"/>
                <a:gd name="T25" fmla="*/ 24 h 424"/>
                <a:gd name="T26" fmla="*/ 14 w 437"/>
                <a:gd name="T27" fmla="*/ 24 h 424"/>
                <a:gd name="T28" fmla="*/ 15 w 437"/>
                <a:gd name="T29" fmla="*/ 23 h 424"/>
                <a:gd name="T30" fmla="*/ 16 w 437"/>
                <a:gd name="T31" fmla="*/ 23 h 424"/>
                <a:gd name="T32" fmla="*/ 17 w 437"/>
                <a:gd name="T33" fmla="*/ 22 h 424"/>
                <a:gd name="T34" fmla="*/ 18 w 437"/>
                <a:gd name="T35" fmla="*/ 22 h 424"/>
                <a:gd name="T36" fmla="*/ 20 w 437"/>
                <a:gd name="T37" fmla="*/ 22 h 424"/>
                <a:gd name="T38" fmla="*/ 22 w 437"/>
                <a:gd name="T39" fmla="*/ 22 h 424"/>
                <a:gd name="T40" fmla="*/ 23 w 437"/>
                <a:gd name="T41" fmla="*/ 22 h 424"/>
                <a:gd name="T42" fmla="*/ 25 w 437"/>
                <a:gd name="T43" fmla="*/ 22 h 424"/>
                <a:gd name="T44" fmla="*/ 26 w 437"/>
                <a:gd name="T45" fmla="*/ 22 h 424"/>
                <a:gd name="T46" fmla="*/ 27 w 437"/>
                <a:gd name="T47" fmla="*/ 21 h 424"/>
                <a:gd name="T48" fmla="*/ 27 w 437"/>
                <a:gd name="T49" fmla="*/ 20 h 424"/>
                <a:gd name="T50" fmla="*/ 25 w 437"/>
                <a:gd name="T51" fmla="*/ 17 h 424"/>
                <a:gd name="T52" fmla="*/ 23 w 437"/>
                <a:gd name="T53" fmla="*/ 14 h 424"/>
                <a:gd name="T54" fmla="*/ 20 w 437"/>
                <a:gd name="T55" fmla="*/ 11 h 424"/>
                <a:gd name="T56" fmla="*/ 16 w 437"/>
                <a:gd name="T57" fmla="*/ 8 h 424"/>
                <a:gd name="T58" fmla="*/ 12 w 437"/>
                <a:gd name="T59" fmla="*/ 5 h 424"/>
                <a:gd name="T60" fmla="*/ 8 w 437"/>
                <a:gd name="T61" fmla="*/ 2 h 424"/>
                <a:gd name="T62" fmla="*/ 4 w 437"/>
                <a:gd name="T63" fmla="*/ 1 h 424"/>
                <a:gd name="T64" fmla="*/ 1 w 437"/>
                <a:gd name="T65" fmla="*/ 0 h 424"/>
                <a:gd name="T66" fmla="*/ 1 w 437"/>
                <a:gd name="T67" fmla="*/ 1 h 424"/>
                <a:gd name="T68" fmla="*/ 0 w 437"/>
                <a:gd name="T69" fmla="*/ 1 h 424"/>
                <a:gd name="T70" fmla="*/ 0 w 437"/>
                <a:gd name="T71" fmla="*/ 2 h 424"/>
                <a:gd name="T72" fmla="*/ 0 w 437"/>
                <a:gd name="T73" fmla="*/ 3 h 424"/>
                <a:gd name="T74" fmla="*/ 0 w 437"/>
                <a:gd name="T75" fmla="*/ 4 h 424"/>
                <a:gd name="T76" fmla="*/ 0 w 437"/>
                <a:gd name="T77" fmla="*/ 5 h 424"/>
                <a:gd name="T78" fmla="*/ 0 w 437"/>
                <a:gd name="T79" fmla="*/ 6 h 424"/>
                <a:gd name="T80" fmla="*/ 1 w 437"/>
                <a:gd name="T81" fmla="*/ 6 h 4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7"/>
                <a:gd name="T124" fmla="*/ 0 h 424"/>
                <a:gd name="T125" fmla="*/ 437 w 437"/>
                <a:gd name="T126" fmla="*/ 424 h 4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7" h="424">
                  <a:moveTo>
                    <a:pt x="18" y="93"/>
                  </a:moveTo>
                  <a:lnTo>
                    <a:pt x="39" y="118"/>
                  </a:lnTo>
                  <a:lnTo>
                    <a:pt x="64" y="163"/>
                  </a:lnTo>
                  <a:lnTo>
                    <a:pt x="89" y="215"/>
                  </a:lnTo>
                  <a:lnTo>
                    <a:pt x="115" y="275"/>
                  </a:lnTo>
                  <a:lnTo>
                    <a:pt x="136" y="329"/>
                  </a:lnTo>
                  <a:lnTo>
                    <a:pt x="155" y="378"/>
                  </a:lnTo>
                  <a:lnTo>
                    <a:pt x="167" y="411"/>
                  </a:lnTo>
                  <a:lnTo>
                    <a:pt x="173" y="424"/>
                  </a:lnTo>
                  <a:lnTo>
                    <a:pt x="184" y="413"/>
                  </a:lnTo>
                  <a:lnTo>
                    <a:pt x="198" y="403"/>
                  </a:lnTo>
                  <a:lnTo>
                    <a:pt x="210" y="391"/>
                  </a:lnTo>
                  <a:lnTo>
                    <a:pt x="223" y="382"/>
                  </a:lnTo>
                  <a:lnTo>
                    <a:pt x="235" y="370"/>
                  </a:lnTo>
                  <a:lnTo>
                    <a:pt x="248" y="360"/>
                  </a:lnTo>
                  <a:lnTo>
                    <a:pt x="264" y="353"/>
                  </a:lnTo>
                  <a:lnTo>
                    <a:pt x="281" y="347"/>
                  </a:lnTo>
                  <a:lnTo>
                    <a:pt x="301" y="339"/>
                  </a:lnTo>
                  <a:lnTo>
                    <a:pt x="326" y="339"/>
                  </a:lnTo>
                  <a:lnTo>
                    <a:pt x="353" y="339"/>
                  </a:lnTo>
                  <a:lnTo>
                    <a:pt x="382" y="343"/>
                  </a:lnTo>
                  <a:lnTo>
                    <a:pt x="406" y="341"/>
                  </a:lnTo>
                  <a:lnTo>
                    <a:pt x="425" y="337"/>
                  </a:lnTo>
                  <a:lnTo>
                    <a:pt x="435" y="329"/>
                  </a:lnTo>
                  <a:lnTo>
                    <a:pt x="437" y="316"/>
                  </a:lnTo>
                  <a:lnTo>
                    <a:pt x="413" y="271"/>
                  </a:lnTo>
                  <a:lnTo>
                    <a:pt x="376" y="221"/>
                  </a:lnTo>
                  <a:lnTo>
                    <a:pt x="324" y="165"/>
                  </a:lnTo>
                  <a:lnTo>
                    <a:pt x="266" y="114"/>
                  </a:lnTo>
                  <a:lnTo>
                    <a:pt x="200" y="66"/>
                  </a:lnTo>
                  <a:lnTo>
                    <a:pt x="138" y="29"/>
                  </a:lnTo>
                  <a:lnTo>
                    <a:pt x="78" y="4"/>
                  </a:lnTo>
                  <a:lnTo>
                    <a:pt x="27" y="0"/>
                  </a:lnTo>
                  <a:lnTo>
                    <a:pt x="16" y="4"/>
                  </a:lnTo>
                  <a:lnTo>
                    <a:pt x="8" y="13"/>
                  </a:lnTo>
                  <a:lnTo>
                    <a:pt x="2" y="25"/>
                  </a:lnTo>
                  <a:lnTo>
                    <a:pt x="2" y="41"/>
                  </a:lnTo>
                  <a:lnTo>
                    <a:pt x="0" y="54"/>
                  </a:lnTo>
                  <a:lnTo>
                    <a:pt x="4" y="70"/>
                  </a:lnTo>
                  <a:lnTo>
                    <a:pt x="8" y="81"/>
                  </a:lnTo>
                  <a:lnTo>
                    <a:pt x="18" y="93"/>
                  </a:lnTo>
                  <a:close/>
                </a:path>
              </a:pathLst>
            </a:custGeom>
            <a:solidFill>
              <a:srgbClr val="DB94B8"/>
            </a:solidFill>
            <a:ln w="9525">
              <a:noFill/>
              <a:round/>
              <a:headEnd/>
              <a:tailEnd/>
            </a:ln>
          </p:spPr>
          <p:txBody>
            <a:bodyPr/>
            <a:lstStyle/>
            <a:p>
              <a:endParaRPr lang="en-US" sz="1200"/>
            </a:p>
          </p:txBody>
        </p:sp>
        <p:sp>
          <p:nvSpPr>
            <p:cNvPr id="74" name="Freeform 54">
              <a:extLst>
                <a:ext uri="{FF2B5EF4-FFF2-40B4-BE49-F238E27FC236}">
                  <a16:creationId xmlns:a16="http://schemas.microsoft.com/office/drawing/2014/main" id="{B5A9CB1C-5822-633D-20D7-6B25E359A83C}"/>
                </a:ext>
              </a:extLst>
            </p:cNvPr>
            <p:cNvSpPr>
              <a:spLocks/>
            </p:cNvSpPr>
            <p:nvPr/>
          </p:nvSpPr>
          <p:spPr bwMode="auto">
            <a:xfrm>
              <a:off x="3173" y="1451"/>
              <a:ext cx="36" cy="124"/>
            </a:xfrm>
            <a:custGeom>
              <a:avLst/>
              <a:gdLst>
                <a:gd name="T0" fmla="*/ 0 w 71"/>
                <a:gd name="T1" fmla="*/ 7 h 248"/>
                <a:gd name="T2" fmla="*/ 4 w 71"/>
                <a:gd name="T3" fmla="*/ 0 h 248"/>
                <a:gd name="T4" fmla="*/ 5 w 71"/>
                <a:gd name="T5" fmla="*/ 11 h 248"/>
                <a:gd name="T6" fmla="*/ 3 w 71"/>
                <a:gd name="T7" fmla="*/ 16 h 248"/>
                <a:gd name="T8" fmla="*/ 0 w 71"/>
                <a:gd name="T9" fmla="*/ 7 h 248"/>
                <a:gd name="T10" fmla="*/ 0 60000 65536"/>
                <a:gd name="T11" fmla="*/ 0 60000 65536"/>
                <a:gd name="T12" fmla="*/ 0 60000 65536"/>
                <a:gd name="T13" fmla="*/ 0 60000 65536"/>
                <a:gd name="T14" fmla="*/ 0 60000 65536"/>
                <a:gd name="T15" fmla="*/ 0 w 71"/>
                <a:gd name="T16" fmla="*/ 0 h 248"/>
                <a:gd name="T17" fmla="*/ 71 w 71"/>
                <a:gd name="T18" fmla="*/ 248 h 248"/>
              </a:gdLst>
              <a:ahLst/>
              <a:cxnLst>
                <a:cxn ang="T10">
                  <a:pos x="T0" y="T1"/>
                </a:cxn>
                <a:cxn ang="T11">
                  <a:pos x="T2" y="T3"/>
                </a:cxn>
                <a:cxn ang="T12">
                  <a:pos x="T4" y="T5"/>
                </a:cxn>
                <a:cxn ang="T13">
                  <a:pos x="T6" y="T7"/>
                </a:cxn>
                <a:cxn ang="T14">
                  <a:pos x="T8" y="T9"/>
                </a:cxn>
              </a:cxnLst>
              <a:rect l="T15" t="T16" r="T17" b="T18"/>
              <a:pathLst>
                <a:path w="71" h="248">
                  <a:moveTo>
                    <a:pt x="0" y="103"/>
                  </a:moveTo>
                  <a:lnTo>
                    <a:pt x="62" y="0"/>
                  </a:lnTo>
                  <a:lnTo>
                    <a:pt x="71" y="161"/>
                  </a:lnTo>
                  <a:lnTo>
                    <a:pt x="46" y="248"/>
                  </a:lnTo>
                  <a:lnTo>
                    <a:pt x="0" y="103"/>
                  </a:lnTo>
                  <a:close/>
                </a:path>
              </a:pathLst>
            </a:custGeom>
            <a:solidFill>
              <a:srgbClr val="FFE6E6"/>
            </a:solidFill>
            <a:ln w="9525">
              <a:noFill/>
              <a:round/>
              <a:headEnd/>
              <a:tailEnd/>
            </a:ln>
          </p:spPr>
          <p:txBody>
            <a:bodyPr/>
            <a:lstStyle/>
            <a:p>
              <a:endParaRPr lang="en-US" sz="1200"/>
            </a:p>
          </p:txBody>
        </p:sp>
        <p:sp>
          <p:nvSpPr>
            <p:cNvPr id="75" name="Freeform 55">
              <a:extLst>
                <a:ext uri="{FF2B5EF4-FFF2-40B4-BE49-F238E27FC236}">
                  <a16:creationId xmlns:a16="http://schemas.microsoft.com/office/drawing/2014/main" id="{E7C86EE9-3D6D-6749-B641-E17F9D6DC39F}"/>
                </a:ext>
              </a:extLst>
            </p:cNvPr>
            <p:cNvSpPr>
              <a:spLocks/>
            </p:cNvSpPr>
            <p:nvPr/>
          </p:nvSpPr>
          <p:spPr bwMode="auto">
            <a:xfrm>
              <a:off x="3193" y="1459"/>
              <a:ext cx="16" cy="119"/>
            </a:xfrm>
            <a:custGeom>
              <a:avLst/>
              <a:gdLst>
                <a:gd name="T0" fmla="*/ 1 w 31"/>
                <a:gd name="T1" fmla="*/ 0 h 239"/>
                <a:gd name="T2" fmla="*/ 1 w 31"/>
                <a:gd name="T3" fmla="*/ 0 h 239"/>
                <a:gd name="T4" fmla="*/ 1 w 31"/>
                <a:gd name="T5" fmla="*/ 0 h 239"/>
                <a:gd name="T6" fmla="*/ 2 w 31"/>
                <a:gd name="T7" fmla="*/ 1 h 239"/>
                <a:gd name="T8" fmla="*/ 2 w 31"/>
                <a:gd name="T9" fmla="*/ 2 h 239"/>
                <a:gd name="T10" fmla="*/ 2 w 31"/>
                <a:gd name="T11" fmla="*/ 4 h 239"/>
                <a:gd name="T12" fmla="*/ 2 w 31"/>
                <a:gd name="T13" fmla="*/ 5 h 239"/>
                <a:gd name="T14" fmla="*/ 2 w 31"/>
                <a:gd name="T15" fmla="*/ 6 h 239"/>
                <a:gd name="T16" fmla="*/ 2 w 31"/>
                <a:gd name="T17" fmla="*/ 7 h 239"/>
                <a:gd name="T18" fmla="*/ 2 w 31"/>
                <a:gd name="T19" fmla="*/ 8 h 239"/>
                <a:gd name="T20" fmla="*/ 2 w 31"/>
                <a:gd name="T21" fmla="*/ 9 h 239"/>
                <a:gd name="T22" fmla="*/ 1 w 31"/>
                <a:gd name="T23" fmla="*/ 10 h 239"/>
                <a:gd name="T24" fmla="*/ 1 w 31"/>
                <a:gd name="T25" fmla="*/ 12 h 239"/>
                <a:gd name="T26" fmla="*/ 1 w 31"/>
                <a:gd name="T27" fmla="*/ 13 h 239"/>
                <a:gd name="T28" fmla="*/ 1 w 31"/>
                <a:gd name="T29" fmla="*/ 14 h 239"/>
                <a:gd name="T30" fmla="*/ 0 w 31"/>
                <a:gd name="T31" fmla="*/ 14 h 239"/>
                <a:gd name="T32" fmla="*/ 0 w 31"/>
                <a:gd name="T33" fmla="*/ 14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39"/>
                <a:gd name="T53" fmla="*/ 31 w 31"/>
                <a:gd name="T54" fmla="*/ 239 h 2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39">
                  <a:moveTo>
                    <a:pt x="10" y="0"/>
                  </a:moveTo>
                  <a:lnTo>
                    <a:pt x="10" y="2"/>
                  </a:lnTo>
                  <a:lnTo>
                    <a:pt x="14" y="14"/>
                  </a:lnTo>
                  <a:lnTo>
                    <a:pt x="18" y="27"/>
                  </a:lnTo>
                  <a:lnTo>
                    <a:pt x="24" y="47"/>
                  </a:lnTo>
                  <a:lnTo>
                    <a:pt x="26" y="66"/>
                  </a:lnTo>
                  <a:lnTo>
                    <a:pt x="30" y="88"/>
                  </a:lnTo>
                  <a:lnTo>
                    <a:pt x="31" y="107"/>
                  </a:lnTo>
                  <a:lnTo>
                    <a:pt x="31" y="124"/>
                  </a:lnTo>
                  <a:lnTo>
                    <a:pt x="26" y="138"/>
                  </a:lnTo>
                  <a:lnTo>
                    <a:pt x="22" y="155"/>
                  </a:lnTo>
                  <a:lnTo>
                    <a:pt x="16" y="175"/>
                  </a:lnTo>
                  <a:lnTo>
                    <a:pt x="12" y="194"/>
                  </a:lnTo>
                  <a:lnTo>
                    <a:pt x="6" y="210"/>
                  </a:lnTo>
                  <a:lnTo>
                    <a:pt x="2" y="225"/>
                  </a:lnTo>
                  <a:lnTo>
                    <a:pt x="0" y="235"/>
                  </a:lnTo>
                  <a:lnTo>
                    <a:pt x="0" y="239"/>
                  </a:lnTo>
                </a:path>
              </a:pathLst>
            </a:custGeom>
            <a:noFill/>
            <a:ln w="31750">
              <a:solidFill>
                <a:srgbClr val="000000"/>
              </a:solidFill>
              <a:round/>
              <a:headEnd/>
              <a:tailEnd/>
            </a:ln>
          </p:spPr>
          <p:txBody>
            <a:bodyPr/>
            <a:lstStyle/>
            <a:p>
              <a:endParaRPr lang="en-US" sz="120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Aktivitas Internal Audit </a:t>
            </a:r>
            <a:endParaRPr lang="en-US" dirty="0"/>
          </a:p>
        </p:txBody>
      </p:sp>
      <p:graphicFrame>
        <p:nvGraphicFramePr>
          <p:cNvPr id="4" name="Diagram 3">
            <a:extLst>
              <a:ext uri="{FF2B5EF4-FFF2-40B4-BE49-F238E27FC236}">
                <a16:creationId xmlns:a16="http://schemas.microsoft.com/office/drawing/2014/main" id="{07CC0CF2-D468-2FE4-A3F1-1000B2C6B5A0}"/>
              </a:ext>
            </a:extLst>
          </p:cNvPr>
          <p:cNvGraphicFramePr/>
          <p:nvPr>
            <p:extLst>
              <p:ext uri="{D42A27DB-BD31-4B8C-83A1-F6EECF244321}">
                <p14:modId xmlns:p14="http://schemas.microsoft.com/office/powerpoint/2010/main" val="49840059"/>
              </p:ext>
            </p:extLst>
          </p:nvPr>
        </p:nvGraphicFramePr>
        <p:xfrm>
          <a:off x="112641" y="3048898"/>
          <a:ext cx="4774430" cy="3439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4F4ED6D-DED6-9E0C-0335-39D19BD850F2}"/>
              </a:ext>
            </a:extLst>
          </p:cNvPr>
          <p:cNvSpPr txBox="1"/>
          <p:nvPr/>
        </p:nvSpPr>
        <p:spPr>
          <a:xfrm>
            <a:off x="277741" y="1219115"/>
            <a:ext cx="2895600" cy="461665"/>
          </a:xfrm>
          <a:prstGeom prst="rect">
            <a:avLst/>
          </a:prstGeom>
          <a:noFill/>
        </p:spPr>
        <p:txBody>
          <a:bodyPr wrap="square" rtlCol="0">
            <a:spAutoFit/>
          </a:bodyPr>
          <a:lstStyle/>
          <a:p>
            <a:r>
              <a:rPr lang="en-US" sz="2400" dirty="0" err="1"/>
              <a:t>Menurut</a:t>
            </a:r>
            <a:r>
              <a:rPr lang="en-US" sz="2400" dirty="0"/>
              <a:t> PP 60/2008</a:t>
            </a:r>
          </a:p>
        </p:txBody>
      </p:sp>
      <p:sp>
        <p:nvSpPr>
          <p:cNvPr id="6" name="Slide Number Placeholder 5">
            <a:extLst>
              <a:ext uri="{FF2B5EF4-FFF2-40B4-BE49-F238E27FC236}">
                <a16:creationId xmlns:a16="http://schemas.microsoft.com/office/drawing/2014/main" id="{93DB08FA-6571-43E3-6F93-9CFE7A2BB46D}"/>
              </a:ext>
            </a:extLst>
          </p:cNvPr>
          <p:cNvSpPr>
            <a:spLocks noGrp="1"/>
          </p:cNvSpPr>
          <p:nvPr>
            <p:ph type="sldNum" sz="quarter" idx="12"/>
          </p:nvPr>
        </p:nvSpPr>
        <p:spPr/>
        <p:txBody>
          <a:bodyPr/>
          <a:lstStyle/>
          <a:p>
            <a:fld id="{C7F9A855-15D1-48D7-9E1C-D8026DE94176}" type="slidenum">
              <a:rPr lang="id-ID" smtClean="0">
                <a:solidFill>
                  <a:prstClr val="black">
                    <a:tint val="75000"/>
                  </a:prstClr>
                </a:solidFill>
              </a:rPr>
              <a:t>7</a:t>
            </a:fld>
            <a:endParaRPr lang="id-ID">
              <a:solidFill>
                <a:prstClr val="black">
                  <a:tint val="75000"/>
                </a:prstClr>
              </a:solidFill>
            </a:endParaRPr>
          </a:p>
        </p:txBody>
      </p:sp>
      <p:pic>
        <p:nvPicPr>
          <p:cNvPr id="7" name="Picture 6">
            <a:extLst>
              <a:ext uri="{FF2B5EF4-FFF2-40B4-BE49-F238E27FC236}">
                <a16:creationId xmlns:a16="http://schemas.microsoft.com/office/drawing/2014/main" id="{549A2141-3EEC-4E6B-B3A4-2D8636A29BF9}"/>
              </a:ext>
            </a:extLst>
          </p:cNvPr>
          <p:cNvPicPr>
            <a:picLocks noChangeAspect="1"/>
          </p:cNvPicPr>
          <p:nvPr/>
        </p:nvPicPr>
        <p:blipFill>
          <a:blip r:embed="rId7"/>
          <a:stretch>
            <a:fillRect/>
          </a:stretch>
        </p:blipFill>
        <p:spPr>
          <a:xfrm>
            <a:off x="351325" y="1905686"/>
            <a:ext cx="2748431" cy="1455052"/>
          </a:xfrm>
          <a:prstGeom prst="rect">
            <a:avLst/>
          </a:prstGeom>
        </p:spPr>
      </p:pic>
      <p:graphicFrame>
        <p:nvGraphicFramePr>
          <p:cNvPr id="10" name="Diagram 9">
            <a:extLst>
              <a:ext uri="{FF2B5EF4-FFF2-40B4-BE49-F238E27FC236}">
                <a16:creationId xmlns:a16="http://schemas.microsoft.com/office/drawing/2014/main" id="{FD561B8A-51A8-DD1A-4E7E-B9643DD55C8E}"/>
              </a:ext>
            </a:extLst>
          </p:cNvPr>
          <p:cNvGraphicFramePr/>
          <p:nvPr>
            <p:extLst>
              <p:ext uri="{D42A27DB-BD31-4B8C-83A1-F6EECF244321}">
                <p14:modId xmlns:p14="http://schemas.microsoft.com/office/powerpoint/2010/main" val="3127330559"/>
              </p:ext>
            </p:extLst>
          </p:nvPr>
        </p:nvGraphicFramePr>
        <p:xfrm>
          <a:off x="4658471" y="985181"/>
          <a:ext cx="7533529" cy="52571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2F699483-18E9-6ACA-6692-52955FDF4FEB}"/>
              </a:ext>
            </a:extLst>
          </p:cNvPr>
          <p:cNvSpPr/>
          <p:nvPr/>
        </p:nvSpPr>
        <p:spPr>
          <a:xfrm>
            <a:off x="7454902" y="2349500"/>
            <a:ext cx="1181098" cy="2159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1A12A83B-F9F3-8A4E-891B-D5502299101D}"/>
              </a:ext>
            </a:extLst>
          </p:cNvPr>
          <p:cNvSpPr txBox="1"/>
          <p:nvPr/>
        </p:nvSpPr>
        <p:spPr>
          <a:xfrm>
            <a:off x="9144000" y="6367235"/>
            <a:ext cx="3454400" cy="276999"/>
          </a:xfrm>
          <a:prstGeom prst="rect">
            <a:avLst/>
          </a:prstGeom>
          <a:noFill/>
        </p:spPr>
        <p:txBody>
          <a:bodyPr wrap="square">
            <a:spAutoFit/>
          </a:bodyPr>
          <a:lstStyle/>
          <a:p>
            <a:r>
              <a:rPr lang="en-US" sz="1200">
                <a:solidFill>
                  <a:srgbClr val="2C2E2E"/>
                </a:solidFill>
                <a:latin typeface="Fd23199-Identity-H"/>
              </a:rPr>
              <a:t>Source: IIA Indonesia </a:t>
            </a:r>
            <a:endParaRPr lang="en-ID" sz="1200"/>
          </a:p>
        </p:txBody>
      </p:sp>
      <p:pic>
        <p:nvPicPr>
          <p:cNvPr id="9" name="Picture 8">
            <a:extLst>
              <a:ext uri="{FF2B5EF4-FFF2-40B4-BE49-F238E27FC236}">
                <a16:creationId xmlns:a16="http://schemas.microsoft.com/office/drawing/2014/main" id="{4443E965-2FE5-29C5-E3F4-832255D2175F}"/>
              </a:ext>
            </a:extLst>
          </p:cNvPr>
          <p:cNvPicPr>
            <a:picLocks noChangeAspect="1"/>
          </p:cNvPicPr>
          <p:nvPr/>
        </p:nvPicPr>
        <p:blipFill>
          <a:blip r:embed="rId2"/>
          <a:stretch>
            <a:fillRect/>
          </a:stretch>
        </p:blipFill>
        <p:spPr>
          <a:xfrm>
            <a:off x="127001" y="163231"/>
            <a:ext cx="7899400" cy="6531538"/>
          </a:xfrm>
          <a:prstGeom prst="rect">
            <a:avLst/>
          </a:prstGeom>
        </p:spPr>
      </p:pic>
      <p:sp>
        <p:nvSpPr>
          <p:cNvPr id="11" name="TextBox 10">
            <a:extLst>
              <a:ext uri="{FF2B5EF4-FFF2-40B4-BE49-F238E27FC236}">
                <a16:creationId xmlns:a16="http://schemas.microsoft.com/office/drawing/2014/main" id="{B39623ED-7799-94E1-942F-6D15874173D2}"/>
              </a:ext>
            </a:extLst>
          </p:cNvPr>
          <p:cNvSpPr txBox="1"/>
          <p:nvPr/>
        </p:nvSpPr>
        <p:spPr>
          <a:xfrm>
            <a:off x="8636000" y="3239172"/>
            <a:ext cx="3174125" cy="379656"/>
          </a:xfrm>
          <a:prstGeom prst="rect">
            <a:avLst/>
          </a:prstGeom>
          <a:solidFill>
            <a:schemeClr val="accent1">
              <a:lumMod val="20000"/>
              <a:lumOff val="80000"/>
            </a:schemeClr>
          </a:solidFill>
        </p:spPr>
        <p:txBody>
          <a:bodyPr wrap="square">
            <a:spAutoFit/>
          </a:bodyPr>
          <a:lstStyle/>
          <a:p>
            <a:pPr algn="ctr"/>
            <a:r>
              <a:rPr lang="en-ID" sz="1867">
                <a:latin typeface="Calibri" panose="020F0502020204030204" pitchFamily="34" charset="0"/>
                <a:cs typeface="Calibri" panose="020F0502020204030204" pitchFamily="34" charset="0"/>
              </a:rPr>
              <a:t>TATA KELOLA BAIK</a:t>
            </a:r>
            <a:endParaRPr lang="en-ID" sz="1867"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430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a:extLst>
              <a:ext uri="{FF2B5EF4-FFF2-40B4-BE49-F238E27FC236}">
                <a16:creationId xmlns:a16="http://schemas.microsoft.com/office/drawing/2014/main" id="{99FC3531-987E-35DB-5B32-5E2B609818D9}"/>
              </a:ext>
            </a:extLst>
          </p:cNvPr>
          <p:cNvSpPr/>
          <p:nvPr/>
        </p:nvSpPr>
        <p:spPr>
          <a:xfrm>
            <a:off x="-22761" y="1441013"/>
            <a:ext cx="2916021" cy="5431536"/>
          </a:xfrm>
          <a:custGeom>
            <a:avLst/>
            <a:gdLst>
              <a:gd name="connsiteX0" fmla="*/ 0 w 5366846"/>
              <a:gd name="connsiteY0" fmla="*/ 0 h 6043827"/>
              <a:gd name="connsiteX1" fmla="*/ 30435 w 5366846"/>
              <a:gd name="connsiteY1" fmla="*/ 5056 h 6043827"/>
              <a:gd name="connsiteX2" fmla="*/ 2209800 w 5366846"/>
              <a:gd name="connsiteY2" fmla="*/ 3910227 h 6043827"/>
              <a:gd name="connsiteX3" fmla="*/ 5124450 w 5366846"/>
              <a:gd name="connsiteY3" fmla="*/ 4938927 h 6043827"/>
              <a:gd name="connsiteX4" fmla="*/ 5343525 w 5366846"/>
              <a:gd name="connsiteY4" fmla="*/ 5922384 h 6043827"/>
              <a:gd name="connsiteX5" fmla="*/ 5314101 w 5366846"/>
              <a:gd name="connsiteY5" fmla="*/ 6043827 h 6043827"/>
              <a:gd name="connsiteX6" fmla="*/ 0 w 5366846"/>
              <a:gd name="connsiteY6" fmla="*/ 6043827 h 6043827"/>
              <a:gd name="connsiteX0" fmla="*/ 0 w 5366846"/>
              <a:gd name="connsiteY0" fmla="*/ 0 h 6043827"/>
              <a:gd name="connsiteX1" fmla="*/ 30435 w 5366846"/>
              <a:gd name="connsiteY1" fmla="*/ 5056 h 6043827"/>
              <a:gd name="connsiteX2" fmla="*/ 2209800 w 5366846"/>
              <a:gd name="connsiteY2" fmla="*/ 3910227 h 6043827"/>
              <a:gd name="connsiteX3" fmla="*/ 5124450 w 5366846"/>
              <a:gd name="connsiteY3" fmla="*/ 4938927 h 6043827"/>
              <a:gd name="connsiteX4" fmla="*/ 5343525 w 5366846"/>
              <a:gd name="connsiteY4" fmla="*/ 5922384 h 6043827"/>
              <a:gd name="connsiteX5" fmla="*/ 5314101 w 5366846"/>
              <a:gd name="connsiteY5" fmla="*/ 6043827 h 6043827"/>
              <a:gd name="connsiteX6" fmla="*/ 0 w 5366846"/>
              <a:gd name="connsiteY6" fmla="*/ 6043827 h 6043827"/>
              <a:gd name="connsiteX7" fmla="*/ 0 w 5366846"/>
              <a:gd name="connsiteY7" fmla="*/ 0 h 60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6846" h="6043827">
                <a:moveTo>
                  <a:pt x="0" y="0"/>
                </a:moveTo>
                <a:lnTo>
                  <a:pt x="30435" y="5056"/>
                </a:lnTo>
                <a:cubicBezTo>
                  <a:pt x="545285" y="181117"/>
                  <a:pt x="978676" y="3131056"/>
                  <a:pt x="2209800" y="3910227"/>
                </a:cubicBezTo>
                <a:cubicBezTo>
                  <a:pt x="3219608" y="4549328"/>
                  <a:pt x="4718050" y="4453152"/>
                  <a:pt x="5124450" y="4938927"/>
                </a:cubicBezTo>
                <a:cubicBezTo>
                  <a:pt x="5327650" y="5181815"/>
                  <a:pt x="5411788" y="5558846"/>
                  <a:pt x="5343525" y="5922384"/>
                </a:cubicBezTo>
                <a:lnTo>
                  <a:pt x="5314101" y="6043827"/>
                </a:lnTo>
                <a:lnTo>
                  <a:pt x="0" y="604382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5A238B3-A953-3D32-4C3E-242210D5158E}"/>
              </a:ext>
            </a:extLst>
          </p:cNvPr>
          <p:cNvSpPr/>
          <p:nvPr/>
        </p:nvSpPr>
        <p:spPr>
          <a:xfrm>
            <a:off x="118576" y="2686049"/>
            <a:ext cx="3360474" cy="3387146"/>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5" name="TextBox 4">
            <a:extLst>
              <a:ext uri="{FF2B5EF4-FFF2-40B4-BE49-F238E27FC236}">
                <a16:creationId xmlns:a16="http://schemas.microsoft.com/office/drawing/2014/main" id="{772C3D1A-EAE8-F920-52F0-789529433C7C}"/>
              </a:ext>
            </a:extLst>
          </p:cNvPr>
          <p:cNvSpPr txBox="1"/>
          <p:nvPr/>
        </p:nvSpPr>
        <p:spPr>
          <a:xfrm>
            <a:off x="4732140" y="1320466"/>
            <a:ext cx="3040260" cy="1938992"/>
          </a:xfrm>
          <a:prstGeom prst="rect">
            <a:avLst/>
          </a:prstGeom>
          <a:noFill/>
        </p:spPr>
        <p:txBody>
          <a:bodyPr wrap="square" rtlCol="0">
            <a:spAutoFit/>
          </a:bodyPr>
          <a:lstStyle/>
          <a:p>
            <a:r>
              <a:rPr lang="en-US" sz="2000" b="1" dirty="0">
                <a:latin typeface="Arial Narrow" panose="020B0506020102020204" pitchFamily="34" charset="0"/>
              </a:rPr>
              <a:t>AS/NZS 4360:2004 </a:t>
            </a:r>
            <a:endParaRPr lang="en-US" sz="2000" dirty="0">
              <a:latin typeface="Arial Narrow" panose="020B0506020102020204" pitchFamily="34" charset="0"/>
            </a:endParaRPr>
          </a:p>
          <a:p>
            <a:endParaRPr lang="en-US" sz="2000" b="1" spc="50" dirty="0">
              <a:ln w="11430"/>
              <a:latin typeface="Arial Narrow" panose="020B0506020102020204" pitchFamily="34" charset="0"/>
            </a:endParaRPr>
          </a:p>
          <a:p>
            <a:r>
              <a:rPr lang="en-US" sz="2000" b="1" spc="50" dirty="0" err="1">
                <a:ln w="11430"/>
                <a:latin typeface="Arial Narrow" panose="020B0506020102020204" pitchFamily="34" charset="0"/>
              </a:rPr>
              <a:t>Kemungkinan</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terjadinya</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sesuatu</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yg</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akan</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mempunyai</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dampak</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terhadap</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tujuan</a:t>
            </a:r>
            <a:endParaRPr lang="en-US" sz="2000" b="1" spc="50" dirty="0">
              <a:ln w="11430"/>
              <a:latin typeface="Arial Narrow" panose="020B0506020102020204" pitchFamily="34" charset="0"/>
            </a:endParaRPr>
          </a:p>
        </p:txBody>
      </p:sp>
      <p:sp>
        <p:nvSpPr>
          <p:cNvPr id="6" name="TextBox 5">
            <a:extLst>
              <a:ext uri="{FF2B5EF4-FFF2-40B4-BE49-F238E27FC236}">
                <a16:creationId xmlns:a16="http://schemas.microsoft.com/office/drawing/2014/main" id="{F635C2B0-E0FC-EFE1-FC37-B9CB8E29338A}"/>
              </a:ext>
            </a:extLst>
          </p:cNvPr>
          <p:cNvSpPr txBox="1"/>
          <p:nvPr/>
        </p:nvSpPr>
        <p:spPr>
          <a:xfrm>
            <a:off x="8210749" y="1295563"/>
            <a:ext cx="2951293" cy="2246769"/>
          </a:xfrm>
          <a:prstGeom prst="rect">
            <a:avLst/>
          </a:prstGeom>
          <a:noFill/>
        </p:spPr>
        <p:txBody>
          <a:bodyPr wrap="square" rtlCol="0">
            <a:spAutoFit/>
          </a:bodyPr>
          <a:lstStyle/>
          <a:p>
            <a:pPr>
              <a:defRPr/>
            </a:pPr>
            <a:r>
              <a:rPr lang="en-US" sz="2000" b="1" spc="50" dirty="0">
                <a:ln w="11430"/>
                <a:latin typeface="Arial Narrow" panose="020B0506020102020204" pitchFamily="34" charset="0"/>
              </a:rPr>
              <a:t>COSO</a:t>
            </a:r>
          </a:p>
          <a:p>
            <a:pPr>
              <a:defRPr/>
            </a:pPr>
            <a:endParaRPr lang="en-US" sz="2000" b="1" spc="50" dirty="0">
              <a:ln w="11430"/>
              <a:latin typeface="Arial Narrow" panose="020B0506020102020204" pitchFamily="34" charset="0"/>
            </a:endParaRPr>
          </a:p>
          <a:p>
            <a:pPr>
              <a:defRPr/>
            </a:pPr>
            <a:r>
              <a:rPr lang="en-US" sz="2000" b="1" spc="50" dirty="0" err="1">
                <a:ln w="11430"/>
                <a:latin typeface="Arial Narrow" panose="020B0506020102020204" pitchFamily="34" charset="0"/>
              </a:rPr>
              <a:t>Kemungkinan</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terjadinya</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sebuah</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kejadian</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yg</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dapat</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mempengaruhi</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pencapaian</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sasaran</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entitas</a:t>
            </a:r>
            <a:endParaRPr lang="en-US" sz="2000" b="1" spc="50" dirty="0">
              <a:ln w="11430"/>
              <a:latin typeface="Arial Narrow" panose="020B0506020102020204" pitchFamily="34" charset="0"/>
            </a:endParaRPr>
          </a:p>
        </p:txBody>
      </p:sp>
      <p:sp>
        <p:nvSpPr>
          <p:cNvPr id="7" name="TextBox 6">
            <a:extLst>
              <a:ext uri="{FF2B5EF4-FFF2-40B4-BE49-F238E27FC236}">
                <a16:creationId xmlns:a16="http://schemas.microsoft.com/office/drawing/2014/main" id="{F2CF7435-8D0A-DD64-7E41-679A0C676761}"/>
              </a:ext>
            </a:extLst>
          </p:cNvPr>
          <p:cNvSpPr txBox="1"/>
          <p:nvPr/>
        </p:nvSpPr>
        <p:spPr>
          <a:xfrm>
            <a:off x="8215924" y="4060429"/>
            <a:ext cx="3590155" cy="1938992"/>
          </a:xfrm>
          <a:prstGeom prst="rect">
            <a:avLst/>
          </a:prstGeom>
          <a:noFill/>
        </p:spPr>
        <p:txBody>
          <a:bodyPr wrap="square" rtlCol="0">
            <a:spAutoFit/>
          </a:bodyPr>
          <a:lstStyle/>
          <a:p>
            <a:r>
              <a:rPr lang="en-US" altLang="ko-KR" sz="2000" b="1" dirty="0">
                <a:solidFill>
                  <a:schemeClr val="tx1">
                    <a:lumMod val="75000"/>
                    <a:lumOff val="25000"/>
                  </a:schemeClr>
                </a:solidFill>
                <a:latin typeface="Arial Narrow" panose="020B0506020102020204" pitchFamily="34" charset="0"/>
                <a:cs typeface="Arial" pitchFamily="34" charset="0"/>
              </a:rPr>
              <a:t>PP 60 2008</a:t>
            </a:r>
            <a:endParaRPr lang="ko-KR" altLang="en-US" sz="2000" b="1" dirty="0">
              <a:solidFill>
                <a:schemeClr val="tx1">
                  <a:lumMod val="75000"/>
                  <a:lumOff val="25000"/>
                </a:schemeClr>
              </a:solidFill>
              <a:latin typeface="Arial Narrow" panose="020B0506020102020204" pitchFamily="34" charset="0"/>
              <a:cs typeface="Arial" pitchFamily="34" charset="0"/>
            </a:endParaRPr>
          </a:p>
          <a:p>
            <a:pPr lvl="0"/>
            <a:endParaRPr lang="en-US" sz="2000" b="1" dirty="0">
              <a:latin typeface="Arial Narrow" panose="020B0506020102020204" pitchFamily="34" charset="0"/>
            </a:endParaRPr>
          </a:p>
          <a:p>
            <a:pPr lvl="0"/>
            <a:r>
              <a:rPr lang="id-ID" sz="2000" b="1" dirty="0">
                <a:latin typeface="Arial Narrow" panose="020B0506020102020204" pitchFamily="34" charset="0"/>
              </a:rPr>
              <a:t>Suatu kejadian yg mungkin</a:t>
            </a:r>
            <a:r>
              <a:rPr lang="id-ID" sz="2000" b="1" i="1" dirty="0">
                <a:latin typeface="Arial Narrow" panose="020B0506020102020204" pitchFamily="34" charset="0"/>
              </a:rPr>
              <a:t> </a:t>
            </a:r>
            <a:r>
              <a:rPr lang="id-ID" sz="2000" b="1" dirty="0">
                <a:latin typeface="Arial Narrow" panose="020B0506020102020204" pitchFamily="34" charset="0"/>
              </a:rPr>
              <a:t>terjadi yg dapat memberikan dampak negatif pada pencapaian tujuan instansi pemerintah</a:t>
            </a:r>
            <a:endParaRPr lang="en-US" altLang="ko-KR" sz="2000" b="1" dirty="0">
              <a:solidFill>
                <a:schemeClr val="tx1">
                  <a:lumMod val="75000"/>
                  <a:lumOff val="25000"/>
                </a:schemeClr>
              </a:solidFill>
              <a:latin typeface="Arial Narrow" panose="020B0506020102020204" pitchFamily="34" charset="0"/>
              <a:cs typeface="Arial" pitchFamily="34" charset="0"/>
            </a:endParaRPr>
          </a:p>
        </p:txBody>
      </p:sp>
      <p:sp>
        <p:nvSpPr>
          <p:cNvPr id="8" name="TextBox 7">
            <a:extLst>
              <a:ext uri="{FF2B5EF4-FFF2-40B4-BE49-F238E27FC236}">
                <a16:creationId xmlns:a16="http://schemas.microsoft.com/office/drawing/2014/main" id="{AB06352D-8EF4-F41E-803C-10D948DFACDC}"/>
              </a:ext>
            </a:extLst>
          </p:cNvPr>
          <p:cNvSpPr txBox="1"/>
          <p:nvPr/>
        </p:nvSpPr>
        <p:spPr>
          <a:xfrm>
            <a:off x="1029958" y="1322703"/>
            <a:ext cx="3730691" cy="1631216"/>
          </a:xfrm>
          <a:prstGeom prst="rect">
            <a:avLst/>
          </a:prstGeom>
          <a:noFill/>
        </p:spPr>
        <p:txBody>
          <a:bodyPr wrap="square" rtlCol="0">
            <a:spAutoFit/>
          </a:bodyPr>
          <a:lstStyle/>
          <a:p>
            <a:pPr>
              <a:defRPr/>
            </a:pPr>
            <a:r>
              <a:rPr lang="en-US" altLang="ko-KR" sz="2000" b="1" dirty="0">
                <a:solidFill>
                  <a:schemeClr val="tx1">
                    <a:lumMod val="75000"/>
                    <a:lumOff val="25000"/>
                  </a:schemeClr>
                </a:solidFill>
                <a:latin typeface="Arial Narrow" panose="020B0506020102020204" pitchFamily="34" charset="0"/>
                <a:cs typeface="Arial" pitchFamily="34" charset="0"/>
              </a:rPr>
              <a:t>ISO 31000</a:t>
            </a:r>
          </a:p>
          <a:p>
            <a:pPr>
              <a:defRPr/>
            </a:pPr>
            <a:endParaRPr lang="ko-KR" altLang="en-US" sz="2000" b="1" dirty="0">
              <a:solidFill>
                <a:schemeClr val="tx1">
                  <a:lumMod val="75000"/>
                  <a:lumOff val="25000"/>
                </a:schemeClr>
              </a:solidFill>
              <a:latin typeface="Arial Narrow" panose="020B0506020102020204" pitchFamily="34" charset="0"/>
              <a:cs typeface="Arial" pitchFamily="34" charset="0"/>
            </a:endParaRPr>
          </a:p>
          <a:p>
            <a:pPr>
              <a:defRPr/>
            </a:pPr>
            <a:r>
              <a:rPr lang="en-US" sz="2000" b="1" spc="50" dirty="0" err="1">
                <a:ln w="11430"/>
                <a:latin typeface="Arial Narrow" panose="020B0506020102020204" pitchFamily="34" charset="0"/>
              </a:rPr>
              <a:t>Suatu</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efek</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dari</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ketidakpastian</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terhadap</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pencapaian</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sasaran</a:t>
            </a:r>
            <a:r>
              <a:rPr lang="en-US" sz="2000" b="1" spc="50" dirty="0">
                <a:ln w="11430"/>
                <a:latin typeface="Arial Narrow" panose="020B0506020102020204" pitchFamily="34" charset="0"/>
              </a:rPr>
              <a:t> </a:t>
            </a:r>
            <a:r>
              <a:rPr lang="en-US" sz="2000" b="1" spc="50" dirty="0" err="1">
                <a:ln w="11430"/>
                <a:latin typeface="Arial Narrow" panose="020B0506020102020204" pitchFamily="34" charset="0"/>
              </a:rPr>
              <a:t>organisasi</a:t>
            </a:r>
            <a:endParaRPr lang="en-US" sz="2000" b="1" i="1" spc="50" dirty="0">
              <a:ln w="11430"/>
              <a:latin typeface="Arial Narrow" panose="020B0506020102020204" pitchFamily="34" charset="0"/>
            </a:endParaRPr>
          </a:p>
        </p:txBody>
      </p:sp>
      <p:sp>
        <p:nvSpPr>
          <p:cNvPr id="19" name="Title 18">
            <a:extLst>
              <a:ext uri="{FF2B5EF4-FFF2-40B4-BE49-F238E27FC236}">
                <a16:creationId xmlns:a16="http://schemas.microsoft.com/office/drawing/2014/main" id="{00BEF38A-0A29-F29A-1F41-29FD99295C87}"/>
              </a:ext>
            </a:extLst>
          </p:cNvPr>
          <p:cNvSpPr>
            <a:spLocks noGrp="1"/>
          </p:cNvSpPr>
          <p:nvPr>
            <p:ph type="title"/>
          </p:nvPr>
        </p:nvSpPr>
        <p:spPr/>
        <p:txBody>
          <a:bodyPr/>
          <a:lstStyle/>
          <a:p>
            <a:r>
              <a:rPr lang="en-US"/>
              <a:t>Risiko</a:t>
            </a:r>
            <a:endParaRPr lang="en-ID"/>
          </a:p>
        </p:txBody>
      </p:sp>
      <p:pic>
        <p:nvPicPr>
          <p:cNvPr id="20" name="Picture 2">
            <a:extLst>
              <a:ext uri="{FF2B5EF4-FFF2-40B4-BE49-F238E27FC236}">
                <a16:creationId xmlns:a16="http://schemas.microsoft.com/office/drawing/2014/main" id="{CB4D1A61-5D01-330E-4898-711A503A2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958" y="3377768"/>
            <a:ext cx="6595001" cy="331514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BF00766-31F9-D856-89B5-5ED2C377F593}"/>
              </a:ext>
            </a:extLst>
          </p:cNvPr>
          <p:cNvSpPr>
            <a:spLocks noGrp="1"/>
          </p:cNvSpPr>
          <p:nvPr>
            <p:ph type="sldNum" sz="quarter" idx="12"/>
          </p:nvPr>
        </p:nvSpPr>
        <p:spPr/>
        <p:txBody>
          <a:bodyPr/>
          <a:lstStyle/>
          <a:p>
            <a:fld id="{C7F9A855-15D1-48D7-9E1C-D8026DE94176}" type="slidenum">
              <a:rPr lang="id-ID" smtClean="0">
                <a:solidFill>
                  <a:prstClr val="black">
                    <a:tint val="75000"/>
                  </a:prstClr>
                </a:solidFill>
              </a:rPr>
              <a:t>9</a:t>
            </a:fld>
            <a:endParaRPr lang="id-ID">
              <a:solidFill>
                <a:prstClr val="black">
                  <a:tint val="75000"/>
                </a:prstClr>
              </a:solidFill>
            </a:endParaRPr>
          </a:p>
        </p:txBody>
      </p:sp>
    </p:spTree>
    <p:extLst>
      <p:ext uri="{BB962C8B-B14F-4D97-AF65-F5344CB8AC3E}">
        <p14:creationId xmlns:p14="http://schemas.microsoft.com/office/powerpoint/2010/main" val="1401771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rKgWXYqa00.coD2K_FYCmw"/>
</p:tagLst>
</file>

<file path=ppt/tags/tag2.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rKgWXYqa00.coD2K_FYCmw"/>
</p:tagLst>
</file>

<file path=ppt/tags/tag3.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rKgWXYqa00.coD2K_FYCmw"/>
</p:tagLst>
</file>

<file path=ppt/tags/tag4.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rKgWXYqa00.coD2K_FYCmw"/>
</p:tagLst>
</file>

<file path=ppt/tags/tag5.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rKgWXYqa00.coD2K_FYCmw"/>
</p:tagLst>
</file>

<file path=ppt/theme/theme1.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6B20890-D06E-46F5-9B38-6404AD056EF7}" vid="{B426C728-BFB0-41ED-8D6F-E31566875A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2136</TotalTime>
  <Words>1744</Words>
  <Application>Microsoft Office PowerPoint</Application>
  <PresentationFormat>Widescreen</PresentationFormat>
  <Paragraphs>282</Paragraphs>
  <Slides>25</Slides>
  <Notes>5</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25</vt:i4>
      </vt:variant>
    </vt:vector>
  </HeadingPairs>
  <TitlesOfParts>
    <vt:vector size="49" baseType="lpstr">
      <vt:lpstr>Aharoni</vt:lpstr>
      <vt:lpstr>Arial</vt:lpstr>
      <vt:lpstr>Arial</vt:lpstr>
      <vt:lpstr>Arial Black</vt:lpstr>
      <vt:lpstr>Arial Narrow</vt:lpstr>
      <vt:lpstr>Bahnschrift Condensed</vt:lpstr>
      <vt:lpstr>Bernard MT Condensed</vt:lpstr>
      <vt:lpstr>Bookman Old Style</vt:lpstr>
      <vt:lpstr>Calibri</vt:lpstr>
      <vt:lpstr>Calibri Light</vt:lpstr>
      <vt:lpstr>Cambria</vt:lpstr>
      <vt:lpstr>Century Gothic</vt:lpstr>
      <vt:lpstr>CIDFont+F1</vt:lpstr>
      <vt:lpstr>CIDFont+F3</vt:lpstr>
      <vt:lpstr>Constantia</vt:lpstr>
      <vt:lpstr>Corbel</vt:lpstr>
      <vt:lpstr>Fd23199-Identity-H</vt:lpstr>
      <vt:lpstr>Gill Sans MT</vt:lpstr>
      <vt:lpstr>minion-pro-condensed</vt:lpstr>
      <vt:lpstr>Montserrat</vt:lpstr>
      <vt:lpstr>Tahoma</vt:lpstr>
      <vt:lpstr>TimesNewRomanPSMT</vt:lpstr>
      <vt:lpstr>Wingdings</vt:lpstr>
      <vt:lpstr>Theme2</vt:lpstr>
      <vt:lpstr>Satuan Pengawasan Intern Sebagai APIP</vt:lpstr>
      <vt:lpstr>PowerPoint Presentation</vt:lpstr>
      <vt:lpstr>PowerPoint Presentation</vt:lpstr>
      <vt:lpstr>APIP &amp; SPI</vt:lpstr>
      <vt:lpstr>Evolusi Internal Audit</vt:lpstr>
      <vt:lpstr>Pengertian Internal Audit (wasintern)</vt:lpstr>
      <vt:lpstr>Aktivitas Internal Audit </vt:lpstr>
      <vt:lpstr>PowerPoint Presentation</vt:lpstr>
      <vt:lpstr>Risiko</vt:lpstr>
      <vt:lpstr>Manajemen Risiko </vt:lpstr>
      <vt:lpstr>Wujud Penerapan Manajemen Risiko </vt:lpstr>
      <vt:lpstr>Pembangunan Budaya Risiko</vt:lpstr>
      <vt:lpstr>Pembentukan Struktur Manajemen Risiko</vt:lpstr>
      <vt:lpstr>Proses Manajemen Risiko </vt:lpstr>
      <vt:lpstr>HUBUNGAN MR &amp; CONTROL PP 60/2008</vt:lpstr>
      <vt:lpstr>Sistem Pengendalian Intern </vt:lpstr>
      <vt:lpstr>PowerPoint Presentation</vt:lpstr>
      <vt:lpstr>PowerPoint Presentation</vt:lpstr>
      <vt:lpstr>Tugas SPI BLU (PMK 129 Tahun 2020)</vt:lpstr>
      <vt:lpstr>Fungsi SPI</vt:lpstr>
      <vt:lpstr>Kewenangan SPI</vt:lpstr>
      <vt:lpstr>Piagam Pengawasan Intern (Internal Audit Charter)</vt:lpstr>
      <vt:lpstr>simpulan</vt:lpstr>
      <vt:lpstr>Jurassic Auditor</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Peningkatan Peran SPI dalam Tata Kelola Keuangan BLU</dc:title>
  <dc:creator>donnie R</dc:creator>
  <cp:lastModifiedBy>cella celli bmn bpkp</cp:lastModifiedBy>
  <cp:revision>120</cp:revision>
  <dcterms:created xsi:type="dcterms:W3CDTF">2021-11-25T22:09:14Z</dcterms:created>
  <dcterms:modified xsi:type="dcterms:W3CDTF">2022-11-29T00:07:45Z</dcterms:modified>
</cp:coreProperties>
</file>